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79" r:id="rId5"/>
    <p:sldId id="281" r:id="rId6"/>
    <p:sldId id="275" r:id="rId7"/>
    <p:sldId id="276" r:id="rId8"/>
    <p:sldId id="280" r:id="rId9"/>
    <p:sldId id="277" r:id="rId10"/>
    <p:sldId id="270" r:id="rId11"/>
    <p:sldId id="259" r:id="rId12"/>
    <p:sldId id="272" r:id="rId13"/>
    <p:sldId id="262" r:id="rId14"/>
    <p:sldId id="273" r:id="rId15"/>
    <p:sldId id="263" r:id="rId16"/>
    <p:sldId id="271" r:id="rId17"/>
    <p:sldId id="26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1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7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0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0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5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0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8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6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39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F344-F75C-04C0-114F-ABBA31327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/>
              <a:t>Wolfle-Trunkey</a:t>
            </a:r>
            <a:r>
              <a:rPr lang="en-US" sz="7200" dirty="0"/>
              <a:t> 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3CEAB-543D-551B-54C1-2D57F98BF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702709"/>
            <a:ext cx="10923638" cy="521109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415 E 12</a:t>
            </a:r>
            <a:r>
              <a:rPr lang="en-US" sz="2800" b="1" baseline="30000" dirty="0">
                <a:solidFill>
                  <a:srgbClr val="FFFFFF"/>
                </a:solidFill>
              </a:rPr>
              <a:t>th</a:t>
            </a:r>
            <a:r>
              <a:rPr lang="en-US" sz="2800" b="1" dirty="0">
                <a:solidFill>
                  <a:srgbClr val="FFFFFF"/>
                </a:solidFill>
              </a:rPr>
              <a:t> - Residential Nomination</a:t>
            </a:r>
          </a:p>
          <a:p>
            <a:pPr algn="ctr"/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36DFA-B78E-B694-17EE-7D0763DBA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9" b="19291"/>
          <a:stretch>
            <a:fillRect/>
          </a:stretch>
        </p:blipFill>
        <p:spPr>
          <a:xfrm>
            <a:off x="1" y="10"/>
            <a:ext cx="12192000" cy="42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88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0C41FA-10D3-9087-90C5-95FA2B930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94" y="3631122"/>
            <a:ext cx="2419733" cy="32268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44956D-18CD-2734-E795-8A5125A26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" y="114066"/>
            <a:ext cx="4552950" cy="34143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BA92CC-D912-7927-8847-CC502443AF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64" y="1225836"/>
            <a:ext cx="7283310" cy="44063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1035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0D74FB-A6B6-4E33-54CE-0E9CF87A75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5" y="132775"/>
            <a:ext cx="4514850" cy="6019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DE99E3-A52F-A2C6-0B99-0CE91D82A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932" y="1147927"/>
            <a:ext cx="3088979" cy="41186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7E9441-FC2C-2C1F-CC6C-68DC04B445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"/>
          <a:stretch>
            <a:fillRect/>
          </a:stretch>
        </p:blipFill>
        <p:spPr>
          <a:xfrm>
            <a:off x="7852368" y="132775"/>
            <a:ext cx="4339632" cy="3400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C19429-9AB3-19FC-7E75-7C149F92D5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56" y="3675132"/>
            <a:ext cx="2387151" cy="31828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35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531ABB-90C0-367F-CF1F-E236BB109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8" y="221852"/>
            <a:ext cx="2944779" cy="3926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2CFD7E-72F4-0FA8-D7BD-87F5603190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62" y="221852"/>
            <a:ext cx="5236140" cy="3926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2C241-50F1-1E58-0A67-93787CF3BD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62" y="92947"/>
            <a:ext cx="27432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830048-BDAF-2242-B91E-DC080AB20A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375" y="3150158"/>
            <a:ext cx="27432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36FBA-F2E1-FCD1-30BD-D29637C68C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4" b="21841"/>
          <a:stretch>
            <a:fillRect/>
          </a:stretch>
        </p:blipFill>
        <p:spPr>
          <a:xfrm>
            <a:off x="1341343" y="4227844"/>
            <a:ext cx="2743200" cy="2579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picture containing metalware, indoor, wooden, wood&#10;&#10;AI-generated content may be incorrect.">
            <a:extLst>
              <a:ext uri="{FF2B5EF4-FFF2-40B4-BE49-F238E27FC236}">
                <a16:creationId xmlns:a16="http://schemas.microsoft.com/office/drawing/2014/main" id="{597A3D5D-FD74-62F5-96EF-67B966E522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88" y="4227844"/>
            <a:ext cx="1808703" cy="2411604"/>
          </a:xfrm>
          <a:prstGeom prst="rect">
            <a:avLst/>
          </a:prstGeom>
        </p:spPr>
      </p:pic>
      <p:pic>
        <p:nvPicPr>
          <p:cNvPr id="14" name="Picture 13" descr="A picture containing wooden, wood&#10;&#10;AI-generated content may be incorrect.">
            <a:extLst>
              <a:ext uri="{FF2B5EF4-FFF2-40B4-BE49-F238E27FC236}">
                <a16:creationId xmlns:a16="http://schemas.microsoft.com/office/drawing/2014/main" id="{5BF04F27-EA96-7DD1-9732-6E18EACCE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50" y="3866104"/>
            <a:ext cx="2174212" cy="289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91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9451C6-3996-2297-6462-B4F287958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7" y="1351565"/>
            <a:ext cx="3461190" cy="48985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EB98EC-AD98-474D-55A0-3A1BAB0A9D67}"/>
              </a:ext>
            </a:extLst>
          </p:cNvPr>
          <p:cNvSpPr txBox="1"/>
          <p:nvPr/>
        </p:nvSpPr>
        <p:spPr>
          <a:xfrm>
            <a:off x="150725" y="200967"/>
            <a:ext cx="7033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Conrad Wolfle &amp; Family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FC6BA-30BC-E487-B92C-3F8E109087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746" y="864210"/>
            <a:ext cx="3623559" cy="45116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9A7808-38C4-753D-8F30-1CDB1DEC93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294" y="128535"/>
            <a:ext cx="4547235" cy="3124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00BF9A-0136-AD8A-B096-8119E3EAE60C}"/>
              </a:ext>
            </a:extLst>
          </p:cNvPr>
          <p:cNvSpPr txBox="1"/>
          <p:nvPr/>
        </p:nvSpPr>
        <p:spPr>
          <a:xfrm>
            <a:off x="7587683" y="3232881"/>
            <a:ext cx="43986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Source:  Crossroads Archive, United Copper Mine collection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572EB5-E785-E6AD-518C-4A1A9BE499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48" y="3928431"/>
            <a:ext cx="4352925" cy="28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95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84FE57-4A54-6AB9-251A-ECEBE5A9C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421"/>
            <a:ext cx="3208534" cy="46210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E1B4E0-A5E4-0257-618C-5ABD9852E920}"/>
              </a:ext>
            </a:extLst>
          </p:cNvPr>
          <p:cNvSpPr txBox="1"/>
          <p:nvPr/>
        </p:nvSpPr>
        <p:spPr>
          <a:xfrm>
            <a:off x="150725" y="200967"/>
            <a:ext cx="7033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Harvey Trunkey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BE67AB-0D76-5316-65AD-C725023A6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34" y="1409280"/>
            <a:ext cx="4057859" cy="48619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7C43C-8964-C4A5-3EE0-B0C28E5108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64" y="99593"/>
            <a:ext cx="4566920" cy="26193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A3A51C-561C-4B71-CF98-EE2A90D1C113}"/>
              </a:ext>
            </a:extLst>
          </p:cNvPr>
          <p:cNvSpPr txBox="1"/>
          <p:nvPr/>
        </p:nvSpPr>
        <p:spPr>
          <a:xfrm>
            <a:off x="7538398" y="2828835"/>
            <a:ext cx="3786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McClintock-Trunkey Building 125 S Stevens – SRHP Listed</a:t>
            </a:r>
          </a:p>
        </p:txBody>
      </p:sp>
    </p:spTree>
    <p:extLst>
      <p:ext uri="{BB962C8B-B14F-4D97-AF65-F5344CB8AC3E}">
        <p14:creationId xmlns:p14="http://schemas.microsoft.com/office/powerpoint/2010/main" val="3822171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A78DFC-418D-4D65-AA23-1F78AD64C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93F5A3-A8C7-40A9-A16F-B054CB33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3415613" cy="5571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CA531-19CF-DD67-FB73-D8FBCA1E9E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0" y="962029"/>
            <a:ext cx="3349235" cy="4212871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E50FA9A-C225-4DA7-965A-F09403DDD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19945" y="643467"/>
            <a:ext cx="7328587" cy="5571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7B7531-4A13-9755-2010-1E70B3D283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304" y="962029"/>
            <a:ext cx="7201868" cy="48612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8FFE17-C075-78B4-2ED4-14E45F0ABEA9}"/>
              </a:ext>
            </a:extLst>
          </p:cNvPr>
          <p:cNvSpPr txBox="1"/>
          <p:nvPr/>
        </p:nvSpPr>
        <p:spPr>
          <a:xfrm>
            <a:off x="1205802" y="5365820"/>
            <a:ext cx="2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1912 S-R Article</a:t>
            </a:r>
          </a:p>
        </p:txBody>
      </p:sp>
    </p:spTree>
    <p:extLst>
      <p:ext uri="{BB962C8B-B14F-4D97-AF65-F5344CB8AC3E}">
        <p14:creationId xmlns:p14="http://schemas.microsoft.com/office/powerpoint/2010/main" val="2067903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51CC8B-F168-5D87-D263-0ECB2C627E2F}"/>
              </a:ext>
            </a:extLst>
          </p:cNvPr>
          <p:cNvSpPr txBox="1"/>
          <p:nvPr/>
        </p:nvSpPr>
        <p:spPr>
          <a:xfrm>
            <a:off x="296933" y="344317"/>
            <a:ext cx="9731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Architect, Earl Morrison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74F872-F8A3-F350-2C89-6384D7489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02" y="914616"/>
            <a:ext cx="3619500" cy="53384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ABDD02-584E-65F2-228D-5F5530834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139" y="4141580"/>
            <a:ext cx="4581865" cy="26601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2AB95A-B946-C158-84D9-CBAC546BBC49}"/>
              </a:ext>
            </a:extLst>
          </p:cNvPr>
          <p:cNvSpPr txBox="1"/>
          <p:nvPr/>
        </p:nvSpPr>
        <p:spPr>
          <a:xfrm>
            <a:off x="8957004" y="6032771"/>
            <a:ext cx="2883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Ackermann House – also by Earl Morrison, 1912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8E0420-3D2C-39FE-C463-4F8976C6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729" y="56253"/>
            <a:ext cx="5469271" cy="43207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019842-EF68-C347-D901-B6D3BAC3FA11}"/>
              </a:ext>
            </a:extLst>
          </p:cNvPr>
          <p:cNvSpPr txBox="1"/>
          <p:nvPr/>
        </p:nvSpPr>
        <p:spPr>
          <a:xfrm>
            <a:off x="4308204" y="490967"/>
            <a:ext cx="2630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Lindsley House – also by Earl Morrison, 1912</a:t>
            </a:r>
          </a:p>
        </p:txBody>
      </p:sp>
    </p:spTree>
    <p:extLst>
      <p:ext uri="{BB962C8B-B14F-4D97-AF65-F5344CB8AC3E}">
        <p14:creationId xmlns:p14="http://schemas.microsoft.com/office/powerpoint/2010/main" val="2748024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4CA3F0-EE88-86FB-86D8-7AAEA95A7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0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543404-0FE8-C35E-6322-584BE0A8C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640" y="957233"/>
            <a:ext cx="5224572" cy="4175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F512D-D64E-027D-2FD8-A40D34E8F3BA}"/>
              </a:ext>
            </a:extLst>
          </p:cNvPr>
          <p:cNvSpPr txBox="1"/>
          <p:nvPr/>
        </p:nvSpPr>
        <p:spPr>
          <a:xfrm>
            <a:off x="7597548" y="5410348"/>
            <a:ext cx="2776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415 E 12</a:t>
            </a:r>
            <a:r>
              <a:rPr lang="en-US" sz="2000" b="1" baseline="30000" dirty="0"/>
              <a:t>th</a:t>
            </a:r>
            <a:r>
              <a:rPr lang="en-US" sz="2000" b="1" dirty="0"/>
              <a:t> Avenue</a:t>
            </a:r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34B31DBC-6BF2-67B5-CA4B-3999F3B7B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0" y="477653"/>
            <a:ext cx="6063359" cy="44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7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, grass, house&#10;&#10;AI-generated content may be incorrect.">
            <a:extLst>
              <a:ext uri="{FF2B5EF4-FFF2-40B4-BE49-F238E27FC236}">
                <a16:creationId xmlns:a16="http://schemas.microsoft.com/office/drawing/2014/main" id="{7B3FD763-EACC-31F4-F702-12D49FB17F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8"/>
          <a:stretch>
            <a:fillRect/>
          </a:stretch>
        </p:blipFill>
        <p:spPr>
          <a:xfrm>
            <a:off x="233465" y="941845"/>
            <a:ext cx="7896736" cy="5240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9346C6-0AC3-3055-9E08-97C65CD13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388" y="941845"/>
            <a:ext cx="3498147" cy="52403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871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07E16-2E4C-D2F3-359E-20540E2696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" y="484540"/>
            <a:ext cx="2686050" cy="3581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0BD665-6AD1-6115-7F1B-52611DA56A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222" y="1937858"/>
            <a:ext cx="3607778" cy="48109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B0925E-F74B-9422-D51E-7FBBFA273E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92" y="1606166"/>
            <a:ext cx="5710275" cy="38110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4562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DAA9FC-ABFD-E395-30B4-96C2787099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74" r="4404"/>
          <a:stretch>
            <a:fillRect/>
          </a:stretch>
        </p:blipFill>
        <p:spPr>
          <a:xfrm>
            <a:off x="140676" y="1177413"/>
            <a:ext cx="4220308" cy="4503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A8B3B6-726A-5178-3415-7AFAA2CFB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501162"/>
            <a:ext cx="7619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4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icture containing window, building, indoor, area&#10;&#10;AI-generated content may be incorrect.">
            <a:extLst>
              <a:ext uri="{FF2B5EF4-FFF2-40B4-BE49-F238E27FC236}">
                <a16:creationId xmlns:a16="http://schemas.microsoft.com/office/drawing/2014/main" id="{4DFE9EE8-7005-D842-2461-8124A1CD7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3" r="1" b="20538"/>
          <a:stretch>
            <a:fillRect/>
          </a:stretch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6" name="Picture 5" descr="A picture containing building, outdoor, window, stone&#10;&#10;AI-generated content may be incorrect.">
            <a:extLst>
              <a:ext uri="{FF2B5EF4-FFF2-40B4-BE49-F238E27FC236}">
                <a16:creationId xmlns:a16="http://schemas.microsoft.com/office/drawing/2014/main" id="{1AB9571F-1310-41ED-CC7E-6DD1AD536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3" r="-3" b="23911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8AC32E-C6E6-B3FE-E796-13E03E2177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2" r="-3" b="133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3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C41DE2-3DA1-5927-B0A5-0D76FB2E9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5010778" cy="37586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8279FC-71B1-3E3E-26A3-0ECEE2256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47" y="299023"/>
            <a:ext cx="4801575" cy="64032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F8A01-9BFF-C8E0-9838-5336BBEA1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283" y="3089869"/>
            <a:ext cx="5011941" cy="37586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8668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6593FA-A451-4228-838E-FDFCEE388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24309A-EFDA-4A82-81E0-BC9CC246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B2E57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window, furniture, stone&#10;&#10;AI-generated content may be incorrect.">
            <a:extLst>
              <a:ext uri="{FF2B5EF4-FFF2-40B4-BE49-F238E27FC236}">
                <a16:creationId xmlns:a16="http://schemas.microsoft.com/office/drawing/2014/main" id="{7D8B3024-07AC-4776-7BC3-E302638A6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3" b="9309"/>
          <a:stretch>
            <a:fillRect/>
          </a:stretch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6EE139-B362-D88A-7518-88BFC7FFD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>
            <a:fillRect/>
          </a:stretch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9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B84F83-9EDF-1629-6B2A-E9443DFBC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194" y="807403"/>
            <a:ext cx="6761806" cy="50708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9B926B-9454-0B38-6D08-E68D736C4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682"/>
            <a:ext cx="5302917" cy="39766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6366863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372</TotalTime>
  <Words>60</Words>
  <Application>Microsoft Office PowerPoint</Application>
  <PresentationFormat>Widescreen</PresentationFormat>
  <Paragraphs>11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 Light</vt:lpstr>
      <vt:lpstr>Times New Roman</vt:lpstr>
      <vt:lpstr>Metropolitan</vt:lpstr>
      <vt:lpstr>Wolfle-Trunkey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Judge Blake House</dc:title>
  <dc:creator>Benzie, Ryan</dc:creator>
  <cp:lastModifiedBy>Duvall, Megan</cp:lastModifiedBy>
  <cp:revision>8</cp:revision>
  <dcterms:created xsi:type="dcterms:W3CDTF">2023-02-10T15:45:53Z</dcterms:created>
  <dcterms:modified xsi:type="dcterms:W3CDTF">2026-04-15T16:35:47Z</dcterms:modified>
</cp:coreProperties>
</file>