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58" r:id="rId4"/>
    <p:sldId id="260" r:id="rId5"/>
    <p:sldId id="279" r:id="rId6"/>
    <p:sldId id="280" r:id="rId7"/>
    <p:sldId id="281" r:id="rId8"/>
    <p:sldId id="262" r:id="rId9"/>
    <p:sldId id="285" r:id="rId10"/>
    <p:sldId id="265" r:id="rId11"/>
    <p:sldId id="282" r:id="rId12"/>
    <p:sldId id="271" r:id="rId13"/>
    <p:sldId id="272" r:id="rId14"/>
    <p:sldId id="277" r:id="rId15"/>
    <p:sldId id="283" r:id="rId16"/>
    <p:sldId id="284" r:id="rId17"/>
    <p:sldId id="286" r:id="rId18"/>
    <p:sldId id="287" r:id="rId19"/>
    <p:sldId id="288" r:id="rId20"/>
    <p:sldId id="289" r:id="rId21"/>
    <p:sldId id="29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ADF3-C937-435C-9A92-44D0E0CC8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ROOSEVELT APARTMENTS</a:t>
            </a:r>
            <a:br>
              <a:rPr lang="en-US" dirty="0"/>
            </a:br>
            <a:r>
              <a:rPr lang="en-US" dirty="0"/>
              <a:t>524 w 7</a:t>
            </a:r>
            <a:r>
              <a:rPr lang="en-US" baseline="30000" dirty="0"/>
              <a:t>th</a:t>
            </a:r>
            <a:r>
              <a:rPr lang="en-US" dirty="0"/>
              <a:t> 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0C89D-491E-4453-9F1D-F7EDA8CC7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0918" y="5349281"/>
            <a:ext cx="5066644" cy="10961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Commercial</a:t>
            </a:r>
          </a:p>
          <a:p>
            <a:r>
              <a:rPr lang="en-US" b="1" dirty="0">
                <a:solidFill>
                  <a:schemeClr val="tx2"/>
                </a:solidFill>
              </a:rPr>
              <a:t>Special Tax Valuation Application</a:t>
            </a:r>
          </a:p>
        </p:txBody>
      </p:sp>
    </p:spTree>
    <p:extLst>
      <p:ext uri="{BB962C8B-B14F-4D97-AF65-F5344CB8AC3E}">
        <p14:creationId xmlns:p14="http://schemas.microsoft.com/office/powerpoint/2010/main" val="231162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oom with a white machine&#10;&#10;Description automatically generated">
            <a:extLst>
              <a:ext uri="{FF2B5EF4-FFF2-40B4-BE49-F238E27FC236}">
                <a16:creationId xmlns:a16="http://schemas.microsoft.com/office/drawing/2014/main" id="{751FB484-DAA1-DCF9-D6A2-18070C512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17" y="455032"/>
            <a:ext cx="6387980" cy="4790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A3E79-8296-8F9F-E12A-4C9B9C7F63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290" y="455032"/>
            <a:ext cx="4520534" cy="6058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43CC2-0556-1918-4C14-20D9F8C6252E}"/>
              </a:ext>
            </a:extLst>
          </p:cNvPr>
          <p:cNvSpPr txBox="1"/>
          <p:nvPr/>
        </p:nvSpPr>
        <p:spPr>
          <a:xfrm>
            <a:off x="363426" y="5645631"/>
            <a:ext cx="502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 – Laundry facility</a:t>
            </a:r>
          </a:p>
        </p:txBody>
      </p:sp>
    </p:spTree>
    <p:extLst>
      <p:ext uri="{BB962C8B-B14F-4D97-AF65-F5344CB8AC3E}">
        <p14:creationId xmlns:p14="http://schemas.microsoft.com/office/powerpoint/2010/main" val="87567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B820F5-0342-0470-976F-4E3CD024453F}"/>
              </a:ext>
            </a:extLst>
          </p:cNvPr>
          <p:cNvSpPr txBox="1"/>
          <p:nvPr/>
        </p:nvSpPr>
        <p:spPr>
          <a:xfrm>
            <a:off x="216816" y="131975"/>
            <a:ext cx="498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During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86F58-4BFB-81E0-E584-1CA17BF7F7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4" y="871979"/>
            <a:ext cx="4066717" cy="5302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572FB9-96BC-10AB-BD89-233726FCE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7"/>
          <a:stretch/>
        </p:blipFill>
        <p:spPr>
          <a:xfrm>
            <a:off x="4607873" y="7152"/>
            <a:ext cx="4599635" cy="3458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9221A-ECF4-DCED-C2C8-2808549EC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781" y="2420414"/>
            <a:ext cx="3275273" cy="4341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9D90E-25C7-528E-52AF-9175CBCB8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18" t="11133" b="41886"/>
          <a:stretch/>
        </p:blipFill>
        <p:spPr>
          <a:xfrm>
            <a:off x="4283532" y="3539889"/>
            <a:ext cx="4190452" cy="32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3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282B8-9ECB-2716-25F4-6DA69DA49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71" y="575035"/>
            <a:ext cx="4290828" cy="570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2E8A8-6F29-4391-A8D0-4F155131F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558" y="735290"/>
            <a:ext cx="6669984" cy="50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9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7F439-7C9F-1AC3-4EC0-C877F8E6AD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0" y="722484"/>
            <a:ext cx="6834040" cy="4545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49970F-6913-55E1-D52D-EB24E935CB97}"/>
              </a:ext>
            </a:extLst>
          </p:cNvPr>
          <p:cNvSpPr txBox="1"/>
          <p:nvPr/>
        </p:nvSpPr>
        <p:spPr>
          <a:xfrm>
            <a:off x="477012" y="113122"/>
            <a:ext cx="398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Photos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C0A16-70F1-8A07-93AD-43151CE87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23" y="3080222"/>
            <a:ext cx="5442015" cy="3628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3CA42-4F61-96F3-44BF-0D95C6B4F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753" y="154992"/>
            <a:ext cx="4004410" cy="26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71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AABB7-6EE2-1159-73DC-41819F68D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27" y="0"/>
            <a:ext cx="1031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65903-EBAC-ADF1-5EEE-A918CDFE9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" y="124233"/>
            <a:ext cx="6577425" cy="4402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kitchen with a stove and refrigerator&#10;&#10;Description automatically generated">
            <a:extLst>
              <a:ext uri="{FF2B5EF4-FFF2-40B4-BE49-F238E27FC236}">
                <a16:creationId xmlns:a16="http://schemas.microsoft.com/office/drawing/2014/main" id="{F9706508-FE85-8EEB-75E3-734D5A0D2D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211" y="124233"/>
            <a:ext cx="5323002" cy="3992252"/>
          </a:xfrm>
          <a:prstGeom prst="rect">
            <a:avLst/>
          </a:prstGeom>
        </p:spPr>
      </p:pic>
      <p:pic>
        <p:nvPicPr>
          <p:cNvPr id="7" name="Picture 6" descr="A kitchen with a black and white tile floor&#10;&#10;Description automatically generated">
            <a:extLst>
              <a:ext uri="{FF2B5EF4-FFF2-40B4-BE49-F238E27FC236}">
                <a16:creationId xmlns:a16="http://schemas.microsoft.com/office/drawing/2014/main" id="{AF02F8FA-14FB-B404-BE30-B9E2ECA353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690" y="4049485"/>
            <a:ext cx="3579043" cy="26842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15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686A1-D708-FD36-6D0F-DD171171CC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2549"/>
            <a:ext cx="5965204" cy="3971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FE4BE-FAA8-7C45-A8DF-BAC39BC27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910" y="3711788"/>
            <a:ext cx="4526046" cy="3023663"/>
          </a:xfrm>
          <a:prstGeom prst="rect">
            <a:avLst/>
          </a:prstGeom>
        </p:spPr>
      </p:pic>
      <p:pic>
        <p:nvPicPr>
          <p:cNvPr id="7" name="Picture 6" descr="A room with a fan and a wood floor&#10;&#10;Description automatically generated">
            <a:extLst>
              <a:ext uri="{FF2B5EF4-FFF2-40B4-BE49-F238E27FC236}">
                <a16:creationId xmlns:a16="http://schemas.microsoft.com/office/drawing/2014/main" id="{CDFA46B8-DC05-592D-73D3-9DDE89DD3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36739" y="2978281"/>
            <a:ext cx="4293909" cy="3220432"/>
          </a:xfrm>
          <a:prstGeom prst="rect">
            <a:avLst/>
          </a:prstGeom>
        </p:spPr>
      </p:pic>
      <p:pic>
        <p:nvPicPr>
          <p:cNvPr id="9" name="Picture 8" descr="A room with a door and a window&#10;&#10;Description automatically generated">
            <a:extLst>
              <a:ext uri="{FF2B5EF4-FFF2-40B4-BE49-F238E27FC236}">
                <a16:creationId xmlns:a16="http://schemas.microsoft.com/office/drawing/2014/main" id="{4BFF669D-18F8-DF68-4837-AAA0D7CCF3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8336" y="559488"/>
            <a:ext cx="3495510" cy="2621633"/>
          </a:xfrm>
          <a:prstGeom prst="rect">
            <a:avLst/>
          </a:prstGeom>
        </p:spPr>
      </p:pic>
      <p:pic>
        <p:nvPicPr>
          <p:cNvPr id="11" name="Picture 10" descr="A room with a wood floor and a fan&#10;&#10;Description automatically generated">
            <a:extLst>
              <a:ext uri="{FF2B5EF4-FFF2-40B4-BE49-F238E27FC236}">
                <a16:creationId xmlns:a16="http://schemas.microsoft.com/office/drawing/2014/main" id="{8979DBBB-DA02-154E-4E7F-92BC3C1B5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856" y="4182439"/>
            <a:ext cx="3286812" cy="2465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387890-FF39-6B00-1B06-7745A56169B3}"/>
              </a:ext>
            </a:extLst>
          </p:cNvPr>
          <p:cNvSpPr txBox="1"/>
          <p:nvPr/>
        </p:nvSpPr>
        <p:spPr>
          <a:xfrm>
            <a:off x="203635" y="622170"/>
            <a:ext cx="398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Photos - Apartments</a:t>
            </a:r>
          </a:p>
        </p:txBody>
      </p:sp>
    </p:spTree>
    <p:extLst>
      <p:ext uri="{BB962C8B-B14F-4D97-AF65-F5344CB8AC3E}">
        <p14:creationId xmlns:p14="http://schemas.microsoft.com/office/powerpoint/2010/main" val="392147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C2A5A4-61A2-1BED-DF41-4DC71F12B72B}"/>
              </a:ext>
            </a:extLst>
          </p:cNvPr>
          <p:cNvSpPr txBox="1"/>
          <p:nvPr/>
        </p:nvSpPr>
        <p:spPr>
          <a:xfrm>
            <a:off x="477012" y="113122"/>
            <a:ext cx="398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Photos – Common Areas</a:t>
            </a:r>
          </a:p>
        </p:txBody>
      </p:sp>
      <p:pic>
        <p:nvPicPr>
          <p:cNvPr id="4" name="Picture 3" descr="A wooden beam with gold designs&#10;&#10;Description automatically generated with medium confidence">
            <a:extLst>
              <a:ext uri="{FF2B5EF4-FFF2-40B4-BE49-F238E27FC236}">
                <a16:creationId xmlns:a16="http://schemas.microsoft.com/office/drawing/2014/main" id="{4FC23C69-2757-6DF8-E7EB-AD92FF624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0" y="593888"/>
            <a:ext cx="4719687" cy="3539765"/>
          </a:xfrm>
          <a:prstGeom prst="rect">
            <a:avLst/>
          </a:prstGeom>
        </p:spPr>
      </p:pic>
      <p:pic>
        <p:nvPicPr>
          <p:cNvPr id="6" name="Picture 5" descr="A light fixture on a wall&#10;&#10;Description automatically generated">
            <a:extLst>
              <a:ext uri="{FF2B5EF4-FFF2-40B4-BE49-F238E27FC236}">
                <a16:creationId xmlns:a16="http://schemas.microsoft.com/office/drawing/2014/main" id="{87C631E8-9FFB-CFEF-2828-1ED98A79E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503" y="113122"/>
            <a:ext cx="3585328" cy="2688996"/>
          </a:xfrm>
          <a:prstGeom prst="rect">
            <a:avLst/>
          </a:prstGeom>
        </p:spPr>
      </p:pic>
      <p:pic>
        <p:nvPicPr>
          <p:cNvPr id="8" name="Picture 7" descr="A staircase in a house&#10;&#10;Description automatically generated">
            <a:extLst>
              <a:ext uri="{FF2B5EF4-FFF2-40B4-BE49-F238E27FC236}">
                <a16:creationId xmlns:a16="http://schemas.microsoft.com/office/drawing/2014/main" id="{54FAD58E-0141-30BB-592F-AA3365B2C1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09271" y="1713910"/>
            <a:ext cx="5340285" cy="4005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erson pointing at a gate&#10;&#10;Description automatically generated">
            <a:extLst>
              <a:ext uri="{FF2B5EF4-FFF2-40B4-BE49-F238E27FC236}">
                <a16:creationId xmlns:a16="http://schemas.microsoft.com/office/drawing/2014/main" id="{42951CCA-E826-740A-D1F6-23C7602FBD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08725" y="3383633"/>
            <a:ext cx="3841423" cy="2881067"/>
          </a:xfrm>
          <a:prstGeom prst="rect">
            <a:avLst/>
          </a:prstGeom>
        </p:spPr>
      </p:pic>
      <p:pic>
        <p:nvPicPr>
          <p:cNvPr id="12" name="Picture 11" descr="A door in a room&#10;&#10;Description automatically generated">
            <a:extLst>
              <a:ext uri="{FF2B5EF4-FFF2-40B4-BE49-F238E27FC236}">
                <a16:creationId xmlns:a16="http://schemas.microsoft.com/office/drawing/2014/main" id="{8D3CCD80-BA7C-83A5-3FFC-C729628D33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9268" y="3715961"/>
            <a:ext cx="3429000" cy="2571750"/>
          </a:xfrm>
          <a:prstGeom prst="rect">
            <a:avLst/>
          </a:prstGeom>
        </p:spPr>
      </p:pic>
      <p:pic>
        <p:nvPicPr>
          <p:cNvPr id="14" name="Picture 13" descr="A chandelier with lights from the ceiling&#10;&#10;Description automatically generated">
            <a:extLst>
              <a:ext uri="{FF2B5EF4-FFF2-40B4-BE49-F238E27FC236}">
                <a16:creationId xmlns:a16="http://schemas.microsoft.com/office/drawing/2014/main" id="{0C12FB71-9BCF-CCA1-86BD-4CE6B81C43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881" y="4245087"/>
            <a:ext cx="1937012" cy="25826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203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a door and stairs&#10;&#10;Description automatically generated">
            <a:extLst>
              <a:ext uri="{FF2B5EF4-FFF2-40B4-BE49-F238E27FC236}">
                <a16:creationId xmlns:a16="http://schemas.microsoft.com/office/drawing/2014/main" id="{DD3A36E1-83BF-4FDE-7604-53BA51E9FF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3804" y="671068"/>
            <a:ext cx="4312763" cy="3234572"/>
          </a:xfrm>
          <a:prstGeom prst="rect">
            <a:avLst/>
          </a:prstGeom>
        </p:spPr>
      </p:pic>
      <p:pic>
        <p:nvPicPr>
          <p:cNvPr id="7" name="Picture 6" descr="A bathroom with a sink and toilet&#10;&#10;Description automatically generated">
            <a:extLst>
              <a:ext uri="{FF2B5EF4-FFF2-40B4-BE49-F238E27FC236}">
                <a16:creationId xmlns:a16="http://schemas.microsoft.com/office/drawing/2014/main" id="{D8C813E8-1233-E8BB-E646-E876E2F39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35313" y="3232804"/>
            <a:ext cx="3992254" cy="299419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 descr="A bathtub in a bathroom&#10;&#10;Description automatically generated">
            <a:extLst>
              <a:ext uri="{FF2B5EF4-FFF2-40B4-BE49-F238E27FC236}">
                <a16:creationId xmlns:a16="http://schemas.microsoft.com/office/drawing/2014/main" id="{FEF6F17A-5A22-6364-BA0D-3F2099BD3E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58753" y="631006"/>
            <a:ext cx="3992252" cy="299418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 descr="A building with a fountain in front of it&#10;&#10;Description automatically generated">
            <a:extLst>
              <a:ext uri="{FF2B5EF4-FFF2-40B4-BE49-F238E27FC236}">
                <a16:creationId xmlns:a16="http://schemas.microsoft.com/office/drawing/2014/main" id="{99BDFDC1-796D-5810-E88C-02AAF91FA0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7168" y="1639084"/>
            <a:ext cx="5269584" cy="39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3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cker in a room&#10;&#10;Description automatically generated">
            <a:extLst>
              <a:ext uri="{FF2B5EF4-FFF2-40B4-BE49-F238E27FC236}">
                <a16:creationId xmlns:a16="http://schemas.microsoft.com/office/drawing/2014/main" id="{705508E9-AED9-9B86-E129-502F13D49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7349" y="793618"/>
            <a:ext cx="4614421" cy="3460816"/>
          </a:xfrm>
          <a:prstGeom prst="rect">
            <a:avLst/>
          </a:prstGeom>
        </p:spPr>
      </p:pic>
      <p:pic>
        <p:nvPicPr>
          <p:cNvPr id="5" name="Picture 4" descr="A group of bicycles in a parking garage&#10;&#10;Description automatically generated">
            <a:extLst>
              <a:ext uri="{FF2B5EF4-FFF2-40B4-BE49-F238E27FC236}">
                <a16:creationId xmlns:a16="http://schemas.microsoft.com/office/drawing/2014/main" id="{FC6266F4-BFF2-782D-3B2B-BE961BA6D0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441" y="101338"/>
            <a:ext cx="5313575" cy="3985181"/>
          </a:xfrm>
          <a:prstGeom prst="rect">
            <a:avLst/>
          </a:prstGeom>
        </p:spPr>
      </p:pic>
      <p:pic>
        <p:nvPicPr>
          <p:cNvPr id="7" name="Picture 6" descr="A metal cage with metal bars&#10;&#10;Description automatically generated with medium confidence">
            <a:extLst>
              <a:ext uri="{FF2B5EF4-FFF2-40B4-BE49-F238E27FC236}">
                <a16:creationId xmlns:a16="http://schemas.microsoft.com/office/drawing/2014/main" id="{5E04B803-0991-A1B7-3B35-9447923415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98583" y="590942"/>
            <a:ext cx="3916837" cy="2937628"/>
          </a:xfrm>
          <a:prstGeom prst="rect">
            <a:avLst/>
          </a:prstGeom>
        </p:spPr>
      </p:pic>
      <p:pic>
        <p:nvPicPr>
          <p:cNvPr id="9" name="Picture 8" descr="A parking garage with cars parked&#10;&#10;Description automatically generated">
            <a:extLst>
              <a:ext uri="{FF2B5EF4-FFF2-40B4-BE49-F238E27FC236}">
                <a16:creationId xmlns:a16="http://schemas.microsoft.com/office/drawing/2014/main" id="{561BFAE6-117A-7B31-E1FC-14C5232B96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608" y="3742441"/>
            <a:ext cx="4154079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9439355E-4A38-49E9-A68C-322DEBCAB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rden with plants in the middle of a gravel road&#10;&#10;Description automatically generated with medium confidence">
            <a:extLst>
              <a:ext uri="{FF2B5EF4-FFF2-40B4-BE49-F238E27FC236}">
                <a16:creationId xmlns:a16="http://schemas.microsoft.com/office/drawing/2014/main" id="{E398DD09-BDA3-CA74-C953-666F5F300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54391" cy="5290793"/>
          </a:xfrm>
          <a:prstGeom prst="rect">
            <a:avLst/>
          </a:prstGeom>
        </p:spPr>
      </p:pic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802CC4C-79C5-0AD6-B382-D5DF61905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516" y="1984342"/>
            <a:ext cx="6498211" cy="4873658"/>
          </a:xfrm>
          <a:prstGeom prst="rect">
            <a:avLst/>
          </a:prstGeom>
        </p:spPr>
      </p:pic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0B248905-D71E-6B35-2C24-18AF533BAC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383" y="75415"/>
            <a:ext cx="2354344" cy="31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9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cars parked on the side of it&#10;&#10;Description automatically generated">
            <a:extLst>
              <a:ext uri="{FF2B5EF4-FFF2-40B4-BE49-F238E27FC236}">
                <a16:creationId xmlns:a16="http://schemas.microsoft.com/office/drawing/2014/main" id="{6222EAE9-B5F6-B332-3513-B039F7520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489" y="316976"/>
            <a:ext cx="7940511" cy="6224048"/>
          </a:xfrm>
          <a:prstGeom prst="rect">
            <a:avLst/>
          </a:prstGeom>
        </p:spPr>
      </p:pic>
      <p:pic>
        <p:nvPicPr>
          <p:cNvPr id="3" name="Picture 2" descr="A building with a porch and stairs&#10;&#10;Description automatically generated">
            <a:extLst>
              <a:ext uri="{FF2B5EF4-FFF2-40B4-BE49-F238E27FC236}">
                <a16:creationId xmlns:a16="http://schemas.microsoft.com/office/drawing/2014/main" id="{539B56F3-4F0E-8DEC-8E10-6C7EB16557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3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9DDA2B-17C8-4AD6-AF35-E483E67C5E83}"/>
              </a:ext>
            </a:extLst>
          </p:cNvPr>
          <p:cNvSpPr txBox="1"/>
          <p:nvPr/>
        </p:nvSpPr>
        <p:spPr>
          <a:xfrm>
            <a:off x="340272" y="386284"/>
            <a:ext cx="11511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/>
              <a:t>ROOSEVELT APARTMENTS  -  524 W 7</a:t>
            </a:r>
            <a:r>
              <a:rPr lang="en-US" sz="3600" baseline="30000"/>
              <a:t>th</a:t>
            </a:r>
            <a:r>
              <a:rPr lang="en-US" sz="3600"/>
              <a:t> Ave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236FF-2FAE-4C01-B6AB-0DB0FDFF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12" y="1180868"/>
            <a:ext cx="10018776" cy="5398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FEA439-59DF-4530-88B5-1E1AAEF83C3D}"/>
              </a:ext>
            </a:extLst>
          </p:cNvPr>
          <p:cNvSpPr/>
          <p:nvPr/>
        </p:nvSpPr>
        <p:spPr>
          <a:xfrm>
            <a:off x="5917324" y="3037490"/>
            <a:ext cx="504497" cy="493986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5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A6F6D-9B62-482B-87F1-1686A40D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D2290-B1F5-E709-76DA-5A604638EAE3}"/>
              </a:ext>
            </a:extLst>
          </p:cNvPr>
          <p:cNvSpPr txBox="1"/>
          <p:nvPr/>
        </p:nvSpPr>
        <p:spPr>
          <a:xfrm>
            <a:off x="5205660" y="5451939"/>
            <a:ext cx="451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</a:t>
            </a:r>
          </a:p>
        </p:txBody>
      </p:sp>
      <p:pic>
        <p:nvPicPr>
          <p:cNvPr id="6" name="Picture 5" descr="A bathroom with a sink and toilet&#10;&#10;Description automatically generated">
            <a:extLst>
              <a:ext uri="{FF2B5EF4-FFF2-40B4-BE49-F238E27FC236}">
                <a16:creationId xmlns:a16="http://schemas.microsoft.com/office/drawing/2014/main" id="{E697D73F-C7DF-7483-EF86-7A5CB086D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0321" y="706919"/>
            <a:ext cx="4585595" cy="3439196"/>
          </a:xfrm>
          <a:prstGeom prst="rect">
            <a:avLst/>
          </a:prstGeom>
        </p:spPr>
      </p:pic>
      <p:pic>
        <p:nvPicPr>
          <p:cNvPr id="8" name="Picture 7" descr="A bathroom with pink tile walls and a bathtub&#10;&#10;Description automatically generated">
            <a:extLst>
              <a:ext uri="{FF2B5EF4-FFF2-40B4-BE49-F238E27FC236}">
                <a16:creationId xmlns:a16="http://schemas.microsoft.com/office/drawing/2014/main" id="{CD8D11C1-9D62-6F41-88B8-06548DEFC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88" y="3221286"/>
            <a:ext cx="4744856" cy="3558642"/>
          </a:xfrm>
          <a:prstGeom prst="rect">
            <a:avLst/>
          </a:prstGeom>
        </p:spPr>
      </p:pic>
      <p:pic>
        <p:nvPicPr>
          <p:cNvPr id="14" name="Picture 13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125BE1E3-9F03-66D2-F4F3-5874CF6D10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0730" y="3069991"/>
            <a:ext cx="4239928" cy="31799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bathroom with a bathtub and sink&#10;&#10;Description automatically generated">
            <a:extLst>
              <a:ext uri="{FF2B5EF4-FFF2-40B4-BE49-F238E27FC236}">
                <a16:creationId xmlns:a16="http://schemas.microsoft.com/office/drawing/2014/main" id="{06B94E46-5F02-DF45-0B2A-BC1E33EC7F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70599" y="523540"/>
            <a:ext cx="3630061" cy="27225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 descr="A bathroom with a sink and a bathtub&#10;&#10;Description automatically generated">
            <a:extLst>
              <a:ext uri="{FF2B5EF4-FFF2-40B4-BE49-F238E27FC236}">
                <a16:creationId xmlns:a16="http://schemas.microsoft.com/office/drawing/2014/main" id="{8325EBB6-F01F-E7E6-64E7-E2FA887BF0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7701" y="526517"/>
            <a:ext cx="3142381" cy="23567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7564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itchen with white cabinets and a sink&#10;&#10;Description automatically generated">
            <a:extLst>
              <a:ext uri="{FF2B5EF4-FFF2-40B4-BE49-F238E27FC236}">
                <a16:creationId xmlns:a16="http://schemas.microsoft.com/office/drawing/2014/main" id="{30CA9A3F-FB9E-DEB5-9AAA-AD689CA683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28694" y="973790"/>
            <a:ext cx="5829548" cy="43721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kitchen with white cabinets and white cabinets&#10;&#10;Description automatically generated">
            <a:extLst>
              <a:ext uri="{FF2B5EF4-FFF2-40B4-BE49-F238E27FC236}">
                <a16:creationId xmlns:a16="http://schemas.microsoft.com/office/drawing/2014/main" id="{D0FEDEB0-DDE2-F08B-2D4D-E3DBFB573B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1497" y="930013"/>
            <a:ext cx="6582266" cy="49367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white cabinets and a stove&#10;&#10;Description automatically generated">
            <a:extLst>
              <a:ext uri="{FF2B5EF4-FFF2-40B4-BE49-F238E27FC236}">
                <a16:creationId xmlns:a16="http://schemas.microsoft.com/office/drawing/2014/main" id="{8C63DA51-8804-6C11-3B3C-C861BEDD3C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25701" y="480179"/>
            <a:ext cx="3238107" cy="2428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sink and faucet in a kitchen&#10;&#10;Description automatically generated">
            <a:extLst>
              <a:ext uri="{FF2B5EF4-FFF2-40B4-BE49-F238E27FC236}">
                <a16:creationId xmlns:a16="http://schemas.microsoft.com/office/drawing/2014/main" id="{A2F76ED4-45AF-DFB2-960A-53CC52F710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30254" y="3857625"/>
            <a:ext cx="3429000" cy="2571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C12CE8-1A2A-71E2-C9B0-84E37C50E4E7}"/>
              </a:ext>
            </a:extLst>
          </p:cNvPr>
          <p:cNvSpPr txBox="1"/>
          <p:nvPr/>
        </p:nvSpPr>
        <p:spPr>
          <a:xfrm>
            <a:off x="322575" y="6151238"/>
            <a:ext cx="451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</a:t>
            </a:r>
          </a:p>
        </p:txBody>
      </p:sp>
    </p:spTree>
    <p:extLst>
      <p:ext uri="{BB962C8B-B14F-4D97-AF65-F5344CB8AC3E}">
        <p14:creationId xmlns:p14="http://schemas.microsoft.com/office/powerpoint/2010/main" val="423644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4EFF3-2CC0-9A9A-C6E6-358CFA07ED9E}"/>
              </a:ext>
            </a:extLst>
          </p:cNvPr>
          <p:cNvSpPr txBox="1"/>
          <p:nvPr/>
        </p:nvSpPr>
        <p:spPr>
          <a:xfrm>
            <a:off x="3735079" y="125794"/>
            <a:ext cx="502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 – Common Areas</a:t>
            </a:r>
          </a:p>
        </p:txBody>
      </p:sp>
      <p:pic>
        <p:nvPicPr>
          <p:cNvPr id="6" name="Picture 5" descr="A close-up of a wood panel&#10;&#10;Description automatically generated">
            <a:extLst>
              <a:ext uri="{FF2B5EF4-FFF2-40B4-BE49-F238E27FC236}">
                <a16:creationId xmlns:a16="http://schemas.microsoft.com/office/drawing/2014/main" id="{F92F25F7-08AC-AA4A-5327-EDE8BD4520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9" y="339093"/>
            <a:ext cx="3590283" cy="2692713"/>
          </a:xfrm>
          <a:prstGeom prst="rect">
            <a:avLst/>
          </a:prstGeom>
        </p:spPr>
      </p:pic>
      <p:pic>
        <p:nvPicPr>
          <p:cNvPr id="10" name="Picture 9" descr="A hallway with a red carpet&#10;&#10;Description automatically generated">
            <a:extLst>
              <a:ext uri="{FF2B5EF4-FFF2-40B4-BE49-F238E27FC236}">
                <a16:creationId xmlns:a16="http://schemas.microsoft.com/office/drawing/2014/main" id="{5FCFC779-EDCD-2C89-1A58-9BBA6E56D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03147" y="2826326"/>
            <a:ext cx="4463863" cy="3347897"/>
          </a:xfrm>
          <a:prstGeom prst="rect">
            <a:avLst/>
          </a:prstGeom>
        </p:spPr>
      </p:pic>
      <p:pic>
        <p:nvPicPr>
          <p:cNvPr id="12" name="Picture 11" descr="A chandelier from a chandelier&#10;&#10;Description automatically generated">
            <a:extLst>
              <a:ext uri="{FF2B5EF4-FFF2-40B4-BE49-F238E27FC236}">
                <a16:creationId xmlns:a16="http://schemas.microsoft.com/office/drawing/2014/main" id="{58E3C812-12A7-6D2B-D27E-C73867D239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213" y="587459"/>
            <a:ext cx="5881787" cy="4411340"/>
          </a:xfrm>
          <a:prstGeom prst="rect">
            <a:avLst/>
          </a:prstGeom>
        </p:spPr>
      </p:pic>
      <p:pic>
        <p:nvPicPr>
          <p:cNvPr id="14" name="Picture 13" descr="A wallpaper with trees on it&#10;&#10;Description automatically generated">
            <a:extLst>
              <a:ext uri="{FF2B5EF4-FFF2-40B4-BE49-F238E27FC236}">
                <a16:creationId xmlns:a16="http://schemas.microsoft.com/office/drawing/2014/main" id="{FD893A73-AED1-A957-3EE5-92D22CF38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98" y="3826194"/>
            <a:ext cx="2332018" cy="2540796"/>
          </a:xfrm>
          <a:prstGeom prst="rect">
            <a:avLst/>
          </a:prstGeom>
        </p:spPr>
      </p:pic>
      <p:pic>
        <p:nvPicPr>
          <p:cNvPr id="16" name="Picture 15" descr="A close up of a floor&#10;&#10;Description automatically generated">
            <a:extLst>
              <a:ext uri="{FF2B5EF4-FFF2-40B4-BE49-F238E27FC236}">
                <a16:creationId xmlns:a16="http://schemas.microsoft.com/office/drawing/2014/main" id="{C05F5D92-CC39-5FA1-4982-0704CEDEA3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82676" y="4514394"/>
            <a:ext cx="2534643" cy="1900982"/>
          </a:xfrm>
          <a:prstGeom prst="rect">
            <a:avLst/>
          </a:prstGeom>
        </p:spPr>
      </p:pic>
      <p:pic>
        <p:nvPicPr>
          <p:cNvPr id="18" name="Picture 17" descr="A wooden bench with a white board&#10;&#10;Description automatically generated with medium confidence">
            <a:extLst>
              <a:ext uri="{FF2B5EF4-FFF2-40B4-BE49-F238E27FC236}">
                <a16:creationId xmlns:a16="http://schemas.microsoft.com/office/drawing/2014/main" id="{D78E0C0E-823D-34EA-0835-52556A7B74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82347" y="1429665"/>
            <a:ext cx="2306494" cy="17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E89F969-46EE-41D6-B522-824CC147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rt road with buildings in the background&#10;&#10;Description automatically generated">
            <a:extLst>
              <a:ext uri="{FF2B5EF4-FFF2-40B4-BE49-F238E27FC236}">
                <a16:creationId xmlns:a16="http://schemas.microsoft.com/office/drawing/2014/main" id="{A811A3A5-C6A1-A598-FDCF-8FC99B6B84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5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23" y="162801"/>
            <a:ext cx="6925056" cy="5193792"/>
          </a:xfrm>
          <a:prstGeom prst="rect">
            <a:avLst/>
          </a:prstGeom>
        </p:spPr>
      </p:pic>
      <p:pic>
        <p:nvPicPr>
          <p:cNvPr id="4" name="Picture 3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3E1C92FE-1617-840D-B4AC-3EAA11C5DF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02" y="3541037"/>
            <a:ext cx="4422616" cy="331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D0ABA-597A-946C-DD1B-6C75188E51D7}"/>
              </a:ext>
            </a:extLst>
          </p:cNvPr>
          <p:cNvSpPr txBox="1"/>
          <p:nvPr/>
        </p:nvSpPr>
        <p:spPr>
          <a:xfrm>
            <a:off x="363426" y="5645631"/>
            <a:ext cx="502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 – roof of parking garage</a:t>
            </a:r>
          </a:p>
        </p:txBody>
      </p:sp>
      <p:pic>
        <p:nvPicPr>
          <p:cNvPr id="9" name="Picture 8" descr="A person walking on a dirt road&#10;&#10;Description automatically generated">
            <a:extLst>
              <a:ext uri="{FF2B5EF4-FFF2-40B4-BE49-F238E27FC236}">
                <a16:creationId xmlns:a16="http://schemas.microsoft.com/office/drawing/2014/main" id="{2D5D902D-8EBD-0EA6-FD40-D18B847B71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330" y="28916"/>
            <a:ext cx="4538283" cy="34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hardwood floor&#10;&#10;Description automatically generated">
            <a:extLst>
              <a:ext uri="{FF2B5EF4-FFF2-40B4-BE49-F238E27FC236}">
                <a16:creationId xmlns:a16="http://schemas.microsoft.com/office/drawing/2014/main" id="{A1205B24-472E-C8E3-8B0C-26E1A94D3E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5" y="143948"/>
            <a:ext cx="4955105" cy="3716329"/>
          </a:xfrm>
          <a:prstGeom prst="rect">
            <a:avLst/>
          </a:prstGeom>
        </p:spPr>
      </p:pic>
      <p:pic>
        <p:nvPicPr>
          <p:cNvPr id="5" name="Picture 4" descr="A wooden door with glass panes&#10;&#10;Description automatically generated">
            <a:extLst>
              <a:ext uri="{FF2B5EF4-FFF2-40B4-BE49-F238E27FC236}">
                <a16:creationId xmlns:a16="http://schemas.microsoft.com/office/drawing/2014/main" id="{3CB4E860-183E-6B0D-9EC7-24981CEBE3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15125" y="455901"/>
            <a:ext cx="3647209" cy="2735407"/>
          </a:xfrm>
          <a:prstGeom prst="rect">
            <a:avLst/>
          </a:prstGeom>
        </p:spPr>
      </p:pic>
      <p:pic>
        <p:nvPicPr>
          <p:cNvPr id="7" name="Picture 6" descr="A room with a window and heater&#10;&#10;Description automatically generated">
            <a:extLst>
              <a:ext uri="{FF2B5EF4-FFF2-40B4-BE49-F238E27FC236}">
                <a16:creationId xmlns:a16="http://schemas.microsoft.com/office/drawing/2014/main" id="{1751FA9C-6E3C-7F10-0FAF-24FAB09CFC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2" y="3704733"/>
            <a:ext cx="3924441" cy="2943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01FE344E-17E8-A429-0D92-3D0CFF2A16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26529" y="1675712"/>
            <a:ext cx="5410724" cy="4058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room with a window and hardwood floor&#10;&#10;Description automatically generated">
            <a:extLst>
              <a:ext uri="{FF2B5EF4-FFF2-40B4-BE49-F238E27FC236}">
                <a16:creationId xmlns:a16="http://schemas.microsoft.com/office/drawing/2014/main" id="{B1319EED-A0C1-9988-2CBC-AD438A6BB1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16854" y="4043659"/>
            <a:ext cx="3171596" cy="2378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3AB48D-E1DC-BA6D-318C-C9BFE5A48A8B}"/>
              </a:ext>
            </a:extLst>
          </p:cNvPr>
          <p:cNvSpPr txBox="1"/>
          <p:nvPr/>
        </p:nvSpPr>
        <p:spPr>
          <a:xfrm>
            <a:off x="5288437" y="143948"/>
            <a:ext cx="31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 - apartments</a:t>
            </a:r>
          </a:p>
        </p:txBody>
      </p:sp>
    </p:spTree>
    <p:extLst>
      <p:ext uri="{BB962C8B-B14F-4D97-AF65-F5344CB8AC3E}">
        <p14:creationId xmlns:p14="http://schemas.microsoft.com/office/powerpoint/2010/main" val="389598089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56</Words>
  <Application>Microsoft Office PowerPoint</Application>
  <PresentationFormat>Widescreen</PresentationFormat>
  <Paragraphs>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Slice</vt:lpstr>
      <vt:lpstr>ROOSEVELT APARTMENTS 524 w 7th 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ROOSEVELT APARTMENTS 524 w 7th Ave</dc:title>
  <dc:creator>Duvall, Megan</dc:creator>
  <cp:lastModifiedBy>Duvall, Megan</cp:lastModifiedBy>
  <cp:revision>4</cp:revision>
  <dcterms:created xsi:type="dcterms:W3CDTF">2021-09-21T17:22:29Z</dcterms:created>
  <dcterms:modified xsi:type="dcterms:W3CDTF">2024-05-07T23:53:00Z</dcterms:modified>
</cp:coreProperties>
</file>