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7" r:id="rId3"/>
    <p:sldId id="278" r:id="rId4"/>
    <p:sldId id="258" r:id="rId5"/>
    <p:sldId id="282" r:id="rId6"/>
    <p:sldId id="260" r:id="rId7"/>
    <p:sldId id="261" r:id="rId8"/>
    <p:sldId id="280" r:id="rId9"/>
    <p:sldId id="283" r:id="rId10"/>
    <p:sldId id="262" r:id="rId11"/>
    <p:sldId id="289" r:id="rId12"/>
    <p:sldId id="281" r:id="rId13"/>
    <p:sldId id="290" r:id="rId14"/>
    <p:sldId id="291" r:id="rId15"/>
    <p:sldId id="264" r:id="rId16"/>
    <p:sldId id="288" r:id="rId17"/>
    <p:sldId id="292" r:id="rId18"/>
    <p:sldId id="28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44"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5/18/2026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ADF3-C937-435C-9A92-44D0E0CC82ED}"/>
              </a:ext>
            </a:extLst>
          </p:cNvPr>
          <p:cNvSpPr>
            <a:spLocks noGrp="1"/>
          </p:cNvSpPr>
          <p:nvPr>
            <p:ph type="ctrTitle"/>
          </p:nvPr>
        </p:nvSpPr>
        <p:spPr>
          <a:xfrm>
            <a:off x="606573" y="142335"/>
            <a:ext cx="9400067" cy="2971801"/>
          </a:xfrm>
        </p:spPr>
        <p:txBody>
          <a:bodyPr/>
          <a:lstStyle/>
          <a:p>
            <a:r>
              <a:rPr lang="en-US" dirty="0"/>
              <a:t>Robertson-</a:t>
            </a:r>
            <a:r>
              <a:rPr lang="en-US" dirty="0" err="1"/>
              <a:t>Raznik</a:t>
            </a:r>
            <a:r>
              <a:rPr lang="en-US" dirty="0"/>
              <a:t> building </a:t>
            </a:r>
            <a:br>
              <a:rPr lang="en-US" dirty="0"/>
            </a:br>
            <a:r>
              <a:rPr lang="en-US" dirty="0"/>
              <a:t>307 W Riverside</a:t>
            </a:r>
          </a:p>
        </p:txBody>
      </p:sp>
      <p:sp>
        <p:nvSpPr>
          <p:cNvPr id="3" name="Subtitle 2">
            <a:extLst>
              <a:ext uri="{FF2B5EF4-FFF2-40B4-BE49-F238E27FC236}">
                <a16:creationId xmlns:a16="http://schemas.microsoft.com/office/drawing/2014/main" id="{A7C0C89D-491E-4453-9F1D-F7EDA8CC7EFE}"/>
              </a:ext>
            </a:extLst>
          </p:cNvPr>
          <p:cNvSpPr>
            <a:spLocks noGrp="1"/>
          </p:cNvSpPr>
          <p:nvPr>
            <p:ph type="subTitle" idx="1"/>
          </p:nvPr>
        </p:nvSpPr>
        <p:spPr>
          <a:xfrm>
            <a:off x="7798690" y="5349281"/>
            <a:ext cx="4188871" cy="1096123"/>
          </a:xfrm>
        </p:spPr>
        <p:txBody>
          <a:bodyPr/>
          <a:lstStyle/>
          <a:p>
            <a:r>
              <a:rPr lang="en-US" dirty="0">
                <a:solidFill>
                  <a:schemeClr val="tx1"/>
                </a:solidFill>
              </a:rPr>
              <a:t>Commercial</a:t>
            </a:r>
          </a:p>
          <a:p>
            <a:r>
              <a:rPr lang="en-US" dirty="0">
                <a:solidFill>
                  <a:schemeClr val="tx1"/>
                </a:solidFill>
              </a:rPr>
              <a:t>Certificate of Appropriateness</a:t>
            </a:r>
          </a:p>
        </p:txBody>
      </p:sp>
    </p:spTree>
    <p:extLst>
      <p:ext uri="{BB962C8B-B14F-4D97-AF65-F5344CB8AC3E}">
        <p14:creationId xmlns:p14="http://schemas.microsoft.com/office/powerpoint/2010/main" val="2311622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EE89F969-46EE-41D6-B522-824CC147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engineering drawing&#10;&#10;AI-generated content may be incorrect.">
            <a:extLst>
              <a:ext uri="{FF2B5EF4-FFF2-40B4-BE49-F238E27FC236}">
                <a16:creationId xmlns:a16="http://schemas.microsoft.com/office/drawing/2014/main" id="{FF1DDD40-5920-22F8-33B9-AA9E0F2BEE96}"/>
              </a:ext>
            </a:extLst>
          </p:cNvPr>
          <p:cNvPicPr>
            <a:picLocks noChangeAspect="1"/>
          </p:cNvPicPr>
          <p:nvPr/>
        </p:nvPicPr>
        <p:blipFill>
          <a:blip r:embed="rId2"/>
          <a:stretch>
            <a:fillRect/>
          </a:stretch>
        </p:blipFill>
        <p:spPr>
          <a:xfrm>
            <a:off x="175203" y="655606"/>
            <a:ext cx="3821933" cy="6038491"/>
          </a:xfrm>
          <a:prstGeom prst="rect">
            <a:avLst/>
          </a:prstGeom>
        </p:spPr>
      </p:pic>
      <p:pic>
        <p:nvPicPr>
          <p:cNvPr id="10" name="Picture 9" descr="A truck parked in front of a building&#10;&#10;AI-generated content may be incorrect.">
            <a:extLst>
              <a:ext uri="{FF2B5EF4-FFF2-40B4-BE49-F238E27FC236}">
                <a16:creationId xmlns:a16="http://schemas.microsoft.com/office/drawing/2014/main" id="{07BAE5F2-7337-C252-B811-36029B2894D0}"/>
              </a:ext>
            </a:extLst>
          </p:cNvPr>
          <p:cNvPicPr>
            <a:picLocks noChangeAspect="1"/>
          </p:cNvPicPr>
          <p:nvPr/>
        </p:nvPicPr>
        <p:blipFill>
          <a:blip r:embed="rId3"/>
          <a:stretch>
            <a:fillRect/>
          </a:stretch>
        </p:blipFill>
        <p:spPr>
          <a:xfrm>
            <a:off x="4117470" y="175315"/>
            <a:ext cx="3008345" cy="6038491"/>
          </a:xfrm>
          <a:prstGeom prst="rect">
            <a:avLst/>
          </a:prstGeom>
        </p:spPr>
      </p:pic>
      <p:sp>
        <p:nvSpPr>
          <p:cNvPr id="18" name="TextBox 17">
            <a:extLst>
              <a:ext uri="{FF2B5EF4-FFF2-40B4-BE49-F238E27FC236}">
                <a16:creationId xmlns:a16="http://schemas.microsoft.com/office/drawing/2014/main" id="{B5EEF835-5FC4-9EDE-10E0-9CF36570F0B5}"/>
              </a:ext>
            </a:extLst>
          </p:cNvPr>
          <p:cNvSpPr txBox="1"/>
          <p:nvPr/>
        </p:nvSpPr>
        <p:spPr>
          <a:xfrm>
            <a:off x="7125815" y="260870"/>
            <a:ext cx="4930062" cy="4154984"/>
          </a:xfrm>
          <a:prstGeom prst="rect">
            <a:avLst/>
          </a:prstGeom>
          <a:noFill/>
        </p:spPr>
        <p:txBody>
          <a:bodyPr wrap="square">
            <a:spAutoFit/>
          </a:bodyPr>
          <a:lstStyle/>
          <a:p>
            <a:pPr marL="114300" marR="260350">
              <a:spcBef>
                <a:spcPts val="0"/>
              </a:spcBef>
              <a:spcAft>
                <a:spcPts val="0"/>
              </a:spcAft>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East Elevation – south end changes:</a:t>
            </a:r>
          </a:p>
          <a:p>
            <a:pPr marL="457200" marR="26035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Remove decorative stucco details around windows</a:t>
            </a:r>
          </a:p>
          <a:p>
            <a:pPr marL="457200" marR="260350" indent="-34290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Remove one window at the 3</a:t>
            </a:r>
            <a:r>
              <a:rPr lang="en-US" sz="2400" baseline="30000" dirty="0">
                <a:latin typeface="Calibri" panose="020F0502020204030204" pitchFamily="34" charset="0"/>
                <a:ea typeface="Calibri" panose="020F0502020204030204" pitchFamily="34" charset="0"/>
                <a:cs typeface="Times New Roman" panose="02020603050405020304" pitchFamily="18" charset="0"/>
              </a:rPr>
              <a:t>rd</a:t>
            </a:r>
            <a:r>
              <a:rPr lang="en-US" sz="2400" dirty="0">
                <a:latin typeface="Calibri" panose="020F0502020204030204" pitchFamily="34" charset="0"/>
                <a:ea typeface="Calibri" panose="020F0502020204030204" pitchFamily="34" charset="0"/>
                <a:cs typeface="Times New Roman" panose="02020603050405020304" pitchFamily="18" charset="0"/>
              </a:rPr>
              <a:t> floor level to accommodate a door for the exterior stairway</a:t>
            </a:r>
          </a:p>
          <a:p>
            <a:pPr marL="457200" marR="26035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Add a</a:t>
            </a:r>
            <a:r>
              <a:rPr lang="en-US" sz="2400" dirty="0">
                <a:latin typeface="Calibri" panose="020F0502020204030204" pitchFamily="34" charset="0"/>
                <a:ea typeface="Calibri" panose="020F0502020204030204" pitchFamily="34" charset="0"/>
                <a:cs typeface="Times New Roman" panose="02020603050405020304" pitchFamily="18" charset="0"/>
              </a:rPr>
              <a:t>n exterior stair to access the 3</a:t>
            </a:r>
            <a:r>
              <a:rPr lang="en-US" sz="2400" baseline="30000" dirty="0">
                <a:latin typeface="Calibri" panose="020F0502020204030204" pitchFamily="34" charset="0"/>
                <a:ea typeface="Calibri" panose="020F0502020204030204" pitchFamily="34" charset="0"/>
                <a:cs typeface="Times New Roman" panose="02020603050405020304" pitchFamily="18" charset="0"/>
              </a:rPr>
              <a:t>rd</a:t>
            </a:r>
            <a:r>
              <a:rPr lang="en-US" sz="2400" dirty="0">
                <a:latin typeface="Calibri" panose="020F0502020204030204" pitchFamily="34" charset="0"/>
                <a:ea typeface="Calibri" panose="020F0502020204030204" pitchFamily="34" charset="0"/>
                <a:cs typeface="Times New Roman" panose="02020603050405020304" pitchFamily="18" charset="0"/>
              </a:rPr>
              <a:t> floor </a:t>
            </a:r>
          </a:p>
          <a:p>
            <a:pPr marL="457200" marR="26035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Remove one window at the 2</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2400" dirty="0">
                <a:effectLst/>
                <a:latin typeface="Calibri" panose="020F0502020204030204" pitchFamily="34" charset="0"/>
                <a:ea typeface="Calibri" panose="020F0502020204030204" pitchFamily="34" charset="0"/>
                <a:cs typeface="Times New Roman" panose="02020603050405020304" pitchFamily="18" charset="0"/>
              </a:rPr>
              <a:t> floo</a:t>
            </a:r>
            <a:r>
              <a:rPr lang="en-US" sz="2400" dirty="0">
                <a:latin typeface="Calibri" panose="020F0502020204030204" pitchFamily="34" charset="0"/>
                <a:ea typeface="Calibri" panose="020F0502020204030204" pitchFamily="34" charset="0"/>
                <a:cs typeface="Times New Roman" panose="02020603050405020304" pitchFamily="18" charset="0"/>
              </a:rPr>
              <a:t>r level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5458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E1E101-21ED-9680-F687-761E0997F1C7}"/>
              </a:ext>
            </a:extLst>
          </p:cNvPr>
          <p:cNvSpPr txBox="1"/>
          <p:nvPr/>
        </p:nvSpPr>
        <p:spPr>
          <a:xfrm>
            <a:off x="250167" y="603849"/>
            <a:ext cx="8533615" cy="2677656"/>
          </a:xfrm>
          <a:prstGeom prst="rect">
            <a:avLst/>
          </a:prstGeom>
          <a:noFill/>
        </p:spPr>
        <p:txBody>
          <a:bodyPr wrap="square">
            <a:spAutoFit/>
          </a:bodyPr>
          <a:lstStyle/>
          <a:p>
            <a:pPr marL="114300" marR="260350">
              <a:spcBef>
                <a:spcPts val="0"/>
              </a:spcBef>
              <a:spcAft>
                <a:spcPts val="0"/>
              </a:spcAft>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East Elevation – 3</a:t>
            </a:r>
            <a:r>
              <a:rPr lang="en-US" sz="2800" b="1" u="sng"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 Level:</a:t>
            </a:r>
          </a:p>
          <a:p>
            <a:pPr marL="457200" marR="260350" indent="-342900">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Remove decorative stucco details around windows</a:t>
            </a:r>
          </a:p>
          <a:p>
            <a:pPr marL="457200" marR="260350" indent="-342900">
              <a:spcBef>
                <a:spcPts val="0"/>
              </a:spcBef>
              <a:spcAft>
                <a:spcPts val="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Remove one window at the 3</a:t>
            </a:r>
            <a:r>
              <a:rPr lang="en-US" sz="2800" baseline="30000" dirty="0">
                <a:latin typeface="Calibri" panose="020F0502020204030204" pitchFamily="34" charset="0"/>
                <a:ea typeface="Calibri" panose="020F0502020204030204" pitchFamily="34" charset="0"/>
                <a:cs typeface="Times New Roman" panose="02020603050405020304" pitchFamily="18" charset="0"/>
              </a:rPr>
              <a:t>rd</a:t>
            </a:r>
            <a:r>
              <a:rPr lang="en-US" sz="2800" dirty="0">
                <a:latin typeface="Calibri" panose="020F0502020204030204" pitchFamily="34" charset="0"/>
                <a:ea typeface="Calibri" panose="020F0502020204030204" pitchFamily="34" charset="0"/>
                <a:cs typeface="Times New Roman" panose="02020603050405020304" pitchFamily="18" charset="0"/>
              </a:rPr>
              <a:t> floor level to accommodate a door for the exterior stairway</a:t>
            </a:r>
          </a:p>
          <a:p>
            <a:pPr marL="457200" marR="260350" indent="-342900">
              <a:spcBef>
                <a:spcPts val="0"/>
              </a:spcBef>
              <a:spcAft>
                <a:spcPts val="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Add a</a:t>
            </a:r>
            <a:r>
              <a:rPr lang="en-US" sz="2800" dirty="0">
                <a:latin typeface="Calibri" panose="020F0502020204030204" pitchFamily="34" charset="0"/>
                <a:ea typeface="Calibri" panose="020F0502020204030204" pitchFamily="34" charset="0"/>
                <a:cs typeface="Times New Roman" panose="02020603050405020304" pitchFamily="18" charset="0"/>
              </a:rPr>
              <a:t>n exterior egress stair to access the 3</a:t>
            </a:r>
            <a:r>
              <a:rPr lang="en-US" sz="2800" baseline="30000" dirty="0">
                <a:latin typeface="Calibri" panose="020F0502020204030204" pitchFamily="34" charset="0"/>
                <a:ea typeface="Calibri" panose="020F0502020204030204" pitchFamily="34" charset="0"/>
                <a:cs typeface="Times New Roman" panose="02020603050405020304" pitchFamily="18" charset="0"/>
              </a:rPr>
              <a:t>rd</a:t>
            </a:r>
            <a:r>
              <a:rPr lang="en-US" sz="2800" dirty="0">
                <a:latin typeface="Calibri" panose="020F0502020204030204" pitchFamily="34" charset="0"/>
                <a:ea typeface="Calibri" panose="020F0502020204030204" pitchFamily="34" charset="0"/>
                <a:cs typeface="Times New Roman" panose="02020603050405020304" pitchFamily="18" charset="0"/>
              </a:rPr>
              <a:t> floor  with an entry door on the 3</a:t>
            </a:r>
            <a:r>
              <a:rPr lang="en-US" sz="2800" baseline="30000" dirty="0">
                <a:latin typeface="Calibri" panose="020F0502020204030204" pitchFamily="34" charset="0"/>
                <a:ea typeface="Calibri" panose="020F0502020204030204" pitchFamily="34" charset="0"/>
                <a:cs typeface="Times New Roman" panose="02020603050405020304" pitchFamily="18" charset="0"/>
              </a:rPr>
              <a:t>rd</a:t>
            </a:r>
            <a:r>
              <a:rPr lang="en-US" sz="2800" dirty="0">
                <a:latin typeface="Calibri" panose="020F0502020204030204" pitchFamily="34" charset="0"/>
                <a:ea typeface="Calibri" panose="020F0502020204030204" pitchFamily="34" charset="0"/>
                <a:cs typeface="Times New Roman" panose="02020603050405020304" pitchFamily="18" charset="0"/>
              </a:rPr>
              <a:t> level</a:t>
            </a:r>
          </a:p>
        </p:txBody>
      </p:sp>
      <p:pic>
        <p:nvPicPr>
          <p:cNvPr id="5" name="Picture 4" descr="Diagram&#10;&#10;AI-generated content may be incorrect.">
            <a:extLst>
              <a:ext uri="{FF2B5EF4-FFF2-40B4-BE49-F238E27FC236}">
                <a16:creationId xmlns:a16="http://schemas.microsoft.com/office/drawing/2014/main" id="{77F29B3C-0B64-E768-DD3C-825DFEE1C978}"/>
              </a:ext>
            </a:extLst>
          </p:cNvPr>
          <p:cNvPicPr>
            <a:picLocks noChangeAspect="1"/>
          </p:cNvPicPr>
          <p:nvPr/>
        </p:nvPicPr>
        <p:blipFill>
          <a:blip r:embed="rId2"/>
          <a:stretch>
            <a:fillRect/>
          </a:stretch>
        </p:blipFill>
        <p:spPr>
          <a:xfrm>
            <a:off x="0" y="4154208"/>
            <a:ext cx="12192000" cy="2618541"/>
          </a:xfrm>
          <a:prstGeom prst="rect">
            <a:avLst/>
          </a:prstGeom>
        </p:spPr>
      </p:pic>
      <p:pic>
        <p:nvPicPr>
          <p:cNvPr id="7" name="Picture 6" descr="A picture containing text, building, outdoor, apartment building&#10;&#10;AI-generated content may be incorrect.">
            <a:extLst>
              <a:ext uri="{FF2B5EF4-FFF2-40B4-BE49-F238E27FC236}">
                <a16:creationId xmlns:a16="http://schemas.microsoft.com/office/drawing/2014/main" id="{050C2D7E-6A15-E91E-51F9-2FE22A7AC7C2}"/>
              </a:ext>
            </a:extLst>
          </p:cNvPr>
          <p:cNvPicPr>
            <a:picLocks noChangeAspect="1"/>
          </p:cNvPicPr>
          <p:nvPr/>
        </p:nvPicPr>
        <p:blipFill>
          <a:blip r:embed="rId3"/>
          <a:stretch>
            <a:fillRect/>
          </a:stretch>
        </p:blipFill>
        <p:spPr>
          <a:xfrm>
            <a:off x="8577507" y="476655"/>
            <a:ext cx="3364327" cy="4285359"/>
          </a:xfrm>
          <a:prstGeom prst="rect">
            <a:avLst/>
          </a:prstGeom>
        </p:spPr>
      </p:pic>
    </p:spTree>
    <p:extLst>
      <p:ext uri="{BB962C8B-B14F-4D97-AF65-F5344CB8AC3E}">
        <p14:creationId xmlns:p14="http://schemas.microsoft.com/office/powerpoint/2010/main" val="396425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23DA9-9F72-3293-AFD1-0A87107135E2}"/>
              </a:ext>
            </a:extLst>
          </p:cNvPr>
          <p:cNvPicPr>
            <a:picLocks noChangeAspect="1"/>
          </p:cNvPicPr>
          <p:nvPr/>
        </p:nvPicPr>
        <p:blipFill>
          <a:blip r:embed="rId2"/>
          <a:srcRect/>
          <a:stretch/>
        </p:blipFill>
        <p:spPr>
          <a:xfrm>
            <a:off x="229876" y="1745799"/>
            <a:ext cx="2850550" cy="3516802"/>
          </a:xfrm>
          <a:prstGeom prst="rect">
            <a:avLst/>
          </a:prstGeom>
        </p:spPr>
      </p:pic>
      <p:pic>
        <p:nvPicPr>
          <p:cNvPr id="7" name="Picture 6" descr="A picture containing graphical user interface&#10;&#10;AI-generated content may be incorrect.">
            <a:extLst>
              <a:ext uri="{FF2B5EF4-FFF2-40B4-BE49-F238E27FC236}">
                <a16:creationId xmlns:a16="http://schemas.microsoft.com/office/drawing/2014/main" id="{DCBA0351-BD6A-343A-5E88-D4129367FFB4}"/>
              </a:ext>
            </a:extLst>
          </p:cNvPr>
          <p:cNvPicPr>
            <a:picLocks noChangeAspect="1"/>
          </p:cNvPicPr>
          <p:nvPr/>
        </p:nvPicPr>
        <p:blipFill>
          <a:blip r:embed="rId3"/>
          <a:stretch>
            <a:fillRect/>
          </a:stretch>
        </p:blipFill>
        <p:spPr>
          <a:xfrm>
            <a:off x="4240233" y="1745799"/>
            <a:ext cx="3137482" cy="3585694"/>
          </a:xfrm>
          <a:prstGeom prst="rect">
            <a:avLst/>
          </a:prstGeom>
        </p:spPr>
      </p:pic>
      <p:sp>
        <p:nvSpPr>
          <p:cNvPr id="13" name="TextBox 12">
            <a:extLst>
              <a:ext uri="{FF2B5EF4-FFF2-40B4-BE49-F238E27FC236}">
                <a16:creationId xmlns:a16="http://schemas.microsoft.com/office/drawing/2014/main" id="{2A4500DE-24A8-8056-28EB-AFEA6BDED04F}"/>
              </a:ext>
            </a:extLst>
          </p:cNvPr>
          <p:cNvSpPr txBox="1"/>
          <p:nvPr/>
        </p:nvSpPr>
        <p:spPr>
          <a:xfrm>
            <a:off x="303598" y="216071"/>
            <a:ext cx="9365696" cy="523220"/>
          </a:xfrm>
          <a:prstGeom prst="rect">
            <a:avLst/>
          </a:prstGeom>
          <a:noFill/>
        </p:spPr>
        <p:txBody>
          <a:bodyPr wrap="square" rtlCol="0">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Proposed paint colors for trim (similar to existing)</a:t>
            </a:r>
          </a:p>
        </p:txBody>
      </p:sp>
      <p:pic>
        <p:nvPicPr>
          <p:cNvPr id="17" name="Picture 16" descr="Application&#10;&#10;AI-generated content may be incorrect.">
            <a:extLst>
              <a:ext uri="{FF2B5EF4-FFF2-40B4-BE49-F238E27FC236}">
                <a16:creationId xmlns:a16="http://schemas.microsoft.com/office/drawing/2014/main" id="{2A1D88C0-F658-3BE5-8164-69005C073C81}"/>
              </a:ext>
            </a:extLst>
          </p:cNvPr>
          <p:cNvPicPr>
            <a:picLocks noChangeAspect="1"/>
          </p:cNvPicPr>
          <p:nvPr/>
        </p:nvPicPr>
        <p:blipFill>
          <a:blip r:embed="rId4"/>
          <a:srcRect l="6996" t="6797" r="12172" b="4086"/>
          <a:stretch>
            <a:fillRect/>
          </a:stretch>
        </p:blipFill>
        <p:spPr>
          <a:xfrm>
            <a:off x="8508044" y="1745799"/>
            <a:ext cx="3137481" cy="3520839"/>
          </a:xfrm>
          <a:prstGeom prst="rect">
            <a:avLst/>
          </a:prstGeom>
        </p:spPr>
      </p:pic>
      <p:sp>
        <p:nvSpPr>
          <p:cNvPr id="18" name="TextBox 17">
            <a:extLst>
              <a:ext uri="{FF2B5EF4-FFF2-40B4-BE49-F238E27FC236}">
                <a16:creationId xmlns:a16="http://schemas.microsoft.com/office/drawing/2014/main" id="{F355D6E3-9C1D-8EA5-5ED1-771BA2C9CC6C}"/>
              </a:ext>
            </a:extLst>
          </p:cNvPr>
          <p:cNvSpPr txBox="1"/>
          <p:nvPr/>
        </p:nvSpPr>
        <p:spPr>
          <a:xfrm>
            <a:off x="222859" y="5550794"/>
            <a:ext cx="3252626" cy="92333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Window and door trim on Robertson and east elevation/</a:t>
            </a:r>
            <a:r>
              <a:rPr lang="en-US" dirty="0" err="1">
                <a:latin typeface="Calibri" panose="020F0502020204030204" pitchFamily="34" charset="0"/>
                <a:ea typeface="Calibri" panose="020F0502020204030204" pitchFamily="34" charset="0"/>
                <a:cs typeface="Calibri" panose="020F0502020204030204" pitchFamily="34" charset="0"/>
              </a:rPr>
              <a:t>Raznik</a:t>
            </a:r>
            <a:r>
              <a:rPr lang="en-US" dirty="0">
                <a:latin typeface="Calibri" panose="020F0502020204030204" pitchFamily="34" charset="0"/>
                <a:ea typeface="Calibri" panose="020F0502020204030204" pitchFamily="34" charset="0"/>
                <a:cs typeface="Calibri" panose="020F0502020204030204" pitchFamily="34" charset="0"/>
              </a:rPr>
              <a:t> body</a:t>
            </a:r>
          </a:p>
        </p:txBody>
      </p:sp>
      <p:sp>
        <p:nvSpPr>
          <p:cNvPr id="19" name="TextBox 18">
            <a:extLst>
              <a:ext uri="{FF2B5EF4-FFF2-40B4-BE49-F238E27FC236}">
                <a16:creationId xmlns:a16="http://schemas.microsoft.com/office/drawing/2014/main" id="{FB8F3937-FC37-A001-9E6F-C5626243BB3C}"/>
              </a:ext>
            </a:extLst>
          </p:cNvPr>
          <p:cNvSpPr txBox="1"/>
          <p:nvPr/>
        </p:nvSpPr>
        <p:spPr>
          <a:xfrm>
            <a:off x="4314412" y="5550794"/>
            <a:ext cx="3252626" cy="646331"/>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Details on storefront – both buildings </a:t>
            </a:r>
          </a:p>
        </p:txBody>
      </p:sp>
      <p:sp>
        <p:nvSpPr>
          <p:cNvPr id="20" name="TextBox 19">
            <a:extLst>
              <a:ext uri="{FF2B5EF4-FFF2-40B4-BE49-F238E27FC236}">
                <a16:creationId xmlns:a16="http://schemas.microsoft.com/office/drawing/2014/main" id="{B93777DB-A085-8107-AF3C-324472A8C061}"/>
              </a:ext>
            </a:extLst>
          </p:cNvPr>
          <p:cNvSpPr txBox="1"/>
          <p:nvPr/>
        </p:nvSpPr>
        <p:spPr>
          <a:xfrm>
            <a:off x="8716515" y="5550794"/>
            <a:ext cx="3252626" cy="646331"/>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Windows and doors on east elevation</a:t>
            </a:r>
          </a:p>
        </p:txBody>
      </p:sp>
      <p:pic>
        <p:nvPicPr>
          <p:cNvPr id="21" name="Picture 20" descr="A picture containing text, building, outdoor, brick&#10;&#10;AI-generated content may be incorrect.">
            <a:extLst>
              <a:ext uri="{FF2B5EF4-FFF2-40B4-BE49-F238E27FC236}">
                <a16:creationId xmlns:a16="http://schemas.microsoft.com/office/drawing/2014/main" id="{0E2D834C-90FC-0263-0A11-6CEFC64BF331}"/>
              </a:ext>
            </a:extLst>
          </p:cNvPr>
          <p:cNvPicPr>
            <a:picLocks noChangeAspect="1"/>
          </p:cNvPicPr>
          <p:nvPr/>
        </p:nvPicPr>
        <p:blipFill>
          <a:blip r:embed="rId5"/>
          <a:stretch>
            <a:fillRect/>
          </a:stretch>
        </p:blipFill>
        <p:spPr>
          <a:xfrm>
            <a:off x="1978259" y="821232"/>
            <a:ext cx="7257940" cy="5911599"/>
          </a:xfrm>
          <a:prstGeom prst="rect">
            <a:avLst/>
          </a:prstGeom>
        </p:spPr>
      </p:pic>
    </p:spTree>
    <p:extLst>
      <p:ext uri="{BB962C8B-B14F-4D97-AF65-F5344CB8AC3E}">
        <p14:creationId xmlns:p14="http://schemas.microsoft.com/office/powerpoint/2010/main" val="229802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FC75D5-AFB9-6645-BBFD-58FAAE42B915}"/>
              </a:ext>
            </a:extLst>
          </p:cNvPr>
          <p:cNvSpPr txBox="1"/>
          <p:nvPr/>
        </p:nvSpPr>
        <p:spPr>
          <a:xfrm>
            <a:off x="376922" y="804898"/>
            <a:ext cx="10847804" cy="5755422"/>
          </a:xfrm>
          <a:prstGeom prst="rect">
            <a:avLst/>
          </a:prstGeom>
          <a:noFill/>
        </p:spPr>
        <p:txBody>
          <a:bodyPr wrap="square">
            <a:spAutoFit/>
          </a:bodyPr>
          <a:lstStyle/>
          <a:p>
            <a:pPr marL="114300" marR="260350"/>
            <a:r>
              <a:rPr lang="en-US" sz="2800" b="1" u="sng" dirty="0">
                <a:latin typeface="Calibri" panose="020F0502020204030204" pitchFamily="34" charset="0"/>
                <a:ea typeface="Calibri" panose="020F0502020204030204" pitchFamily="34" charset="0"/>
                <a:cs typeface="Calibri" panose="020F0502020204030204" pitchFamily="34" charset="0"/>
              </a:rPr>
              <a:t>Standard Number 1</a:t>
            </a:r>
            <a:r>
              <a:rPr lang="en-US" sz="2800" b="1" dirty="0">
                <a:latin typeface="Calibri" panose="020F0502020204030204" pitchFamily="34" charset="0"/>
                <a:ea typeface="Calibri" panose="020F0502020204030204" pitchFamily="34" charset="0"/>
                <a:cs typeface="Calibri" panose="020F0502020204030204" pitchFamily="34" charset="0"/>
              </a:rPr>
              <a:t>: A property will be used as it was historically or be given a </a:t>
            </a:r>
            <a:r>
              <a:rPr lang="en-US" sz="2800" b="1" u="sng" dirty="0">
                <a:latin typeface="Calibri" panose="020F0502020204030204" pitchFamily="34" charset="0"/>
                <a:ea typeface="Calibri" panose="020F0502020204030204" pitchFamily="34" charset="0"/>
                <a:cs typeface="Calibri" panose="020F0502020204030204" pitchFamily="34" charset="0"/>
              </a:rPr>
              <a:t>new use that requires minimal change to its distinctive materials, features, spaces and spatial relationships</a:t>
            </a:r>
            <a:r>
              <a:rPr lang="en-US" sz="2800" b="1" dirty="0">
                <a:latin typeface="Calibri" panose="020F0502020204030204" pitchFamily="34" charset="0"/>
                <a:ea typeface="Calibri" panose="020F0502020204030204" pitchFamily="34" charset="0"/>
                <a:cs typeface="Calibri" panose="020F0502020204030204" pitchFamily="34" charset="0"/>
              </a:rPr>
              <a:t>.</a:t>
            </a:r>
          </a:p>
          <a:p>
            <a:pPr marL="457200" marR="26035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 Robertson-</a:t>
            </a:r>
            <a:r>
              <a:rPr lang="en-US" sz="2400" dirty="0" err="1">
                <a:latin typeface="Calibri" panose="020F0502020204030204" pitchFamily="34" charset="0"/>
                <a:ea typeface="Calibri" panose="020F0502020204030204" pitchFamily="34" charset="0"/>
                <a:cs typeface="Calibri" panose="020F0502020204030204" pitchFamily="34" charset="0"/>
              </a:rPr>
              <a:t>Raznik</a:t>
            </a:r>
            <a:r>
              <a:rPr lang="en-US" sz="2400" dirty="0">
                <a:latin typeface="Calibri" panose="020F0502020204030204" pitchFamily="34" charset="0"/>
                <a:ea typeface="Calibri" panose="020F0502020204030204" pitchFamily="34" charset="0"/>
                <a:cs typeface="Calibri" panose="020F0502020204030204" pitchFamily="34" charset="0"/>
              </a:rPr>
              <a:t> Building has seen several different uses over its 100+ year old history. Most recently, the building has been home to the Glen Dow hairdressing school. A new use is being made to keep the building in productive use downtown and consists of a restaurant/bar use on the 1st and 2nd floors with residential units on the 3rd floor. </a:t>
            </a:r>
          </a:p>
          <a:p>
            <a:pPr marL="457200" marR="26035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This proposal includes a new feature introduced to the building on the east elevation. That feature is an outdoor deck which is located on the 2nd floor of the building and projects to the east. The proposal includes two new openings for double doors that will service the deck space as well as 4 new window openings to light the interior. The deck railing will be a laser cut metal railing (design TBD).</a:t>
            </a:r>
          </a:p>
          <a:p>
            <a:pPr marL="114300" marR="260350"/>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AD64C38-BD66-5CB3-6132-9ACAE726F483}"/>
              </a:ext>
            </a:extLst>
          </p:cNvPr>
          <p:cNvSpPr txBox="1"/>
          <p:nvPr/>
        </p:nvSpPr>
        <p:spPr>
          <a:xfrm>
            <a:off x="376922" y="220123"/>
            <a:ext cx="8615494" cy="584775"/>
          </a:xfrm>
          <a:prstGeom prst="rect">
            <a:avLst/>
          </a:prstGeom>
          <a:noFill/>
        </p:spPr>
        <p:txBody>
          <a:bodyPr wrap="square" rtlCol="0">
            <a:spAutoFit/>
          </a:bodyPr>
          <a:lstStyle/>
          <a:p>
            <a:r>
              <a:rPr lang="en-US" sz="3200" b="1" dirty="0"/>
              <a:t>Secretary of the Interior Standards:</a:t>
            </a:r>
          </a:p>
        </p:txBody>
      </p:sp>
    </p:spTree>
    <p:extLst>
      <p:ext uri="{BB962C8B-B14F-4D97-AF65-F5344CB8AC3E}">
        <p14:creationId xmlns:p14="http://schemas.microsoft.com/office/powerpoint/2010/main" val="224006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C41DB7-76D0-9CDA-BBAF-2A464CA9F4E5}"/>
              </a:ext>
            </a:extLst>
          </p:cNvPr>
          <p:cNvSpPr txBox="1"/>
          <p:nvPr/>
        </p:nvSpPr>
        <p:spPr>
          <a:xfrm>
            <a:off x="713595" y="1703850"/>
            <a:ext cx="10041147" cy="4893647"/>
          </a:xfrm>
          <a:prstGeom prst="rect">
            <a:avLst/>
          </a:prstGeom>
          <a:noFill/>
        </p:spPr>
        <p:txBody>
          <a:bodyPr wrap="square">
            <a:spAutoFit/>
          </a:bodyPr>
          <a:lstStyle/>
          <a:p>
            <a:pPr marL="400050" marR="2603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In order to accommodate the new housing use on the 3rd floor, several new window openings will be cut into the building, including 9 new windows. One existing window (vinyl) will be removed to make way for a door into the space from the new exterior stair. </a:t>
            </a:r>
          </a:p>
          <a:p>
            <a:pPr marL="400050" marR="2603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There will also be an exterior staircase that will offer egress from the 3rd floor housing units which is a new element introduced for the change in use to residential.</a:t>
            </a:r>
          </a:p>
          <a:p>
            <a:pPr marL="400050" marR="2603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One window on the rear of the 2nd floor will be removed. This is not a historic window.</a:t>
            </a:r>
          </a:p>
          <a:p>
            <a:pPr marL="400050" marR="2603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 proposed work to change the use to restaurant/arcade and residential will include changes to the building, most significantly on the east elevation. However, the changes proposed will not change the distinctive materials, features spaces</a:t>
            </a:r>
          </a:p>
        </p:txBody>
      </p:sp>
      <p:sp>
        <p:nvSpPr>
          <p:cNvPr id="5" name="TextBox 4">
            <a:extLst>
              <a:ext uri="{FF2B5EF4-FFF2-40B4-BE49-F238E27FC236}">
                <a16:creationId xmlns:a16="http://schemas.microsoft.com/office/drawing/2014/main" id="{AE36DE9A-44B2-D2FA-BE63-E1B837DD53E4}"/>
              </a:ext>
            </a:extLst>
          </p:cNvPr>
          <p:cNvSpPr txBox="1"/>
          <p:nvPr/>
        </p:nvSpPr>
        <p:spPr>
          <a:xfrm>
            <a:off x="209212" y="318855"/>
            <a:ext cx="10754352" cy="1384995"/>
          </a:xfrm>
          <a:prstGeom prst="rect">
            <a:avLst/>
          </a:prstGeom>
          <a:noFill/>
        </p:spPr>
        <p:txBody>
          <a:bodyPr wrap="square">
            <a:spAutoFit/>
          </a:bodyPr>
          <a:lstStyle/>
          <a:p>
            <a:pPr marL="114300" marR="260350"/>
            <a:r>
              <a:rPr lang="en-US" sz="2800" b="1" u="sng" dirty="0">
                <a:latin typeface="Calibri" panose="020F0502020204030204" pitchFamily="34" charset="0"/>
                <a:ea typeface="Calibri" panose="020F0502020204030204" pitchFamily="34" charset="0"/>
                <a:cs typeface="Calibri" panose="020F0502020204030204" pitchFamily="34" charset="0"/>
              </a:rPr>
              <a:t>Standard Number 1</a:t>
            </a:r>
            <a:r>
              <a:rPr lang="en-US" sz="2800" b="1" dirty="0">
                <a:latin typeface="Calibri" panose="020F0502020204030204" pitchFamily="34" charset="0"/>
                <a:ea typeface="Calibri" panose="020F0502020204030204" pitchFamily="34" charset="0"/>
                <a:cs typeface="Calibri" panose="020F0502020204030204" pitchFamily="34" charset="0"/>
              </a:rPr>
              <a:t>: A property will be used as it was historically or be given a </a:t>
            </a:r>
            <a:r>
              <a:rPr lang="en-US" sz="2800" b="1" u="sng" dirty="0">
                <a:latin typeface="Calibri" panose="020F0502020204030204" pitchFamily="34" charset="0"/>
                <a:ea typeface="Calibri" panose="020F0502020204030204" pitchFamily="34" charset="0"/>
                <a:cs typeface="Calibri" panose="020F0502020204030204" pitchFamily="34" charset="0"/>
              </a:rPr>
              <a:t>new use that requires minimal change to its distinctive materials, features, spaces and spatial relationships</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con’t</a:t>
            </a:r>
            <a:r>
              <a:rPr lang="en-US" sz="2800" b="1"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54696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A07B34-ED9B-0E73-75E8-CDF9AAE959CB}"/>
              </a:ext>
            </a:extLst>
          </p:cNvPr>
          <p:cNvSpPr txBox="1"/>
          <p:nvPr/>
        </p:nvSpPr>
        <p:spPr>
          <a:xfrm>
            <a:off x="406138" y="179936"/>
            <a:ext cx="11130079" cy="6555641"/>
          </a:xfrm>
          <a:prstGeom prst="rect">
            <a:avLst/>
          </a:prstGeom>
          <a:noFill/>
        </p:spPr>
        <p:txBody>
          <a:bodyPr wrap="square">
            <a:spAutoFit/>
          </a:bodyPr>
          <a:lstStyle/>
          <a:p>
            <a:pPr marL="114300" marR="260350"/>
            <a:r>
              <a:rPr lang="en-US" sz="2800" b="1" u="sng" dirty="0">
                <a:latin typeface="Calibri" panose="020F0502020204030204" pitchFamily="34" charset="0"/>
                <a:ea typeface="Calibri" panose="020F0502020204030204" pitchFamily="34" charset="0"/>
                <a:cs typeface="Calibri" panose="020F0502020204030204" pitchFamily="34" charset="0"/>
              </a:rPr>
              <a:t>Standard Number 2: </a:t>
            </a:r>
            <a:r>
              <a:rPr lang="en-US" sz="2800" b="1" dirty="0">
                <a:latin typeface="Calibri" panose="020F0502020204030204" pitchFamily="34" charset="0"/>
                <a:ea typeface="Calibri" panose="020F0502020204030204" pitchFamily="34" charset="0"/>
                <a:cs typeface="Calibri" panose="020F0502020204030204" pitchFamily="34" charset="0"/>
              </a:rPr>
              <a:t>The historic character of a property shall be retained and preserved. The removal of historic materials or alteration of features and spaces that characterize a property shall be avoided.</a:t>
            </a:r>
          </a:p>
          <a:p>
            <a:pPr marL="400050" marR="260350" indent="-28575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 work on the front façade will remove the three center windows at the storefront level and replace them with a storefront system with double doors. The existing storefront may be a product of the work done to accommodate Glen Dow Academy in 1986. </a:t>
            </a:r>
          </a:p>
          <a:p>
            <a:pPr marL="400050" marR="26035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The storefront change will not damage or remove historic materials and therefore meets Standard #2. </a:t>
            </a:r>
          </a:p>
          <a:p>
            <a:pPr marL="400050" marR="260350" indent="-28575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 work on the east elevation will not disturb historically significant materials. Windows that will be removed (2) are vinyl replacements – no historic photos or plans of the original east elevation exist to confirm whether there were windows in the rear. New windows added will be metal clad wood windows finished in SW Iron Ore paint color.</a:t>
            </a:r>
          </a:p>
          <a:p>
            <a:pPr marL="400050" marR="260350" indent="-28575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 east elevation was built with the intent of a neighboring building covering it, so it had no detailing that is impacted by this change.</a:t>
            </a:r>
          </a:p>
          <a:p>
            <a:pPr marL="400050" marR="260350" indent="-285750">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1672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a:extLst>
            <a:ext uri="{FF2B5EF4-FFF2-40B4-BE49-F238E27FC236}">
              <a16:creationId xmlns:a16="http://schemas.microsoft.com/office/drawing/2014/main" id="{0DAA1742-52AF-DE74-D9D0-831459C6DE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2E4917-B72E-FB58-64F3-159BA1883F09}"/>
              </a:ext>
            </a:extLst>
          </p:cNvPr>
          <p:cNvSpPr txBox="1"/>
          <p:nvPr/>
        </p:nvSpPr>
        <p:spPr>
          <a:xfrm>
            <a:off x="387667" y="281536"/>
            <a:ext cx="11157788" cy="4955203"/>
          </a:xfrm>
          <a:prstGeom prst="rect">
            <a:avLst/>
          </a:prstGeom>
          <a:noFill/>
        </p:spPr>
        <p:txBody>
          <a:bodyPr wrap="square">
            <a:spAutoFit/>
          </a:bodyPr>
          <a:lstStyle/>
          <a:p>
            <a:pPr marL="114300" marR="260350"/>
            <a:r>
              <a:rPr lang="en-US" sz="2800" b="1" u="sng" dirty="0">
                <a:latin typeface="Calibri" panose="020F0502020204030204" pitchFamily="34" charset="0"/>
                <a:ea typeface="Calibri" panose="020F0502020204030204" pitchFamily="34" charset="0"/>
                <a:cs typeface="Calibri" panose="020F0502020204030204" pitchFamily="34" charset="0"/>
              </a:rPr>
              <a:t>Standard Number 9: </a:t>
            </a:r>
            <a:r>
              <a:rPr lang="en-US" sz="2800" b="1" dirty="0">
                <a:latin typeface="Calibri" panose="020F0502020204030204" pitchFamily="34" charset="0"/>
                <a:ea typeface="Calibri" panose="020F0502020204030204" pitchFamily="34" charset="0"/>
                <a:cs typeface="Calibri" panose="020F0502020204030204" pitchFamily="34" charset="0"/>
              </a:rPr>
              <a:t>New additions, exterior alterations or related new construction will not destroy historic materials, features and spatial relationships that characterize the property. The new work will be differentiated from the old and will be compatible with the historic materials, features, size, scale and proportion, and massing to protect the integrity of the property and its environment.</a:t>
            </a:r>
          </a:p>
          <a:p>
            <a:pPr marL="114300" marR="260350"/>
            <a:endParaRPr lang="en-US" sz="2800" b="1" u="sng" dirty="0">
              <a:latin typeface="Calibri" panose="020F0502020204030204" pitchFamily="34" charset="0"/>
              <a:ea typeface="Calibri" panose="020F0502020204030204" pitchFamily="34" charset="0"/>
              <a:cs typeface="Calibri" panose="020F0502020204030204" pitchFamily="34" charset="0"/>
            </a:endParaRPr>
          </a:p>
          <a:p>
            <a:pPr marL="457200" marR="26035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 proposed deck on the 2nd floor of the Roberson-</a:t>
            </a:r>
            <a:r>
              <a:rPr lang="en-US" sz="2400" dirty="0" err="1">
                <a:latin typeface="Calibri" panose="020F0502020204030204" pitchFamily="34" charset="0"/>
                <a:ea typeface="Calibri" panose="020F0502020204030204" pitchFamily="34" charset="0"/>
                <a:cs typeface="Calibri" panose="020F0502020204030204" pitchFamily="34" charset="0"/>
              </a:rPr>
              <a:t>Raznik</a:t>
            </a:r>
            <a:r>
              <a:rPr lang="en-US" sz="2400" dirty="0">
                <a:latin typeface="Calibri" panose="020F0502020204030204" pitchFamily="34" charset="0"/>
                <a:ea typeface="Calibri" panose="020F0502020204030204" pitchFamily="34" charset="0"/>
                <a:cs typeface="Calibri" panose="020F0502020204030204" pitchFamily="34" charset="0"/>
              </a:rPr>
              <a:t> Building will not destroy historic materials or features of the historic building. The new deck will be differentiated from the original building and obviously be a new addition to the building. The same can be said for the exterior stair which is needed for the 3rd floor residential use. </a:t>
            </a:r>
          </a:p>
        </p:txBody>
      </p:sp>
    </p:spTree>
    <p:extLst>
      <p:ext uri="{BB962C8B-B14F-4D97-AF65-F5344CB8AC3E}">
        <p14:creationId xmlns:p14="http://schemas.microsoft.com/office/powerpoint/2010/main" val="287515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a:extLst>
            <a:ext uri="{FF2B5EF4-FFF2-40B4-BE49-F238E27FC236}">
              <a16:creationId xmlns:a16="http://schemas.microsoft.com/office/drawing/2014/main" id="{DDE120B7-8E59-D296-5607-8BD1B8D0568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B777C8-2AC1-C9DD-6CED-F782BA7AB43A}"/>
              </a:ext>
            </a:extLst>
          </p:cNvPr>
          <p:cNvSpPr txBox="1"/>
          <p:nvPr/>
        </p:nvSpPr>
        <p:spPr>
          <a:xfrm>
            <a:off x="387667" y="410845"/>
            <a:ext cx="11157788" cy="4093428"/>
          </a:xfrm>
          <a:prstGeom prst="rect">
            <a:avLst/>
          </a:prstGeom>
          <a:noFill/>
        </p:spPr>
        <p:txBody>
          <a:bodyPr wrap="square">
            <a:spAutoFit/>
          </a:bodyPr>
          <a:lstStyle/>
          <a:p>
            <a:pPr marL="114300" marR="260350"/>
            <a:r>
              <a:rPr lang="en-US" sz="2800" b="1" u="sng" dirty="0">
                <a:latin typeface="Calibri" panose="020F0502020204030204" pitchFamily="34" charset="0"/>
                <a:ea typeface="Calibri" panose="020F0502020204030204" pitchFamily="34" charset="0"/>
                <a:cs typeface="Calibri" panose="020F0502020204030204" pitchFamily="34" charset="0"/>
              </a:rPr>
              <a:t>Standard Number 10:</a:t>
            </a:r>
            <a:r>
              <a:rPr lang="en-US" sz="2800" b="1" dirty="0">
                <a:latin typeface="Calibri" panose="020F0502020204030204" pitchFamily="34" charset="0"/>
                <a:ea typeface="Calibri" panose="020F0502020204030204" pitchFamily="34" charset="0"/>
                <a:cs typeface="Calibri" panose="020F0502020204030204" pitchFamily="34" charset="0"/>
              </a:rPr>
              <a:t> New additions and adjacent or related new construction will be undertaken in such a manner that, if removed in the future, the essential form and integrity of the historic property and its environment would be unimpaired.</a:t>
            </a:r>
          </a:p>
          <a:p>
            <a:pPr marL="114300" marR="260350"/>
            <a:endParaRPr lang="en-US" sz="2800" b="1" u="sng" dirty="0">
              <a:latin typeface="Calibri" panose="020F0502020204030204" pitchFamily="34" charset="0"/>
              <a:ea typeface="Calibri" panose="020F0502020204030204" pitchFamily="34" charset="0"/>
              <a:cs typeface="Calibri" panose="020F0502020204030204" pitchFamily="34" charset="0"/>
            </a:endParaRPr>
          </a:p>
          <a:p>
            <a:pPr marL="457200" marR="26035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 deck and exterior stair could be removed in the future if someone wanted to build another building to the east of the Robertson-</a:t>
            </a:r>
            <a:r>
              <a:rPr lang="en-US" sz="2400" dirty="0" err="1">
                <a:latin typeface="Calibri" panose="020F0502020204030204" pitchFamily="34" charset="0"/>
                <a:ea typeface="Calibri" panose="020F0502020204030204" pitchFamily="34" charset="0"/>
                <a:cs typeface="Calibri" panose="020F0502020204030204" pitchFamily="34" charset="0"/>
              </a:rPr>
              <a:t>Raznik</a:t>
            </a:r>
            <a:r>
              <a:rPr lang="en-US" sz="2400" dirty="0">
                <a:latin typeface="Calibri" panose="020F0502020204030204" pitchFamily="34" charset="0"/>
                <a:ea typeface="Calibri" panose="020F0502020204030204" pitchFamily="34" charset="0"/>
                <a:cs typeface="Calibri" panose="020F0502020204030204" pitchFamily="34" charset="0"/>
              </a:rPr>
              <a:t> Building and there would be little evidence of the deck addition – however, there will be new openings for two sets of double doors as well as a door at the 3rd floor level that may need to be returned to a bricked-in state. </a:t>
            </a:r>
          </a:p>
        </p:txBody>
      </p:sp>
    </p:spTree>
    <p:extLst>
      <p:ext uri="{BB962C8B-B14F-4D97-AF65-F5344CB8AC3E}">
        <p14:creationId xmlns:p14="http://schemas.microsoft.com/office/powerpoint/2010/main" val="3849594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BC3B71-9D83-2820-9F12-7A6E9DA5DC7C}"/>
              </a:ext>
            </a:extLst>
          </p:cNvPr>
          <p:cNvSpPr txBox="1"/>
          <p:nvPr/>
        </p:nvSpPr>
        <p:spPr>
          <a:xfrm>
            <a:off x="725864" y="1404595"/>
            <a:ext cx="10510886" cy="3170099"/>
          </a:xfrm>
          <a:prstGeom prst="rect">
            <a:avLst/>
          </a:prstGeom>
          <a:noFill/>
        </p:spPr>
        <p:txBody>
          <a:bodyPr wrap="square">
            <a:spAutoFit/>
          </a:bodyPr>
          <a:lstStyle/>
          <a:p>
            <a:pPr marL="0" marR="0">
              <a:spcBef>
                <a:spcPts val="0"/>
              </a:spcBef>
              <a:spcAft>
                <a:spcPts val="0"/>
              </a:spcAft>
            </a:pPr>
            <a:r>
              <a:rPr lang="en-US" sz="3200" b="1" dirty="0">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RECOM</a:t>
            </a:r>
            <a:r>
              <a:rPr lang="en-US" sz="3200" b="1" spc="5" dirty="0">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M</a:t>
            </a:r>
            <a:r>
              <a:rPr lang="en-US" sz="3200" b="1" dirty="0">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ENDATION: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5565" marR="66040">
              <a:spcBef>
                <a:spcPts val="0"/>
              </a:spcBef>
              <a:spcAft>
                <a:spcPts val="0"/>
              </a:spcAft>
            </a:pPr>
            <a:r>
              <a:rPr lang="en-US" sz="2800" spc="-5" dirty="0">
                <a:effectLst/>
                <a:latin typeface="Calibri" panose="020F0502020204030204" pitchFamily="34" charset="0"/>
                <a:ea typeface="Calibri" panose="020F0502020204030204" pitchFamily="34" charset="0"/>
                <a:cs typeface="Times New Roman" panose="02020603050405020304" pitchFamily="18" charset="0"/>
              </a:rPr>
              <a:t>Approve the application for the changes proposed to bring a new use to the building to include both restaurant and housing spaces. Changes </a:t>
            </a:r>
            <a:r>
              <a:rPr lang="en-US" sz="2800" spc="-5" dirty="0">
                <a:latin typeface="Calibri" panose="020F0502020204030204" pitchFamily="34" charset="0"/>
                <a:ea typeface="Calibri" panose="020F0502020204030204" pitchFamily="34" charset="0"/>
                <a:cs typeface="Times New Roman" panose="02020603050405020304" pitchFamily="18" charset="0"/>
              </a:rPr>
              <a:t>are in compliance with the Secretary Standards because they are not removing or dramatically changing character-defining features of the Robertson-</a:t>
            </a:r>
            <a:r>
              <a:rPr lang="en-US" sz="2800" spc="-5" dirty="0" err="1">
                <a:latin typeface="Calibri" panose="020F0502020204030204" pitchFamily="34" charset="0"/>
                <a:ea typeface="Calibri" panose="020F0502020204030204" pitchFamily="34" charset="0"/>
                <a:cs typeface="Times New Roman" panose="02020603050405020304" pitchFamily="18" charset="0"/>
              </a:rPr>
              <a:t>Raznik</a:t>
            </a:r>
            <a:r>
              <a:rPr lang="en-US" sz="2800" spc="-5" dirty="0">
                <a:latin typeface="Calibri" panose="020F0502020204030204" pitchFamily="34" charset="0"/>
                <a:ea typeface="Calibri" panose="020F0502020204030204" pitchFamily="34" charset="0"/>
                <a:cs typeface="Times New Roman" panose="02020603050405020304" pitchFamily="18" charset="0"/>
              </a:rPr>
              <a:t> Building. </a:t>
            </a:r>
            <a:r>
              <a:rPr lang="en-US" sz="2800" spc="-5" dirty="0">
                <a:effectLst/>
                <a:latin typeface="Calibri" panose="020F0502020204030204" pitchFamily="34" charset="0"/>
                <a:ea typeface="Calibri" panose="020F0502020204030204" pitchFamily="34" charset="0"/>
                <a:cs typeface="Times New Roman" panose="02020603050405020304" pitchFamily="18" charset="0"/>
              </a:rPr>
              <a:t>The project meets The Secretary of the Interior’s Standards #1, #2, #9 and #10.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1498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oad&#10;&#10;AI-generated content may be incorrect.">
            <a:extLst>
              <a:ext uri="{FF2B5EF4-FFF2-40B4-BE49-F238E27FC236}">
                <a16:creationId xmlns:a16="http://schemas.microsoft.com/office/drawing/2014/main" id="{76D08B35-F3B6-0235-1324-40607518F7E6}"/>
              </a:ext>
            </a:extLst>
          </p:cNvPr>
          <p:cNvPicPr>
            <a:picLocks noChangeAspect="1"/>
          </p:cNvPicPr>
          <p:nvPr/>
        </p:nvPicPr>
        <p:blipFill>
          <a:blip r:embed="rId2"/>
          <a:stretch>
            <a:fillRect/>
          </a:stretch>
        </p:blipFill>
        <p:spPr>
          <a:xfrm>
            <a:off x="389106" y="204280"/>
            <a:ext cx="11439728" cy="6434847"/>
          </a:xfrm>
          <a:prstGeom prst="rect">
            <a:avLst/>
          </a:prstGeom>
        </p:spPr>
      </p:pic>
      <p:sp>
        <p:nvSpPr>
          <p:cNvPr id="4" name="TextBox 3">
            <a:extLst>
              <a:ext uri="{FF2B5EF4-FFF2-40B4-BE49-F238E27FC236}">
                <a16:creationId xmlns:a16="http://schemas.microsoft.com/office/drawing/2014/main" id="{955F7CB5-3F63-F5EA-CCC9-5E4426ACC202}"/>
              </a:ext>
            </a:extLst>
          </p:cNvPr>
          <p:cNvSpPr txBox="1"/>
          <p:nvPr/>
        </p:nvSpPr>
        <p:spPr>
          <a:xfrm>
            <a:off x="583660" y="5865779"/>
            <a:ext cx="5512340" cy="523220"/>
          </a:xfrm>
          <a:prstGeom prst="rect">
            <a:avLst/>
          </a:prstGeom>
          <a:noFill/>
        </p:spPr>
        <p:txBody>
          <a:bodyPr wrap="square" rtlCol="0">
            <a:spAutoFit/>
          </a:bodyPr>
          <a:lstStyle/>
          <a:p>
            <a:r>
              <a:rPr lang="en-US" sz="2800" b="1" dirty="0"/>
              <a:t>Proposed east elevation</a:t>
            </a:r>
          </a:p>
        </p:txBody>
      </p:sp>
    </p:spTree>
    <p:extLst>
      <p:ext uri="{BB962C8B-B14F-4D97-AF65-F5344CB8AC3E}">
        <p14:creationId xmlns:p14="http://schemas.microsoft.com/office/powerpoint/2010/main" val="213430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45FBF2-7D66-42AD-9DF3-D6B32C25A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4044DE-2387-41C2-857F-132B16793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sky, road, outdoor&#10;&#10;AI-generated content may be incorrect.">
            <a:extLst>
              <a:ext uri="{FF2B5EF4-FFF2-40B4-BE49-F238E27FC236}">
                <a16:creationId xmlns:a16="http://schemas.microsoft.com/office/drawing/2014/main" id="{AA08F1FE-E538-0641-BFA5-217DB4D53111}"/>
              </a:ext>
            </a:extLst>
          </p:cNvPr>
          <p:cNvPicPr>
            <a:picLocks noChangeAspect="1"/>
          </p:cNvPicPr>
          <p:nvPr/>
        </p:nvPicPr>
        <p:blipFill>
          <a:blip r:embed="rId2"/>
          <a:srcRect l="27850"/>
          <a:stretch>
            <a:fillRect/>
          </a:stretch>
        </p:blipFill>
        <p:spPr>
          <a:xfrm>
            <a:off x="612843" y="746185"/>
            <a:ext cx="4509400" cy="5365630"/>
          </a:xfrm>
          <a:prstGeom prst="rect">
            <a:avLst/>
          </a:prstGeom>
        </p:spPr>
      </p:pic>
      <p:pic>
        <p:nvPicPr>
          <p:cNvPr id="6" name="Picture 5" descr="A picture containing text, building, sky, outdoor&#10;&#10;AI-generated content may be incorrect.">
            <a:extLst>
              <a:ext uri="{FF2B5EF4-FFF2-40B4-BE49-F238E27FC236}">
                <a16:creationId xmlns:a16="http://schemas.microsoft.com/office/drawing/2014/main" id="{E122C1C8-EB14-DA1C-82CB-AF77A77C2B30}"/>
              </a:ext>
            </a:extLst>
          </p:cNvPr>
          <p:cNvPicPr>
            <a:picLocks noChangeAspect="1"/>
          </p:cNvPicPr>
          <p:nvPr/>
        </p:nvPicPr>
        <p:blipFill>
          <a:blip r:embed="rId3"/>
          <a:srcRect l="12176" r="8668"/>
          <a:stretch>
            <a:fillRect/>
          </a:stretch>
        </p:blipFill>
        <p:spPr>
          <a:xfrm>
            <a:off x="5388787" y="738187"/>
            <a:ext cx="5982848" cy="5373628"/>
          </a:xfrm>
          <a:prstGeom prst="rect">
            <a:avLst/>
          </a:prstGeom>
        </p:spPr>
      </p:pic>
      <p:sp>
        <p:nvSpPr>
          <p:cNvPr id="7" name="TextBox 6">
            <a:extLst>
              <a:ext uri="{FF2B5EF4-FFF2-40B4-BE49-F238E27FC236}">
                <a16:creationId xmlns:a16="http://schemas.microsoft.com/office/drawing/2014/main" id="{2D986E56-3588-6DB0-4229-EFDBAE8E3498}"/>
              </a:ext>
            </a:extLst>
          </p:cNvPr>
          <p:cNvSpPr txBox="1"/>
          <p:nvPr/>
        </p:nvSpPr>
        <p:spPr>
          <a:xfrm>
            <a:off x="477012" y="87549"/>
            <a:ext cx="4133899" cy="369332"/>
          </a:xfrm>
          <a:prstGeom prst="rect">
            <a:avLst/>
          </a:prstGeom>
          <a:noFill/>
        </p:spPr>
        <p:txBody>
          <a:bodyPr wrap="square" rtlCol="0">
            <a:spAutoFit/>
          </a:bodyPr>
          <a:lstStyle/>
          <a:p>
            <a:r>
              <a:rPr lang="en-US" dirty="0"/>
              <a:t>Building Currently:</a:t>
            </a:r>
          </a:p>
        </p:txBody>
      </p:sp>
    </p:spTree>
    <p:extLst>
      <p:ext uri="{BB962C8B-B14F-4D97-AF65-F5344CB8AC3E}">
        <p14:creationId xmlns:p14="http://schemas.microsoft.com/office/powerpoint/2010/main" val="4182550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9DDA2B-17C8-4AD6-AF35-E483E67C5E83}"/>
              </a:ext>
            </a:extLst>
          </p:cNvPr>
          <p:cNvSpPr txBox="1"/>
          <p:nvPr/>
        </p:nvSpPr>
        <p:spPr>
          <a:xfrm>
            <a:off x="340272" y="386284"/>
            <a:ext cx="11511455" cy="1200329"/>
          </a:xfrm>
          <a:prstGeom prst="rect">
            <a:avLst/>
          </a:prstGeom>
          <a:noFill/>
        </p:spPr>
        <p:txBody>
          <a:bodyPr wrap="square">
            <a:spAutoFit/>
          </a:bodyPr>
          <a:lstStyle/>
          <a:p>
            <a:pPr algn="ctr"/>
            <a:r>
              <a:rPr lang="en-US" sz="3600" dirty="0"/>
              <a:t>307 W Riverside – Individually listed Robertson-</a:t>
            </a:r>
            <a:r>
              <a:rPr lang="en-US" sz="3600" dirty="0" err="1"/>
              <a:t>Raznik</a:t>
            </a:r>
            <a:r>
              <a:rPr lang="en-US" sz="3600" dirty="0"/>
              <a:t> Building (1912 and 1913) </a:t>
            </a:r>
          </a:p>
        </p:txBody>
      </p:sp>
      <p:sp>
        <p:nvSpPr>
          <p:cNvPr id="6" name="Rectangle 5">
            <a:extLst>
              <a:ext uri="{FF2B5EF4-FFF2-40B4-BE49-F238E27FC236}">
                <a16:creationId xmlns:a16="http://schemas.microsoft.com/office/drawing/2014/main" id="{C0FEA439-59DF-4530-88B5-1E1AAEF83C3D}"/>
              </a:ext>
            </a:extLst>
          </p:cNvPr>
          <p:cNvSpPr/>
          <p:nvPr/>
        </p:nvSpPr>
        <p:spPr>
          <a:xfrm>
            <a:off x="5917324" y="3037490"/>
            <a:ext cx="504497" cy="493986"/>
          </a:xfrm>
          <a:prstGeom prst="rect">
            <a:avLst/>
          </a:prstGeom>
          <a:solidFill>
            <a:srgbClr val="C00000">
              <a:alpha val="51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ox and whisker chart&#10;&#10;AI-generated content may be incorrect.">
            <a:extLst>
              <a:ext uri="{FF2B5EF4-FFF2-40B4-BE49-F238E27FC236}">
                <a16:creationId xmlns:a16="http://schemas.microsoft.com/office/drawing/2014/main" id="{99E9BC98-ABD9-22BC-75C4-B602306561A7}"/>
              </a:ext>
            </a:extLst>
          </p:cNvPr>
          <p:cNvPicPr>
            <a:picLocks noChangeAspect="1"/>
          </p:cNvPicPr>
          <p:nvPr/>
        </p:nvPicPr>
        <p:blipFill>
          <a:blip r:embed="rId2"/>
          <a:srcRect t="15944"/>
          <a:stretch>
            <a:fillRect/>
          </a:stretch>
        </p:blipFill>
        <p:spPr>
          <a:xfrm>
            <a:off x="2255972" y="1799616"/>
            <a:ext cx="7322704" cy="4776281"/>
          </a:xfrm>
          <a:prstGeom prst="rect">
            <a:avLst/>
          </a:prstGeom>
        </p:spPr>
      </p:pic>
    </p:spTree>
    <p:extLst>
      <p:ext uri="{BB962C8B-B14F-4D97-AF65-F5344CB8AC3E}">
        <p14:creationId xmlns:p14="http://schemas.microsoft.com/office/powerpoint/2010/main" val="832559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749494-35CC-FFDF-A5A5-3D08D06167BC}"/>
              </a:ext>
            </a:extLst>
          </p:cNvPr>
          <p:cNvSpPr txBox="1"/>
          <p:nvPr/>
        </p:nvSpPr>
        <p:spPr>
          <a:xfrm>
            <a:off x="382537" y="104954"/>
            <a:ext cx="8615494" cy="584775"/>
          </a:xfrm>
          <a:prstGeom prst="rect">
            <a:avLst/>
          </a:prstGeom>
          <a:noFill/>
        </p:spPr>
        <p:txBody>
          <a:bodyPr wrap="square" rtlCol="0">
            <a:spAutoFit/>
          </a:bodyPr>
          <a:lstStyle/>
          <a:p>
            <a:r>
              <a:rPr lang="en-US" sz="3200" b="1" dirty="0"/>
              <a:t>PROPOSAL:</a:t>
            </a:r>
          </a:p>
        </p:txBody>
      </p:sp>
      <p:sp>
        <p:nvSpPr>
          <p:cNvPr id="3" name="TextBox 2">
            <a:extLst>
              <a:ext uri="{FF2B5EF4-FFF2-40B4-BE49-F238E27FC236}">
                <a16:creationId xmlns:a16="http://schemas.microsoft.com/office/drawing/2014/main" id="{03F46AD9-B85D-A7A7-9448-E3B44E4654CE}"/>
              </a:ext>
            </a:extLst>
          </p:cNvPr>
          <p:cNvSpPr txBox="1"/>
          <p:nvPr/>
        </p:nvSpPr>
        <p:spPr>
          <a:xfrm>
            <a:off x="317882" y="689729"/>
            <a:ext cx="11176858" cy="6001643"/>
          </a:xfrm>
          <a:prstGeom prst="rect">
            <a:avLst/>
          </a:prstGeom>
          <a:noFill/>
        </p:spPr>
        <p:txBody>
          <a:bodyPr wrap="square">
            <a:spAutoFit/>
          </a:bodyPr>
          <a:lstStyle/>
          <a:p>
            <a:pPr marL="114300" marR="26035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Primary Elevation: </a:t>
            </a:r>
          </a:p>
          <a:p>
            <a:pPr marL="914400" marR="260350" lvl="1" indent="-34290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Addition of a new center section storefront including </a:t>
            </a:r>
            <a:r>
              <a:rPr lang="en-US" sz="2400" dirty="0">
                <a:latin typeface="Calibri" panose="020F0502020204030204" pitchFamily="34" charset="0"/>
                <a:ea typeface="Calibri" panose="020F0502020204030204" pitchFamily="34" charset="0"/>
                <a:cs typeface="Times New Roman" panose="02020603050405020304" pitchFamily="18" charset="0"/>
              </a:rPr>
              <a:t>double </a:t>
            </a:r>
            <a:r>
              <a:rPr lang="en-US" sz="2400" dirty="0">
                <a:effectLst/>
                <a:latin typeface="Calibri" panose="020F0502020204030204" pitchFamily="34" charset="0"/>
                <a:ea typeface="Calibri" panose="020F0502020204030204" pitchFamily="34" charset="0"/>
                <a:cs typeface="Times New Roman" panose="02020603050405020304" pitchFamily="18" charset="0"/>
              </a:rPr>
              <a:t>doors on the north elevation. Doors on the east and west sides of the elevation will remain.</a:t>
            </a:r>
          </a:p>
          <a:p>
            <a:pPr marL="114300" marR="26035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Changes to the east elevation include:</a:t>
            </a:r>
          </a:p>
          <a:p>
            <a:pPr marL="914400" marR="260350" lvl="1" indent="-34290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Decking system at the 2nd floor level</a:t>
            </a:r>
          </a:p>
          <a:p>
            <a:pPr marL="914400" marR="260350" lvl="1" indent="-34290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2 new doors and 4 new windows to be added to the 2nd floor. Proposal includes two sets of double-doors. Proposed windows are metal-clad wood windows.</a:t>
            </a:r>
          </a:p>
          <a:p>
            <a:pPr marL="914400" marR="260350" lvl="1" indent="-34290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Add 9 new window openings to the 3rd floor, remove one existing window to accommodate stairway door. Proposed windows are metal-clad wood windows.</a:t>
            </a:r>
          </a:p>
          <a:p>
            <a:pPr marL="914400" marR="260350" lvl="1" indent="-34290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False decoration around the windows on the rear of the 3rd floor east elevation will be removed and simplified. One window will be removed to accommodate the door opening for the 3rd floor.</a:t>
            </a:r>
          </a:p>
          <a:p>
            <a:pPr marL="914400" marR="260350" lvl="1" indent="-34290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Add an exterior staircase that goes from ground level to the 3rd floor to accommodate a second means of egress for the residential units </a:t>
            </a:r>
          </a:p>
        </p:txBody>
      </p:sp>
    </p:spTree>
    <p:extLst>
      <p:ext uri="{BB962C8B-B14F-4D97-AF65-F5344CB8AC3E}">
        <p14:creationId xmlns:p14="http://schemas.microsoft.com/office/powerpoint/2010/main" val="3256037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BAF505-65B7-7ADA-4F82-7F1E54685FEA}"/>
              </a:ext>
            </a:extLst>
          </p:cNvPr>
          <p:cNvSpPr txBox="1"/>
          <p:nvPr/>
        </p:nvSpPr>
        <p:spPr>
          <a:xfrm>
            <a:off x="467283" y="253500"/>
            <a:ext cx="11099637" cy="830997"/>
          </a:xfrm>
          <a:prstGeom prst="rect">
            <a:avLst/>
          </a:prstGeom>
          <a:noFill/>
        </p:spPr>
        <p:txBody>
          <a:bodyPr wrap="square">
            <a:spAutoFit/>
          </a:bodyPr>
          <a:lstStyle/>
          <a:p>
            <a:pPr marL="114300" marR="260350">
              <a:spcBef>
                <a:spcPts val="0"/>
              </a:spcBef>
              <a:spcAft>
                <a:spcPts val="0"/>
              </a:spcAft>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Primary Elevation</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Addition of a new center section storefront including door on the north elevation. Doors on the east and west sides of the elevation will remain.</a:t>
            </a:r>
          </a:p>
        </p:txBody>
      </p:sp>
      <p:pic>
        <p:nvPicPr>
          <p:cNvPr id="7" name="Picture 6">
            <a:extLst>
              <a:ext uri="{FF2B5EF4-FFF2-40B4-BE49-F238E27FC236}">
                <a16:creationId xmlns:a16="http://schemas.microsoft.com/office/drawing/2014/main" id="{C1410957-E320-739F-7FA3-70FE2979D49A}"/>
              </a:ext>
            </a:extLst>
          </p:cNvPr>
          <p:cNvPicPr>
            <a:picLocks noChangeAspect="1"/>
          </p:cNvPicPr>
          <p:nvPr/>
        </p:nvPicPr>
        <p:blipFill>
          <a:blip r:embed="rId2"/>
          <a:srcRect/>
          <a:stretch/>
        </p:blipFill>
        <p:spPr>
          <a:xfrm>
            <a:off x="0" y="1152593"/>
            <a:ext cx="8846984" cy="5530308"/>
          </a:xfrm>
          <a:prstGeom prst="rect">
            <a:avLst/>
          </a:prstGeom>
        </p:spPr>
      </p:pic>
      <p:pic>
        <p:nvPicPr>
          <p:cNvPr id="9" name="Picture 8" descr="A picture containing text, building, outdoor&#10;&#10;AI-generated content may be incorrect.">
            <a:extLst>
              <a:ext uri="{FF2B5EF4-FFF2-40B4-BE49-F238E27FC236}">
                <a16:creationId xmlns:a16="http://schemas.microsoft.com/office/drawing/2014/main" id="{1F85BDE5-AE0E-7C0E-1400-7545A32BA22A}"/>
              </a:ext>
            </a:extLst>
          </p:cNvPr>
          <p:cNvPicPr>
            <a:picLocks noChangeAspect="1"/>
          </p:cNvPicPr>
          <p:nvPr/>
        </p:nvPicPr>
        <p:blipFill>
          <a:blip r:embed="rId3"/>
          <a:stretch>
            <a:fillRect/>
          </a:stretch>
        </p:blipFill>
        <p:spPr>
          <a:xfrm>
            <a:off x="8996666" y="1094225"/>
            <a:ext cx="3213370" cy="2410028"/>
          </a:xfrm>
          <a:prstGeom prst="rect">
            <a:avLst/>
          </a:prstGeom>
          <a:ln>
            <a:solidFill>
              <a:schemeClr val="tx1"/>
            </a:solidFill>
          </a:ln>
        </p:spPr>
      </p:pic>
      <p:pic>
        <p:nvPicPr>
          <p:cNvPr id="11" name="Picture 10" descr="A picture containing building, sky, outdoor&#10;&#10;AI-generated content may be incorrect.">
            <a:extLst>
              <a:ext uri="{FF2B5EF4-FFF2-40B4-BE49-F238E27FC236}">
                <a16:creationId xmlns:a16="http://schemas.microsoft.com/office/drawing/2014/main" id="{972E5260-FF3B-EBFA-74D1-214E82DE49AB}"/>
              </a:ext>
            </a:extLst>
          </p:cNvPr>
          <p:cNvPicPr>
            <a:picLocks noChangeAspect="1"/>
          </p:cNvPicPr>
          <p:nvPr/>
        </p:nvPicPr>
        <p:blipFill>
          <a:blip r:embed="rId4"/>
          <a:stretch>
            <a:fillRect/>
          </a:stretch>
        </p:blipFill>
        <p:spPr>
          <a:xfrm>
            <a:off x="9270459" y="3277743"/>
            <a:ext cx="2665784" cy="3554379"/>
          </a:xfrm>
          <a:prstGeom prst="rect">
            <a:avLst/>
          </a:prstGeom>
          <a:ln>
            <a:solidFill>
              <a:schemeClr val="tx1"/>
            </a:solidFill>
          </a:ln>
        </p:spPr>
      </p:pic>
    </p:spTree>
    <p:extLst>
      <p:ext uri="{BB962C8B-B14F-4D97-AF65-F5344CB8AC3E}">
        <p14:creationId xmlns:p14="http://schemas.microsoft.com/office/powerpoint/2010/main" val="545984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A38F9D-344C-3ECD-EDDB-4085A2F30AD0}"/>
              </a:ext>
            </a:extLst>
          </p:cNvPr>
          <p:cNvSpPr txBox="1"/>
          <p:nvPr/>
        </p:nvSpPr>
        <p:spPr>
          <a:xfrm>
            <a:off x="467283" y="253500"/>
            <a:ext cx="11099637" cy="461665"/>
          </a:xfrm>
          <a:prstGeom prst="rect">
            <a:avLst/>
          </a:prstGeom>
          <a:noFill/>
        </p:spPr>
        <p:txBody>
          <a:bodyPr wrap="square">
            <a:spAutoFit/>
          </a:bodyPr>
          <a:lstStyle/>
          <a:p>
            <a:pPr marL="114300" marR="260350">
              <a:spcBef>
                <a:spcPts val="0"/>
              </a:spcBef>
              <a:spcAft>
                <a:spcPts val="0"/>
              </a:spcAft>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East Elevation</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Diagram, engineering drawing&#10;&#10;AI-generated content may be incorrect.">
            <a:extLst>
              <a:ext uri="{FF2B5EF4-FFF2-40B4-BE49-F238E27FC236}">
                <a16:creationId xmlns:a16="http://schemas.microsoft.com/office/drawing/2014/main" id="{CCD8CA90-644A-3F7D-AAA1-CC0EBD96D2B4}"/>
              </a:ext>
            </a:extLst>
          </p:cNvPr>
          <p:cNvPicPr>
            <a:picLocks noChangeAspect="1"/>
          </p:cNvPicPr>
          <p:nvPr/>
        </p:nvPicPr>
        <p:blipFill>
          <a:blip r:embed="rId2"/>
          <a:srcRect t="5755"/>
          <a:stretch>
            <a:fillRect/>
          </a:stretch>
        </p:blipFill>
        <p:spPr>
          <a:xfrm>
            <a:off x="0" y="875488"/>
            <a:ext cx="12192000" cy="5865779"/>
          </a:xfrm>
          <a:prstGeom prst="rect">
            <a:avLst/>
          </a:prstGeom>
        </p:spPr>
      </p:pic>
      <p:sp>
        <p:nvSpPr>
          <p:cNvPr id="5" name="Multiplication Sign 4">
            <a:extLst>
              <a:ext uri="{FF2B5EF4-FFF2-40B4-BE49-F238E27FC236}">
                <a16:creationId xmlns:a16="http://schemas.microsoft.com/office/drawing/2014/main" id="{59248603-DFB5-0CAF-B38E-BE5201DB5379}"/>
              </a:ext>
            </a:extLst>
          </p:cNvPr>
          <p:cNvSpPr/>
          <p:nvPr/>
        </p:nvSpPr>
        <p:spPr>
          <a:xfrm>
            <a:off x="9396919" y="3861239"/>
            <a:ext cx="671209" cy="486383"/>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TextBox 5">
            <a:extLst>
              <a:ext uri="{FF2B5EF4-FFF2-40B4-BE49-F238E27FC236}">
                <a16:creationId xmlns:a16="http://schemas.microsoft.com/office/drawing/2014/main" id="{C0BF8C84-06CD-9718-0BD0-C0FB80FFA548}"/>
              </a:ext>
            </a:extLst>
          </p:cNvPr>
          <p:cNvSpPr txBox="1"/>
          <p:nvPr/>
        </p:nvSpPr>
        <p:spPr>
          <a:xfrm>
            <a:off x="10222302" y="4416725"/>
            <a:ext cx="1673524" cy="523220"/>
          </a:xfrm>
          <a:prstGeom prst="rect">
            <a:avLst/>
          </a:prstGeom>
          <a:noFill/>
        </p:spPr>
        <p:txBody>
          <a:bodyPr wrap="square" rtlCol="0">
            <a:spAutoFit/>
          </a:bodyPr>
          <a:lstStyle/>
          <a:p>
            <a:r>
              <a:rPr lang="en-US" sz="1400" b="1" dirty="0">
                <a:solidFill>
                  <a:srgbClr val="FF0000"/>
                </a:solidFill>
                <a:latin typeface="Calibri" panose="020F0502020204030204" pitchFamily="34" charset="0"/>
                <a:ea typeface="Calibri" panose="020F0502020204030204" pitchFamily="34" charset="0"/>
                <a:cs typeface="Calibri" panose="020F0502020204030204" pitchFamily="34" charset="0"/>
              </a:rPr>
              <a:t>These windows have been removed</a:t>
            </a:r>
          </a:p>
        </p:txBody>
      </p:sp>
      <p:cxnSp>
        <p:nvCxnSpPr>
          <p:cNvPr id="11" name="Straight Arrow Connector 10">
            <a:extLst>
              <a:ext uri="{FF2B5EF4-FFF2-40B4-BE49-F238E27FC236}">
                <a16:creationId xmlns:a16="http://schemas.microsoft.com/office/drawing/2014/main" id="{6F618320-0E35-12F4-B56C-C3244C65330E}"/>
              </a:ext>
            </a:extLst>
          </p:cNvPr>
          <p:cNvCxnSpPr/>
          <p:nvPr/>
        </p:nvCxnSpPr>
        <p:spPr>
          <a:xfrm flipH="1" flipV="1">
            <a:off x="9972136" y="4201064"/>
            <a:ext cx="638355" cy="215661"/>
          </a:xfrm>
          <a:prstGeom prst="straightConnector1">
            <a:avLst/>
          </a:prstGeom>
          <a:ln w="28575">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756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building&#10;&#10;AI-generated content may be incorrect.">
            <a:extLst>
              <a:ext uri="{FF2B5EF4-FFF2-40B4-BE49-F238E27FC236}">
                <a16:creationId xmlns:a16="http://schemas.microsoft.com/office/drawing/2014/main" id="{EA57E9CF-1FA4-A5FE-1EE4-A91A3EBA89AF}"/>
              </a:ext>
            </a:extLst>
          </p:cNvPr>
          <p:cNvPicPr>
            <a:picLocks noChangeAspect="1"/>
          </p:cNvPicPr>
          <p:nvPr/>
        </p:nvPicPr>
        <p:blipFill>
          <a:blip r:embed="rId2"/>
          <a:stretch>
            <a:fillRect/>
          </a:stretch>
        </p:blipFill>
        <p:spPr>
          <a:xfrm>
            <a:off x="6892857" y="0"/>
            <a:ext cx="5143500" cy="6858000"/>
          </a:xfrm>
          <a:prstGeom prst="rect">
            <a:avLst/>
          </a:prstGeom>
        </p:spPr>
      </p:pic>
      <p:pic>
        <p:nvPicPr>
          <p:cNvPr id="6" name="Picture 5" descr="A picture containing building, outdoor, stone&#10;&#10;AI-generated content may be incorrect.">
            <a:extLst>
              <a:ext uri="{FF2B5EF4-FFF2-40B4-BE49-F238E27FC236}">
                <a16:creationId xmlns:a16="http://schemas.microsoft.com/office/drawing/2014/main" id="{B4D8CA30-0F93-F70A-CD87-A5C8F016A77A}"/>
              </a:ext>
            </a:extLst>
          </p:cNvPr>
          <p:cNvPicPr>
            <a:picLocks noChangeAspect="1"/>
          </p:cNvPicPr>
          <p:nvPr/>
        </p:nvPicPr>
        <p:blipFill>
          <a:blip r:embed="rId3"/>
          <a:stretch>
            <a:fillRect/>
          </a:stretch>
        </p:blipFill>
        <p:spPr>
          <a:xfrm>
            <a:off x="-23508" y="1089497"/>
            <a:ext cx="6809361" cy="5107021"/>
          </a:xfrm>
          <a:prstGeom prst="rect">
            <a:avLst/>
          </a:prstGeom>
        </p:spPr>
      </p:pic>
      <p:sp>
        <p:nvSpPr>
          <p:cNvPr id="10" name="TextBox 9">
            <a:extLst>
              <a:ext uri="{FF2B5EF4-FFF2-40B4-BE49-F238E27FC236}">
                <a16:creationId xmlns:a16="http://schemas.microsoft.com/office/drawing/2014/main" id="{059654A6-7AB0-7809-CE24-7710E73CBCCE}"/>
              </a:ext>
            </a:extLst>
          </p:cNvPr>
          <p:cNvSpPr txBox="1"/>
          <p:nvPr/>
        </p:nvSpPr>
        <p:spPr>
          <a:xfrm>
            <a:off x="467283" y="253500"/>
            <a:ext cx="11099637" cy="461665"/>
          </a:xfrm>
          <a:prstGeom prst="rect">
            <a:avLst/>
          </a:prstGeom>
          <a:noFill/>
        </p:spPr>
        <p:txBody>
          <a:bodyPr wrap="square">
            <a:spAutoFit/>
          </a:bodyPr>
          <a:lstStyle/>
          <a:p>
            <a:pPr marL="114300" marR="260350">
              <a:spcBef>
                <a:spcPts val="0"/>
              </a:spcBef>
              <a:spcAft>
                <a:spcPts val="0"/>
              </a:spcAft>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East Elevation - Current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6441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AI-generated content may be incorrect.">
            <a:extLst>
              <a:ext uri="{FF2B5EF4-FFF2-40B4-BE49-F238E27FC236}">
                <a16:creationId xmlns:a16="http://schemas.microsoft.com/office/drawing/2014/main" id="{69683B65-3374-AA66-7714-C9D44D778DBD}"/>
              </a:ext>
            </a:extLst>
          </p:cNvPr>
          <p:cNvPicPr>
            <a:picLocks noChangeAspect="1"/>
          </p:cNvPicPr>
          <p:nvPr/>
        </p:nvPicPr>
        <p:blipFill>
          <a:blip r:embed="rId2"/>
          <a:srcRect t="5514"/>
          <a:stretch>
            <a:fillRect/>
          </a:stretch>
        </p:blipFill>
        <p:spPr>
          <a:xfrm>
            <a:off x="171005" y="172356"/>
            <a:ext cx="6363588" cy="3357405"/>
          </a:xfrm>
          <a:prstGeom prst="rect">
            <a:avLst/>
          </a:prstGeom>
        </p:spPr>
      </p:pic>
      <p:pic>
        <p:nvPicPr>
          <p:cNvPr id="7" name="Picture 6" descr="Cars parked in front of a building&#10;&#10;AI-generated content may be incorrect.">
            <a:extLst>
              <a:ext uri="{FF2B5EF4-FFF2-40B4-BE49-F238E27FC236}">
                <a16:creationId xmlns:a16="http://schemas.microsoft.com/office/drawing/2014/main" id="{103328A2-B54C-8EB1-3817-C93239537616}"/>
              </a:ext>
            </a:extLst>
          </p:cNvPr>
          <p:cNvPicPr>
            <a:picLocks noChangeAspect="1"/>
          </p:cNvPicPr>
          <p:nvPr/>
        </p:nvPicPr>
        <p:blipFill>
          <a:blip r:embed="rId3"/>
          <a:stretch>
            <a:fillRect/>
          </a:stretch>
        </p:blipFill>
        <p:spPr>
          <a:xfrm>
            <a:off x="171004" y="3695131"/>
            <a:ext cx="4566365" cy="3035258"/>
          </a:xfrm>
          <a:prstGeom prst="rect">
            <a:avLst/>
          </a:prstGeom>
        </p:spPr>
      </p:pic>
      <p:sp>
        <p:nvSpPr>
          <p:cNvPr id="8" name="TextBox 7">
            <a:extLst>
              <a:ext uri="{FF2B5EF4-FFF2-40B4-BE49-F238E27FC236}">
                <a16:creationId xmlns:a16="http://schemas.microsoft.com/office/drawing/2014/main" id="{A5D1B47D-99A9-2BDC-4B2D-542076C90D8B}"/>
              </a:ext>
            </a:extLst>
          </p:cNvPr>
          <p:cNvSpPr txBox="1"/>
          <p:nvPr/>
        </p:nvSpPr>
        <p:spPr>
          <a:xfrm>
            <a:off x="6819088" y="953311"/>
            <a:ext cx="5372911" cy="4493538"/>
          </a:xfrm>
          <a:prstGeom prst="rect">
            <a:avLst/>
          </a:prstGeom>
          <a:solidFill>
            <a:schemeClr val="accent6">
              <a:lumMod val="50000"/>
            </a:schemeClr>
          </a:solidFill>
        </p:spPr>
        <p:txBody>
          <a:bodyPr wrap="square" rtlCol="0">
            <a:spAutoFit/>
          </a:bodyPr>
          <a:lstStyle/>
          <a:p>
            <a:pPr marL="114300" marR="260350"/>
            <a:r>
              <a:rPr lang="en-US" sz="2800" b="1" u="sng" dirty="0">
                <a:latin typeface="Calibri" panose="020F0502020204030204" pitchFamily="34" charset="0"/>
                <a:ea typeface="Calibri" panose="020F0502020204030204" pitchFamily="34" charset="0"/>
                <a:cs typeface="Times New Roman" panose="02020603050405020304" pitchFamily="18" charset="0"/>
              </a:rPr>
              <a:t>Second level </a:t>
            </a:r>
            <a:r>
              <a:rPr lang="en-US" sz="2800" b="1" dirty="0">
                <a:latin typeface="Calibri" panose="020F0502020204030204" pitchFamily="34" charset="0"/>
                <a:ea typeface="Calibri" panose="020F0502020204030204" pitchFamily="34" charset="0"/>
                <a:cs typeface="Times New Roman" panose="02020603050405020304" pitchFamily="18" charset="0"/>
              </a:rPr>
              <a:t>proposed changes:</a:t>
            </a:r>
          </a:p>
          <a:p>
            <a:pPr marL="457200" marR="26035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Decking system at the 2nd floor level will have posts holding up the deck with resident parking under. </a:t>
            </a:r>
          </a:p>
          <a:p>
            <a:pPr marL="457200" marR="26035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2 new doors and 4 new windows to be added to the 2nd floor. Proposal includes two sets of double-doors. Proposed windows are metal-clad wood windows. They will be painted to match the rest of the building. </a:t>
            </a:r>
          </a:p>
          <a:p>
            <a:endParaRPr lang="en-US" dirty="0"/>
          </a:p>
        </p:txBody>
      </p:sp>
    </p:spTree>
    <p:extLst>
      <p:ext uri="{BB962C8B-B14F-4D97-AF65-F5344CB8AC3E}">
        <p14:creationId xmlns:p14="http://schemas.microsoft.com/office/powerpoint/2010/main" val="1646938938"/>
      </p:ext>
    </p:extLst>
  </p:cSld>
  <p:clrMapOvr>
    <a:masterClrMapping/>
  </p:clrMapOvr>
</p:sld>
</file>

<file path=ppt/theme/theme1.xml><?xml version="1.0" encoding="utf-8"?>
<a:theme xmlns:a="http://schemas.openxmlformats.org/drawingml/2006/main" name="Slic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2111</TotalTime>
  <Words>1295</Words>
  <Application>Microsoft Office PowerPoint</Application>
  <PresentationFormat>Widescreen</PresentationFormat>
  <Paragraphs>57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Wingdings 3</vt:lpstr>
      <vt:lpstr>Slice</vt:lpstr>
      <vt:lpstr>Robertson-Raznik building  307 W Riverside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ROOSEVELT APARTMENTS 524 w 7th Ave</dc:title>
  <dc:creator>Duvall, Megan</dc:creator>
  <cp:lastModifiedBy>Duvall, Megan</cp:lastModifiedBy>
  <cp:revision>5</cp:revision>
  <dcterms:created xsi:type="dcterms:W3CDTF">2021-09-21T17:22:29Z</dcterms:created>
  <dcterms:modified xsi:type="dcterms:W3CDTF">2026-05-19T18:41:57Z</dcterms:modified>
</cp:coreProperties>
</file>