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64" r:id="rId4"/>
    <p:sldId id="265" r:id="rId5"/>
    <p:sldId id="273" r:id="rId6"/>
    <p:sldId id="275" r:id="rId7"/>
    <p:sldId id="274" r:id="rId8"/>
    <p:sldId id="276" r:id="rId9"/>
    <p:sldId id="277" r:id="rId10"/>
    <p:sldId id="280" r:id="rId11"/>
    <p:sldId id="259" r:id="rId12"/>
    <p:sldId id="271" r:id="rId13"/>
    <p:sldId id="267" r:id="rId14"/>
    <p:sldId id="261" r:id="rId15"/>
    <p:sldId id="279"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29:05.381"/>
    </inkml:context>
    <inkml:brush xml:id="br0">
      <inkml:brushProperty name="width" value="0.035" units="cm"/>
      <inkml:brushProperty name="height" value="0.035" units="cm"/>
      <inkml:brushProperty name="color" value="#E71224"/>
    </inkml:brush>
  </inkml:definitions>
  <inkml:trace contextRef="#ctx0" brushRef="#br0">5556 83 24575,'-67'-1'0,"-91"-13"0,9 2 0,108 11 0,1-2 0,-1-1 0,1-2 0,-46-14 0,54 13 0,-2 1 0,1 1 0,0 3 0,-1 0 0,-66 6 0,6-1 0,50-3 0,-13-1 0,0 3 0,-87 13 0,102-7 0,-3 2 0,0-3 0,-74 4 0,85-9 0,-59 10 0,19-1 0,46-6 0,-50 14 0,55-12 0,0-1 0,-1-1 0,-32 3 0,-148 14 0,188-19 0,-29 6 0,1 2 0,0 1 0,1 3 0,-78 38 0,78-31 0,27-12 0,-1-2 0,-1 0 0,-19 5 0,-9 3 0,-48 23 0,-42 14 0,-174 58 0,157-56 0,63-21 0,-87 42 0,149-64 0,-48 30 0,10-6 0,-399 180 0,160-70 0,272-128 0,0 1 0,-42 32 0,41-26 0,-138 105 0,128-96 0,0 1 0,3 2 0,-43 49 0,78-79 0,-18 17 0,1 2 0,1 0 0,1 2 0,-24 43 0,35-54 0,-20 37 0,2 0 0,3 2 0,-19 61 0,25-57 0,10-36 0,2 0 0,0 1 0,2 0 0,-4 34 0,7 23 0,2-49 0,-2 1 0,0 0 0,-2 0 0,-2-1 0,-11 37 0,5-27 0,2 1 0,2 0 0,-4 68 0,9-88 0,-15 57-1365,15-62-5461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29:11.134"/>
    </inkml:context>
    <inkml:brush xml:id="br0">
      <inkml:brushProperty name="width" value="0.035" units="cm"/>
      <inkml:brushProperty name="height" value="0.035" units="cm"/>
      <inkml:brushProperty name="color" value="#E71224"/>
    </inkml:brush>
  </inkml:definitions>
  <inkml:trace contextRef="#ctx0" brushRef="#br0">0 1 24575,'781'0'0,"-740"2"0,0 2 0,64 15 0,-56-10 0,59 6 0,93 13 0,-39-2 0,-132-22 0,49 15 0,-50-11 0,51 7 0,265 46 0,-255-42 0,188 53 0,-256-66 0,-1 1 0,22 9 0,24 9 0,130 39 0,-49-14 0,-122-39 0,-1 1 0,0 0 0,-1 2 0,-1 1 0,36 29 0,11 7 0,258 186 0,-263-190 0,47 30 0,-67-48 0,80 70 0,-113-90 0,88 87 0,-66-62 0,67 54 0,-85-74 0,0 1 0,-2 0 0,0 0 0,21 32 0,4 3 0,-18-24 0,6 6 0,0-1 0,52 44 0,-49-48 0,-1 1 0,28 37 0,15 14 0,-26-28 0,-2 2 0,55 86 0,-65-90 0,1 0 0,-15-24 0,21 39 0,8 13 0,-30-49 0,24 48 0,-40-69 0,1-1 0,-1 0 0,1-1 0,0 1 0,0-1 0,1 1 0,0-1 0,0-1 0,0 1 0,0-1 0,1 0 0,-1 0 0,1 0 0,0-1 0,0 0 0,1 0 0,-1 0 0,1-1 0,-1 0 0,1 0 0,0-1 0,0 0 0,-1 0 0,1-1 0,0 1 0,0-1 0,0-1 0,0 0 0,0 0 0,0 0 0,-1 0 0,8-4 0,34-8 0,73-12 0,-69 20 0,70 2 0,-66 4 0,56-8 0,68-8 0,250 11 0,-209 7 0,889-3 0,-1096 1 33,-1 0-1,1 2 0,21 5 0,16 2-1526,-31-8-5332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29:16.012"/>
    </inkml:context>
    <inkml:brush xml:id="br0">
      <inkml:brushProperty name="width" value="0.035" units="cm"/>
      <inkml:brushProperty name="height" value="0.035" units="cm"/>
      <inkml:brushProperty name="color" value="#E71224"/>
    </inkml:brush>
  </inkml:definitions>
  <inkml:trace contextRef="#ctx0" brushRef="#br0">329 1 24575,'-1'0'0,"-1"1"0,1 0 0,0-1 0,0 1 0,0 0 0,0 0 0,-1 0 0,1-1 0,0 1 0,1 1 0,-1-1 0,0 0 0,0 0 0,0 0 0,1 0 0,-1 0 0,0 1 0,1-1 0,-1 0 0,1 1 0,-1 1 0,-11 36 0,10-30 0,-12 45 0,-9 75 0,-37 285 0,26-252 0,-3 20 0,23-68 0,-52 204 0,52-261 0,2 1 0,-6 93 0,15 113 0,5-143 0,-1-89 0,1-1 0,1 0 0,16 59 0,40 87 0,-15-66 0,23 64 0,-46-114 0,-8-26 0,-1 0 0,-2 0 0,-1 1 0,-2 1 0,4 57 0,5 76 0,-7-94 0,2-1 0,-5-34 0,2 58 0,-8-26 0,-3 0 0,-3-1 0,-19 86 0,16-98 0,2-1 0,3 1 0,5 87 0,1-71 0,-12 110 0,-4-21 0,10 242 0,7-203 0,-5-64 0,4 152 0,10-210 0,-7-52 0,3 46 0,-6 895 0,-4-471 0,2 1011 0,-2-1481 0,-9 53 0,5-52 0,-1 51 0,8 43-1365,-1-104-5461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29:18.477"/>
    </inkml:context>
    <inkml:brush xml:id="br0">
      <inkml:brushProperty name="width" value="0.035" units="cm"/>
      <inkml:brushProperty name="height" value="0.035" units="cm"/>
      <inkml:brushProperty name="color" value="#E71224"/>
    </inkml:brush>
  </inkml:definitions>
  <inkml:trace contextRef="#ctx0" brushRef="#br0">0 86 24575,'1132'0'0,"-981"-13"0,-100 7 0,53-1 0,-8 9 0,107-3 0,-180-3-227,-1 0-1,0-1 1,0-1-1,0-1 1,40-20-1,-48 19-6598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29:21.951"/>
    </inkml:context>
    <inkml:brush xml:id="br0">
      <inkml:brushProperty name="width" value="0.035" units="cm"/>
      <inkml:brushProperty name="height" value="0.035" units="cm"/>
      <inkml:brushProperty name="color" value="#E71224"/>
    </inkml:brush>
  </inkml:definitions>
  <inkml:trace contextRef="#ctx0" brushRef="#br0">254 0 24575,'-2'237'0,"5"253"0,9-348 0,1 48 0,-13 801 0,-4-920 0,-17 103 0,-3 34 0,20-37 0,-9 133 0,-19-95 0,14-94 0,1 81 0,8-56 0,-1-43 0,-16 191 0,2-92 0,13-128 0,-4 124 0,12-104 0,-19 113 0,10-112 0,-1 106 0,12-72 0,4 127 0,9-146 0,-6-61 0,1 50 0,5 64 0,1-7 0,-8-78 0,28 141 0,-19-138 0,9 121 0,4 41 0,-3-49 0,27 234 0,-46-384 0,14 55 0,4 26 0,-21-79 0,-3 48 0,2 31 0,7-92 120,-7-27-152,-1 1 1,1-1-1,-1 0 1,0 1-1,1-1 0,-1 0 1,1 1-1,-1-1 1,1 0-1,-1 0 0,1 0 1,-1 1-1,1-1 1,-1 0-1,1 0 0,-1 0 1,1 0-1,-1 0 1,1 0-1,-1 0 0,1 0 1,-1 0-1,1 0 1,-1 0-1,1-1 0,-1 1 1,1 0-1,-1 0 1,1 0-1,-1-1 0,1 1 1,-1 0-1,1-1 1,-1 1-1,0 0 1,1-1-1,-1 1 0,0 0 1,1-1-1,-1 1 1,0-1-1,1 1 0,-1-1 1,0 1-1,0 0 1,1-2-1,8-11-6794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41:46.491"/>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8:01:21.172"/>
    </inkml:context>
    <inkml:brush xml:id="br0">
      <inkml:brushProperty name="width" value="0.035" units="cm"/>
      <inkml:brushProperty name="height" value="0.035" units="cm"/>
      <inkml:brushProperty name="color" value="#E71224"/>
    </inkml:brush>
  </inkml:definitions>
  <inkml:trace contextRef="#ctx0" brushRef="#br0">1 0 24575,'0'1210'0,"1"-1176"0,10 54 0,2 27 0,-13-12 0,-1-45 0,2 0 0,14 89 0,-8-91-16,-2 1-1,-5 108 1,-2-67-1300,2-76-5510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6CCC8-6B70-48EB-8FB1-87F2EBC5D2DB}" type="datetimeFigureOut">
              <a:rPr lang="en-US" smtClean="0"/>
              <a:pPr/>
              <a:t>8/15/2025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83483-A1D1-43A1-AA41-624563839D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Approximately 7’ 6” wide and 6’ 3” tall; looks to have had arched</a:t>
            </a:r>
            <a:r>
              <a:rPr lang="en-US" baseline="0" dirty="0"/>
              <a:t> opening (would not look appropriate </a:t>
            </a:r>
            <a:r>
              <a:rPr lang="en-US" baseline="0"/>
              <a:t>with craftsman look the home has now).</a:t>
            </a:r>
            <a:endParaRPr lang="en-US"/>
          </a:p>
        </p:txBody>
      </p:sp>
      <p:sp>
        <p:nvSpPr>
          <p:cNvPr id="4" name="Slide Number Placeholder 3"/>
          <p:cNvSpPr>
            <a:spLocks noGrp="1"/>
          </p:cNvSpPr>
          <p:nvPr>
            <p:ph type="sldNum" sz="quarter" idx="10"/>
          </p:nvPr>
        </p:nvSpPr>
        <p:spPr/>
        <p:txBody>
          <a:bodyPr/>
          <a:lstStyle/>
          <a:p>
            <a:fld id="{F2F83483-A1D1-43A1-AA41-624563839D7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0ADDD3-5224-44D4-B06C-23FB0B725A0D}" type="datetime1">
              <a:rPr lang="en-US" smtClean="0"/>
              <a:pPr/>
              <a:t>8/15/2025</a:t>
            </a:fld>
            <a:endParaRPr lang="en-US"/>
          </a:p>
        </p:txBody>
      </p:sp>
      <p:sp>
        <p:nvSpPr>
          <p:cNvPr id="5" name="Footer Placeholder 4"/>
          <p:cNvSpPr>
            <a:spLocks noGrp="1"/>
          </p:cNvSpPr>
          <p:nvPr>
            <p:ph type="ftr" sz="quarter" idx="11"/>
          </p:nvPr>
        </p:nvSpPr>
        <p:spPr/>
        <p:txBody>
          <a:bodyPr/>
          <a:lstStyle/>
          <a:p>
            <a:r>
              <a:rPr lang="en-US"/>
              <a:t>1204 West 11th Avenue Sutherland/Madden Household</a:t>
            </a:r>
          </a:p>
        </p:txBody>
      </p:sp>
      <p:sp>
        <p:nvSpPr>
          <p:cNvPr id="6" name="Slide Number Placeholder 5"/>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5AAA21-7B7F-4A51-B387-38F46AA5EE97}" type="datetime1">
              <a:rPr lang="en-US" smtClean="0"/>
              <a:pPr/>
              <a:t>8/15/2025</a:t>
            </a:fld>
            <a:endParaRPr lang="en-US"/>
          </a:p>
        </p:txBody>
      </p:sp>
      <p:sp>
        <p:nvSpPr>
          <p:cNvPr id="5" name="Footer Placeholder 4"/>
          <p:cNvSpPr>
            <a:spLocks noGrp="1"/>
          </p:cNvSpPr>
          <p:nvPr>
            <p:ph type="ftr" sz="quarter" idx="11"/>
          </p:nvPr>
        </p:nvSpPr>
        <p:spPr/>
        <p:txBody>
          <a:bodyPr/>
          <a:lstStyle/>
          <a:p>
            <a:r>
              <a:rPr lang="en-US"/>
              <a:t>1204 West 11th Avenue Sutherland/Madden Household</a:t>
            </a:r>
          </a:p>
        </p:txBody>
      </p:sp>
      <p:sp>
        <p:nvSpPr>
          <p:cNvPr id="6" name="Slide Number Placeholder 5"/>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8673-35CC-4073-9E42-A6C45D6E2839}" type="datetime1">
              <a:rPr lang="en-US" smtClean="0"/>
              <a:pPr/>
              <a:t>8/15/2025</a:t>
            </a:fld>
            <a:endParaRPr lang="en-US"/>
          </a:p>
        </p:txBody>
      </p:sp>
      <p:sp>
        <p:nvSpPr>
          <p:cNvPr id="5" name="Footer Placeholder 4"/>
          <p:cNvSpPr>
            <a:spLocks noGrp="1"/>
          </p:cNvSpPr>
          <p:nvPr>
            <p:ph type="ftr" sz="quarter" idx="11"/>
          </p:nvPr>
        </p:nvSpPr>
        <p:spPr/>
        <p:txBody>
          <a:bodyPr/>
          <a:lstStyle/>
          <a:p>
            <a:r>
              <a:rPr lang="en-US"/>
              <a:t>1204 West 11th Avenue Sutherland/Madden Household</a:t>
            </a:r>
          </a:p>
        </p:txBody>
      </p:sp>
      <p:sp>
        <p:nvSpPr>
          <p:cNvPr id="6" name="Slide Number Placeholder 5"/>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D00DA5-17B0-4765-AEE7-F76F62D40357}" type="datetime1">
              <a:rPr lang="en-US" smtClean="0"/>
              <a:pPr/>
              <a:t>8/15/2025</a:t>
            </a:fld>
            <a:endParaRPr lang="en-US"/>
          </a:p>
        </p:txBody>
      </p:sp>
      <p:sp>
        <p:nvSpPr>
          <p:cNvPr id="5" name="Footer Placeholder 4"/>
          <p:cNvSpPr>
            <a:spLocks noGrp="1"/>
          </p:cNvSpPr>
          <p:nvPr>
            <p:ph type="ftr" sz="quarter" idx="11"/>
          </p:nvPr>
        </p:nvSpPr>
        <p:spPr/>
        <p:txBody>
          <a:bodyPr/>
          <a:lstStyle/>
          <a:p>
            <a:r>
              <a:rPr lang="en-US"/>
              <a:t>1204 West 11th Avenue Sutherland/Madden Household</a:t>
            </a:r>
          </a:p>
        </p:txBody>
      </p:sp>
      <p:sp>
        <p:nvSpPr>
          <p:cNvPr id="6" name="Slide Number Placeholder 5"/>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76A1D-2878-4301-B484-6B91EED50F54}" type="datetime1">
              <a:rPr lang="en-US" smtClean="0"/>
              <a:pPr/>
              <a:t>8/15/2025</a:t>
            </a:fld>
            <a:endParaRPr lang="en-US"/>
          </a:p>
        </p:txBody>
      </p:sp>
      <p:sp>
        <p:nvSpPr>
          <p:cNvPr id="5" name="Footer Placeholder 4"/>
          <p:cNvSpPr>
            <a:spLocks noGrp="1"/>
          </p:cNvSpPr>
          <p:nvPr>
            <p:ph type="ftr" sz="quarter" idx="11"/>
          </p:nvPr>
        </p:nvSpPr>
        <p:spPr/>
        <p:txBody>
          <a:bodyPr/>
          <a:lstStyle/>
          <a:p>
            <a:r>
              <a:rPr lang="en-US"/>
              <a:t>1204 West 11th Avenue Sutherland/Madden Household</a:t>
            </a:r>
          </a:p>
        </p:txBody>
      </p:sp>
      <p:sp>
        <p:nvSpPr>
          <p:cNvPr id="6" name="Slide Number Placeholder 5"/>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A7E33A-9562-45F0-B333-765EAA367553}" type="datetime1">
              <a:rPr lang="en-US" smtClean="0"/>
              <a:pPr/>
              <a:t>8/15/2025</a:t>
            </a:fld>
            <a:endParaRPr lang="en-US"/>
          </a:p>
        </p:txBody>
      </p:sp>
      <p:sp>
        <p:nvSpPr>
          <p:cNvPr id="6" name="Footer Placeholder 5"/>
          <p:cNvSpPr>
            <a:spLocks noGrp="1"/>
          </p:cNvSpPr>
          <p:nvPr>
            <p:ph type="ftr" sz="quarter" idx="11"/>
          </p:nvPr>
        </p:nvSpPr>
        <p:spPr/>
        <p:txBody>
          <a:bodyPr/>
          <a:lstStyle/>
          <a:p>
            <a:r>
              <a:rPr lang="en-US"/>
              <a:t>1204 West 11th Avenue Sutherland/Madden Household</a:t>
            </a:r>
          </a:p>
        </p:txBody>
      </p:sp>
      <p:sp>
        <p:nvSpPr>
          <p:cNvPr id="7" name="Slide Number Placeholder 6"/>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48C75F-4EF2-4CAE-9835-3BB0B04309F9}" type="datetime1">
              <a:rPr lang="en-US" smtClean="0"/>
              <a:pPr/>
              <a:t>8/15/2025</a:t>
            </a:fld>
            <a:endParaRPr lang="en-US"/>
          </a:p>
        </p:txBody>
      </p:sp>
      <p:sp>
        <p:nvSpPr>
          <p:cNvPr id="8" name="Footer Placeholder 7"/>
          <p:cNvSpPr>
            <a:spLocks noGrp="1"/>
          </p:cNvSpPr>
          <p:nvPr>
            <p:ph type="ftr" sz="quarter" idx="11"/>
          </p:nvPr>
        </p:nvSpPr>
        <p:spPr/>
        <p:txBody>
          <a:bodyPr/>
          <a:lstStyle/>
          <a:p>
            <a:r>
              <a:rPr lang="en-US"/>
              <a:t>1204 West 11th Avenue Sutherland/Madden Household</a:t>
            </a:r>
          </a:p>
        </p:txBody>
      </p:sp>
      <p:sp>
        <p:nvSpPr>
          <p:cNvPr id="9" name="Slide Number Placeholder 8"/>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E191E0-CED1-4E74-8F09-29B8628E1BB2}" type="datetime1">
              <a:rPr lang="en-US" smtClean="0"/>
              <a:pPr/>
              <a:t>8/15/2025</a:t>
            </a:fld>
            <a:endParaRPr lang="en-US"/>
          </a:p>
        </p:txBody>
      </p:sp>
      <p:sp>
        <p:nvSpPr>
          <p:cNvPr id="4" name="Footer Placeholder 3"/>
          <p:cNvSpPr>
            <a:spLocks noGrp="1"/>
          </p:cNvSpPr>
          <p:nvPr>
            <p:ph type="ftr" sz="quarter" idx="11"/>
          </p:nvPr>
        </p:nvSpPr>
        <p:spPr/>
        <p:txBody>
          <a:bodyPr/>
          <a:lstStyle/>
          <a:p>
            <a:r>
              <a:rPr lang="en-US"/>
              <a:t>1204 West 11th Avenue Sutherland/Madden Household</a:t>
            </a:r>
          </a:p>
        </p:txBody>
      </p:sp>
      <p:sp>
        <p:nvSpPr>
          <p:cNvPr id="5" name="Slide Number Placeholder 4"/>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28698-8551-4C6A-B065-47071FC12C15}" type="datetime1">
              <a:rPr lang="en-US" smtClean="0"/>
              <a:pPr/>
              <a:t>8/15/2025</a:t>
            </a:fld>
            <a:endParaRPr lang="en-US"/>
          </a:p>
        </p:txBody>
      </p:sp>
      <p:sp>
        <p:nvSpPr>
          <p:cNvPr id="3" name="Footer Placeholder 2"/>
          <p:cNvSpPr>
            <a:spLocks noGrp="1"/>
          </p:cNvSpPr>
          <p:nvPr>
            <p:ph type="ftr" sz="quarter" idx="11"/>
          </p:nvPr>
        </p:nvSpPr>
        <p:spPr/>
        <p:txBody>
          <a:bodyPr/>
          <a:lstStyle/>
          <a:p>
            <a:r>
              <a:rPr lang="en-US"/>
              <a:t>1204 West 11th Avenue Sutherland/Madden Household</a:t>
            </a:r>
          </a:p>
        </p:txBody>
      </p:sp>
      <p:sp>
        <p:nvSpPr>
          <p:cNvPr id="4" name="Slide Number Placeholder 3"/>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02D3B-EB4D-4972-B39D-4484AC059422}" type="datetime1">
              <a:rPr lang="en-US" smtClean="0"/>
              <a:pPr/>
              <a:t>8/15/2025</a:t>
            </a:fld>
            <a:endParaRPr lang="en-US"/>
          </a:p>
        </p:txBody>
      </p:sp>
      <p:sp>
        <p:nvSpPr>
          <p:cNvPr id="6" name="Footer Placeholder 5"/>
          <p:cNvSpPr>
            <a:spLocks noGrp="1"/>
          </p:cNvSpPr>
          <p:nvPr>
            <p:ph type="ftr" sz="quarter" idx="11"/>
          </p:nvPr>
        </p:nvSpPr>
        <p:spPr/>
        <p:txBody>
          <a:bodyPr/>
          <a:lstStyle/>
          <a:p>
            <a:r>
              <a:rPr lang="en-US"/>
              <a:t>1204 West 11th Avenue Sutherland/Madden Household</a:t>
            </a:r>
          </a:p>
        </p:txBody>
      </p:sp>
      <p:sp>
        <p:nvSpPr>
          <p:cNvPr id="7" name="Slide Number Placeholder 6"/>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2DA96-2A53-4622-9B92-236E6FF72173}" type="datetime1">
              <a:rPr lang="en-US" smtClean="0"/>
              <a:pPr/>
              <a:t>8/15/2025</a:t>
            </a:fld>
            <a:endParaRPr lang="en-US"/>
          </a:p>
        </p:txBody>
      </p:sp>
      <p:sp>
        <p:nvSpPr>
          <p:cNvPr id="6" name="Footer Placeholder 5"/>
          <p:cNvSpPr>
            <a:spLocks noGrp="1"/>
          </p:cNvSpPr>
          <p:nvPr>
            <p:ph type="ftr" sz="quarter" idx="11"/>
          </p:nvPr>
        </p:nvSpPr>
        <p:spPr/>
        <p:txBody>
          <a:bodyPr/>
          <a:lstStyle/>
          <a:p>
            <a:r>
              <a:rPr lang="en-US"/>
              <a:t>1204 West 11th Avenue Sutherland/Madden Household</a:t>
            </a:r>
          </a:p>
        </p:txBody>
      </p:sp>
      <p:sp>
        <p:nvSpPr>
          <p:cNvPr id="7" name="Slide Number Placeholder 6"/>
          <p:cNvSpPr>
            <a:spLocks noGrp="1"/>
          </p:cNvSpPr>
          <p:nvPr>
            <p:ph type="sldNum" sz="quarter" idx="12"/>
          </p:nvPr>
        </p:nvSpPr>
        <p:spPr/>
        <p:txBody>
          <a:bodyPr/>
          <a:lstStyle/>
          <a:p>
            <a:fld id="{39690BEE-30E6-4809-AC1E-E4536EFE59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277E4-3727-4AD6-A929-62211F6E7540}" type="datetime1">
              <a:rPr lang="en-US" smtClean="0"/>
              <a:pPr/>
              <a:t>8/15/2025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1204 West 11th Avenue Sutherland/Madden Household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90BEE-30E6-4809-AC1E-E4536EFE59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customXml" Target="../ink/ink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90600"/>
            <a:ext cx="6400800" cy="1603375"/>
          </a:xfrm>
        </p:spPr>
        <p:txBody>
          <a:bodyPr>
            <a:normAutofit fontScale="90000"/>
          </a:bodyPr>
          <a:lstStyle/>
          <a:p>
            <a:r>
              <a:rPr lang="en-US" dirty="0"/>
              <a:t>Proposed Changes to </a:t>
            </a:r>
            <a:br>
              <a:rPr lang="en-US" dirty="0"/>
            </a:br>
            <a:r>
              <a:rPr lang="en-US" dirty="0"/>
              <a:t>1204 West 11</a:t>
            </a:r>
            <a:r>
              <a:rPr lang="en-US" baseline="30000" dirty="0"/>
              <a:t>th</a:t>
            </a:r>
            <a:r>
              <a:rPr lang="en-US" dirty="0"/>
              <a:t> Avenue</a:t>
            </a:r>
            <a:br>
              <a:rPr lang="en-US" dirty="0"/>
            </a:br>
            <a:r>
              <a:rPr lang="en-US" dirty="0"/>
              <a:t>Spokane, WA 99204</a:t>
            </a:r>
          </a:p>
        </p:txBody>
      </p:sp>
      <p:sp>
        <p:nvSpPr>
          <p:cNvPr id="3" name="Subtitle 2"/>
          <p:cNvSpPr>
            <a:spLocks noGrp="1"/>
          </p:cNvSpPr>
          <p:nvPr>
            <p:ph type="subTitle" idx="1"/>
          </p:nvPr>
        </p:nvSpPr>
        <p:spPr>
          <a:xfrm>
            <a:off x="533400" y="3124200"/>
            <a:ext cx="8153400" cy="2286000"/>
          </a:xfrm>
        </p:spPr>
        <p:txBody>
          <a:bodyPr>
            <a:normAutofit fontScale="77500" lnSpcReduction="20000"/>
          </a:bodyPr>
          <a:lstStyle/>
          <a:p>
            <a:pPr algn="l"/>
            <a:r>
              <a:rPr lang="en-US" dirty="0">
                <a:solidFill>
                  <a:schemeClr val="tx1"/>
                </a:solidFill>
              </a:rPr>
              <a:t>Proposed changes include:</a:t>
            </a:r>
          </a:p>
          <a:p>
            <a:pPr algn="l">
              <a:buFont typeface="Arial" pitchFamily="34" charset="0"/>
              <a:buChar char="•"/>
            </a:pPr>
            <a:r>
              <a:rPr lang="en-US" dirty="0">
                <a:solidFill>
                  <a:schemeClr val="tx1"/>
                </a:solidFill>
              </a:rPr>
              <a:t>Addition of shed roof dormer to utilize a closet as a bedroom</a:t>
            </a:r>
          </a:p>
          <a:p>
            <a:pPr algn="l">
              <a:buFont typeface="Arial" pitchFamily="34" charset="0"/>
              <a:buChar char="•"/>
            </a:pPr>
            <a:r>
              <a:rPr lang="en-US" dirty="0">
                <a:solidFill>
                  <a:schemeClr val="tx1"/>
                </a:solidFill>
              </a:rPr>
              <a:t> Conversion of three small shed dormers into peaked “doghouse” dormers due to water damage (SHLC will only review the one east facing dormer)</a:t>
            </a:r>
          </a:p>
          <a:p>
            <a:pPr algn="l">
              <a:buFont typeface="Arial" pitchFamily="34" charset="0"/>
              <a:buChar char="•"/>
            </a:pPr>
            <a:r>
              <a:rPr lang="en-US" dirty="0">
                <a:solidFill>
                  <a:schemeClr val="tx1"/>
                </a:solidFill>
              </a:rPr>
              <a:t> Addition of inset balcony to the upstairs bedroom</a:t>
            </a:r>
          </a:p>
        </p:txBody>
      </p:sp>
      <p:sp>
        <p:nvSpPr>
          <p:cNvPr id="4" name="Footer Placeholder 3"/>
          <p:cNvSpPr>
            <a:spLocks noGrp="1"/>
          </p:cNvSpPr>
          <p:nvPr>
            <p:ph type="ftr" sz="quarter" idx="11"/>
          </p:nvPr>
        </p:nvSpPr>
        <p:spPr/>
        <p:txBody>
          <a:bodyPr/>
          <a:lstStyle/>
          <a:p>
            <a:r>
              <a:rPr lang="en-US"/>
              <a:t>1204 West 11th Avenue Sutherland/Madden Household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F992-8604-5D15-153F-07B40018EBBF}"/>
              </a:ext>
            </a:extLst>
          </p:cNvPr>
          <p:cNvSpPr>
            <a:spLocks noGrp="1"/>
          </p:cNvSpPr>
          <p:nvPr>
            <p:ph type="title"/>
          </p:nvPr>
        </p:nvSpPr>
        <p:spPr/>
        <p:txBody>
          <a:bodyPr/>
          <a:lstStyle/>
          <a:p>
            <a:r>
              <a:rPr lang="en-US" dirty="0"/>
              <a:t>Staff Recommendations</a:t>
            </a:r>
          </a:p>
        </p:txBody>
      </p:sp>
      <p:sp>
        <p:nvSpPr>
          <p:cNvPr id="3" name="Content Placeholder 2">
            <a:extLst>
              <a:ext uri="{FF2B5EF4-FFF2-40B4-BE49-F238E27FC236}">
                <a16:creationId xmlns:a16="http://schemas.microsoft.com/office/drawing/2014/main" id="{2B9DD50A-D72B-FF6E-E24E-1839098187FE}"/>
              </a:ext>
            </a:extLst>
          </p:cNvPr>
          <p:cNvSpPr>
            <a:spLocks noGrp="1"/>
          </p:cNvSpPr>
          <p:nvPr>
            <p:ph idx="1"/>
          </p:nvPr>
        </p:nvSpPr>
        <p:spPr>
          <a:xfrm>
            <a:off x="381000" y="1997076"/>
            <a:ext cx="8229600" cy="2133600"/>
          </a:xfrm>
        </p:spPr>
        <p:txBody>
          <a:bodyPr>
            <a:normAutofit lnSpcReduction="10000"/>
          </a:bodyPr>
          <a:lstStyle/>
          <a:p>
            <a:pPr marL="397510" marR="191770" indent="0">
              <a:spcBef>
                <a:spcPts val="600"/>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The proposal to add a recessed 2</a:t>
            </a:r>
            <a:r>
              <a:rPr lang="en-US" sz="2000" b="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2000" b="1" dirty="0">
                <a:effectLst/>
                <a:latin typeface="Calibri" panose="020F0502020204030204" pitchFamily="34" charset="0"/>
                <a:ea typeface="Calibri" panose="020F0502020204030204" pitchFamily="34" charset="0"/>
                <a:cs typeface="Calibri" panose="020F0502020204030204" pitchFamily="34" charset="0"/>
              </a:rPr>
              <a:t> floor porch/balcony with a Palladian style opening would recreate the original appearance of the gable end of the house based on physical evidence (framing evident inside the gable end) and contemporary newspaper advertisements that note a “sleeping balcony” was a feature of the house. Therefore, the work on the south/street-facing façade meets Standards #3 and #6 and should be approved.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
        <p:nvSpPr>
          <p:cNvPr id="4" name="Footer Placeholder 3">
            <a:extLst>
              <a:ext uri="{FF2B5EF4-FFF2-40B4-BE49-F238E27FC236}">
                <a16:creationId xmlns:a16="http://schemas.microsoft.com/office/drawing/2014/main" id="{C50A44D3-F0FF-8AFD-1365-983B697A2E86}"/>
              </a:ext>
            </a:extLst>
          </p:cNvPr>
          <p:cNvSpPr>
            <a:spLocks noGrp="1"/>
          </p:cNvSpPr>
          <p:nvPr>
            <p:ph type="ftr" sz="quarter" idx="11"/>
          </p:nvPr>
        </p:nvSpPr>
        <p:spPr/>
        <p:txBody>
          <a:bodyPr/>
          <a:lstStyle/>
          <a:p>
            <a:r>
              <a:rPr lang="en-US"/>
              <a:t>1204 West 11th Avenue Sutherland/Madden Household</a:t>
            </a:r>
          </a:p>
        </p:txBody>
      </p:sp>
    </p:spTree>
    <p:extLst>
      <p:ext uri="{BB962C8B-B14F-4D97-AF65-F5344CB8AC3E}">
        <p14:creationId xmlns:p14="http://schemas.microsoft.com/office/powerpoint/2010/main" val="236698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Bedroom Shed Dormer</a:t>
            </a:r>
          </a:p>
        </p:txBody>
      </p:sp>
      <p:pic>
        <p:nvPicPr>
          <p:cNvPr id="5" name="Content Placeholder 4" descr="Bedroom Dormer.jpeg"/>
          <p:cNvPicPr>
            <a:picLocks noGrp="1" noChangeAspect="1"/>
          </p:cNvPicPr>
          <p:nvPr>
            <p:ph idx="1"/>
          </p:nvPr>
        </p:nvPicPr>
        <p:blipFill>
          <a:blip r:embed="rId2" cstate="print"/>
          <a:stretch>
            <a:fillRect/>
          </a:stretch>
        </p:blipFill>
        <p:spPr>
          <a:xfrm>
            <a:off x="1676400" y="1219200"/>
            <a:ext cx="5943600" cy="4457700"/>
          </a:xfrm>
        </p:spPr>
      </p:pic>
      <p:sp>
        <p:nvSpPr>
          <p:cNvPr id="4" name="Footer Placeholder 3"/>
          <p:cNvSpPr>
            <a:spLocks noGrp="1"/>
          </p:cNvSpPr>
          <p:nvPr>
            <p:ph type="ftr" sz="quarter" idx="11"/>
          </p:nvPr>
        </p:nvSpPr>
        <p:spPr/>
        <p:txBody>
          <a:bodyPr/>
          <a:lstStyle/>
          <a:p>
            <a:r>
              <a:rPr lang="en-US"/>
              <a:t>1204 West 11th Avenue Sutherland/Madden Household</a:t>
            </a:r>
          </a:p>
        </p:txBody>
      </p:sp>
      <p:sp>
        <p:nvSpPr>
          <p:cNvPr id="6" name="TextBox 5"/>
          <p:cNvSpPr txBox="1"/>
          <p:nvPr/>
        </p:nvSpPr>
        <p:spPr>
          <a:xfrm>
            <a:off x="2667000" y="5831959"/>
            <a:ext cx="4156651" cy="369332"/>
          </a:xfrm>
          <a:prstGeom prst="rect">
            <a:avLst/>
          </a:prstGeom>
          <a:noFill/>
        </p:spPr>
        <p:txBody>
          <a:bodyPr wrap="none" rtlCol="0">
            <a:spAutoFit/>
          </a:bodyPr>
          <a:lstStyle/>
          <a:p>
            <a:r>
              <a:rPr lang="en-US" dirty="0"/>
              <a:t>Current roof – rear or north-east elevation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Bedroom Shed Dormer</a:t>
            </a:r>
          </a:p>
        </p:txBody>
      </p:sp>
      <p:pic>
        <p:nvPicPr>
          <p:cNvPr id="5" name="Content Placeholder 4" descr="Bedroom Dormer.jpeg"/>
          <p:cNvPicPr>
            <a:picLocks noGrp="1" noChangeAspect="1"/>
          </p:cNvPicPr>
          <p:nvPr>
            <p:ph idx="1"/>
          </p:nvPr>
        </p:nvPicPr>
        <p:blipFill>
          <a:blip r:embed="rId2" cstate="print">
            <a:duotone>
              <a:prstClr val="black"/>
              <a:srgbClr val="D9C3A5">
                <a:tint val="50000"/>
                <a:satMod val="180000"/>
              </a:srgbClr>
            </a:duotone>
          </a:blip>
          <a:stretch>
            <a:fillRect/>
          </a:stretch>
        </p:blipFill>
        <p:spPr>
          <a:xfrm>
            <a:off x="2819400" y="1219200"/>
            <a:ext cx="5943600" cy="4457700"/>
          </a:xfrm>
        </p:spPr>
      </p:pic>
      <p:sp>
        <p:nvSpPr>
          <p:cNvPr id="4" name="Footer Placeholder 3"/>
          <p:cNvSpPr>
            <a:spLocks noGrp="1"/>
          </p:cNvSpPr>
          <p:nvPr>
            <p:ph type="ftr" sz="quarter" idx="11"/>
          </p:nvPr>
        </p:nvSpPr>
        <p:spPr/>
        <p:txBody>
          <a:bodyPr/>
          <a:lstStyle/>
          <a:p>
            <a:r>
              <a:rPr lang="en-US"/>
              <a:t>1204 West 11th Avenue Sutherland/Madden Household</a:t>
            </a:r>
          </a:p>
        </p:txBody>
      </p:sp>
      <p:sp>
        <p:nvSpPr>
          <p:cNvPr id="6" name="TextBox 5"/>
          <p:cNvSpPr txBox="1"/>
          <p:nvPr/>
        </p:nvSpPr>
        <p:spPr>
          <a:xfrm>
            <a:off x="1295400" y="5715000"/>
            <a:ext cx="6781800" cy="830997"/>
          </a:xfrm>
          <a:prstGeom prst="rect">
            <a:avLst/>
          </a:prstGeom>
          <a:noFill/>
        </p:spPr>
        <p:txBody>
          <a:bodyPr wrap="square" rtlCol="0">
            <a:spAutoFit/>
          </a:bodyPr>
          <a:lstStyle/>
          <a:p>
            <a:r>
              <a:rPr lang="en-US" sz="1600" dirty="0"/>
              <a:t>Proposed shed dormer attached to gable on left; upstairs closet becomes bedroom. Windows are wood casement style in size to meet fire egress code for a bedroom.</a:t>
            </a:r>
          </a:p>
        </p:txBody>
      </p:sp>
      <p:pic>
        <p:nvPicPr>
          <p:cNvPr id="13" name="Picture 12">
            <a:extLst>
              <a:ext uri="{FF2B5EF4-FFF2-40B4-BE49-F238E27FC236}">
                <a16:creationId xmlns:a16="http://schemas.microsoft.com/office/drawing/2014/main" id="{874A28AA-9E5F-1056-1D42-8E1EBA6478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11" b="97281" l="2169" r="98402">
                        <a14:foregroundMark x1="457" y1="4834" x2="26598" y2="93656"/>
                        <a14:foregroundMark x1="26598" y1="93656" x2="38699" y2="97885"/>
                        <a14:foregroundMark x1="38699" y1="97885" x2="56050" y2="95770"/>
                        <a14:foregroundMark x1="56050" y1="95770" x2="67123" y2="99698"/>
                        <a14:foregroundMark x1="67123" y1="99698" x2="94863" y2="97281"/>
                        <a14:foregroundMark x1="94863" y1="97281" x2="99429" y2="64653"/>
                        <a14:foregroundMark x1="99429" y1="64653" x2="98858" y2="13595"/>
                        <a14:foregroundMark x1="98858" y1="13595" x2="88014" y2="1813"/>
                        <a14:foregroundMark x1="88014" y1="1813" x2="2283" y2="4834"/>
                        <a14:foregroundMark x1="2283" y1="4834" x2="21575" y2="1511"/>
                        <a14:foregroundMark x1="94863" y1="29003" x2="76598" y2="32024"/>
                        <a14:foregroundMark x1="76598" y1="32024" x2="83333" y2="80967"/>
                        <a14:foregroundMark x1="83333" y1="80967" x2="98288" y2="82175"/>
                        <a14:foregroundMark x1="98288" y1="82175" x2="95776" y2="35347"/>
                        <a14:foregroundMark x1="95776" y1="35347" x2="94521" y2="29909"/>
                        <a14:foregroundMark x1="61073" y1="97281" x2="83219" y2="94864"/>
                        <a14:foregroundMark x1="83219" y1="94864" x2="86301" y2="97281"/>
                        <a14:foregroundMark x1="98402" y1="95770" x2="97032" y2="12689"/>
                        <a14:foregroundMark x1="43151" y1="45921" x2="34475" y2="39275"/>
                      </a14:backgroundRemoval>
                    </a14:imgEffect>
                  </a14:imgLayer>
                </a14:imgProps>
              </a:ext>
            </a:extLst>
          </a:blip>
          <a:stretch>
            <a:fillRect/>
          </a:stretch>
        </p:blipFill>
        <p:spPr>
          <a:xfrm>
            <a:off x="2806700" y="2971800"/>
            <a:ext cx="4800600" cy="1312948"/>
          </a:xfrm>
          <a:prstGeom prst="rect">
            <a:avLst/>
          </a:prstGeom>
        </p:spPr>
      </p:pic>
      <p:pic>
        <p:nvPicPr>
          <p:cNvPr id="14" name="Picture 13">
            <a:extLst>
              <a:ext uri="{FF2B5EF4-FFF2-40B4-BE49-F238E27FC236}">
                <a16:creationId xmlns:a16="http://schemas.microsoft.com/office/drawing/2014/main" id="{E57D3198-41F9-67D8-E05C-58BD2AC38A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429" y="2590800"/>
            <a:ext cx="3048000" cy="2286000"/>
          </a:xfrm>
          <a:prstGeom prst="rect">
            <a:avLst/>
          </a:prstGeom>
        </p:spPr>
      </p:pic>
      <p:cxnSp>
        <p:nvCxnSpPr>
          <p:cNvPr id="16" name="Straight Arrow Connector 15">
            <a:extLst>
              <a:ext uri="{FF2B5EF4-FFF2-40B4-BE49-F238E27FC236}">
                <a16:creationId xmlns:a16="http://schemas.microsoft.com/office/drawing/2014/main" id="{EC5AEE09-12D4-2680-D238-5E15BF7ADAC1}"/>
              </a:ext>
            </a:extLst>
          </p:cNvPr>
          <p:cNvCxnSpPr>
            <a:cxnSpLocks/>
          </p:cNvCxnSpPr>
          <p:nvPr/>
        </p:nvCxnSpPr>
        <p:spPr>
          <a:xfrm flipV="1">
            <a:off x="2057400" y="3581400"/>
            <a:ext cx="2667000" cy="1524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FDED0E1D-B1CF-262D-A3A8-587A1F18C830}"/>
              </a:ext>
            </a:extLst>
          </p:cNvPr>
          <p:cNvCxnSpPr>
            <a:cxnSpLocks/>
          </p:cNvCxnSpPr>
          <p:nvPr/>
        </p:nvCxnSpPr>
        <p:spPr>
          <a:xfrm>
            <a:off x="2133600" y="3733800"/>
            <a:ext cx="4572000"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Peaked Dormers (3)</a:t>
            </a:r>
          </a:p>
        </p:txBody>
      </p:sp>
      <p:sp>
        <p:nvSpPr>
          <p:cNvPr id="4" name="Footer Placeholder 3"/>
          <p:cNvSpPr>
            <a:spLocks noGrp="1"/>
          </p:cNvSpPr>
          <p:nvPr>
            <p:ph type="ftr" sz="quarter" idx="11"/>
          </p:nvPr>
        </p:nvSpPr>
        <p:spPr/>
        <p:txBody>
          <a:bodyPr/>
          <a:lstStyle/>
          <a:p>
            <a:r>
              <a:rPr lang="en-US"/>
              <a:t>1204 West 11th Avenue Sutherland/Madden Household</a:t>
            </a:r>
          </a:p>
        </p:txBody>
      </p:sp>
      <p:pic>
        <p:nvPicPr>
          <p:cNvPr id="5" name="Picture 4" descr="Shed dormer front view.jpeg"/>
          <p:cNvPicPr>
            <a:picLocks noChangeAspect="1"/>
          </p:cNvPicPr>
          <p:nvPr/>
        </p:nvPicPr>
        <p:blipFill>
          <a:blip r:embed="rId2" cstate="print"/>
          <a:srcRect l="16216" t="1351" r="12838" b="1351"/>
          <a:stretch>
            <a:fillRect/>
          </a:stretch>
        </p:blipFill>
        <p:spPr>
          <a:xfrm>
            <a:off x="4114800" y="1217023"/>
            <a:ext cx="4296834" cy="4419600"/>
          </a:xfrm>
          <a:prstGeom prst="rect">
            <a:avLst/>
          </a:prstGeom>
        </p:spPr>
      </p:pic>
      <p:pic>
        <p:nvPicPr>
          <p:cNvPr id="6" name="Picture 5" descr="141D-0016-front-8.gif (800×487)"/>
          <p:cNvPicPr/>
          <p:nvPr/>
        </p:nvPicPr>
        <p:blipFill>
          <a:blip r:embed="rId3" cstate="print"/>
          <a:srcRect l="23637" t="26729" r="62337" b="48125"/>
          <a:stretch>
            <a:fillRect/>
          </a:stretch>
        </p:blipFill>
        <p:spPr bwMode="auto">
          <a:xfrm>
            <a:off x="4724400" y="2436223"/>
            <a:ext cx="3352800" cy="2895600"/>
          </a:xfrm>
          <a:prstGeom prst="rect">
            <a:avLst/>
          </a:prstGeom>
          <a:noFill/>
          <a:ln w="9525">
            <a:noFill/>
            <a:miter lim="800000"/>
            <a:headEnd/>
            <a:tailEnd/>
          </a:ln>
        </p:spPr>
      </p:pic>
      <p:sp>
        <p:nvSpPr>
          <p:cNvPr id="3" name="TextBox 2">
            <a:extLst>
              <a:ext uri="{FF2B5EF4-FFF2-40B4-BE49-F238E27FC236}">
                <a16:creationId xmlns:a16="http://schemas.microsoft.com/office/drawing/2014/main" id="{4D54FA07-8208-DAC5-3108-4911BC039A1E}"/>
              </a:ext>
            </a:extLst>
          </p:cNvPr>
          <p:cNvSpPr txBox="1"/>
          <p:nvPr/>
        </p:nvSpPr>
        <p:spPr>
          <a:xfrm>
            <a:off x="1828800" y="5638800"/>
            <a:ext cx="5715000" cy="923330"/>
          </a:xfrm>
          <a:prstGeom prst="rect">
            <a:avLst/>
          </a:prstGeom>
          <a:noFill/>
        </p:spPr>
        <p:txBody>
          <a:bodyPr wrap="square" rtlCol="0">
            <a:spAutoFit/>
          </a:bodyPr>
          <a:lstStyle/>
          <a:p>
            <a:r>
              <a:rPr lang="en-US" dirty="0"/>
              <a:t>Proposed window would be a wood casement that would match the two on the shed dormer to the north (pictured on left).</a:t>
            </a:r>
          </a:p>
        </p:txBody>
      </p:sp>
      <p:pic>
        <p:nvPicPr>
          <p:cNvPr id="8" name="Picture 7">
            <a:extLst>
              <a:ext uri="{FF2B5EF4-FFF2-40B4-BE49-F238E27FC236}">
                <a16:creationId xmlns:a16="http://schemas.microsoft.com/office/drawing/2014/main" id="{03ECEA8E-9CB0-F1D1-8B47-39F3AE08A3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122" y="1751250"/>
            <a:ext cx="4427985" cy="33209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Leaking Dormer (East side)</a:t>
            </a:r>
          </a:p>
        </p:txBody>
      </p:sp>
      <p:pic>
        <p:nvPicPr>
          <p:cNvPr id="5" name="Content Placeholder 4" descr="Shed dormer side.jpeg"/>
          <p:cNvPicPr>
            <a:picLocks noGrp="1" noChangeAspect="1"/>
          </p:cNvPicPr>
          <p:nvPr>
            <p:ph idx="1"/>
          </p:nvPr>
        </p:nvPicPr>
        <p:blipFill>
          <a:blip r:embed="rId2" cstate="print"/>
          <a:srcRect l="10856" r="36110" b="666"/>
          <a:stretch>
            <a:fillRect/>
          </a:stretch>
        </p:blipFill>
        <p:spPr>
          <a:xfrm>
            <a:off x="685800" y="1295400"/>
            <a:ext cx="3146156" cy="4419600"/>
          </a:xfrm>
        </p:spPr>
      </p:pic>
      <p:sp>
        <p:nvSpPr>
          <p:cNvPr id="4" name="Footer Placeholder 3"/>
          <p:cNvSpPr>
            <a:spLocks noGrp="1"/>
          </p:cNvSpPr>
          <p:nvPr>
            <p:ph type="ftr" sz="quarter" idx="11"/>
          </p:nvPr>
        </p:nvSpPr>
        <p:spPr/>
        <p:txBody>
          <a:bodyPr/>
          <a:lstStyle/>
          <a:p>
            <a:r>
              <a:rPr lang="en-US"/>
              <a:t>1204 West 11th Avenue Sutherland/Madden Household</a:t>
            </a:r>
          </a:p>
        </p:txBody>
      </p:sp>
      <p:pic>
        <p:nvPicPr>
          <p:cNvPr id="6" name="Picture 5" descr="Shed dormer front view.jpeg"/>
          <p:cNvPicPr>
            <a:picLocks noChangeAspect="1"/>
          </p:cNvPicPr>
          <p:nvPr/>
        </p:nvPicPr>
        <p:blipFill>
          <a:blip r:embed="rId3" cstate="print"/>
          <a:srcRect l="16216" t="1351" r="12838" b="1351"/>
          <a:stretch>
            <a:fillRect/>
          </a:stretch>
        </p:blipFill>
        <p:spPr>
          <a:xfrm>
            <a:off x="4191000" y="1295400"/>
            <a:ext cx="4296834" cy="4419600"/>
          </a:xfrm>
          <a:prstGeom prst="rect">
            <a:avLst/>
          </a:prstGeom>
        </p:spPr>
      </p:pic>
      <p:sp>
        <p:nvSpPr>
          <p:cNvPr id="3" name="TextBox 2">
            <a:extLst>
              <a:ext uri="{FF2B5EF4-FFF2-40B4-BE49-F238E27FC236}">
                <a16:creationId xmlns:a16="http://schemas.microsoft.com/office/drawing/2014/main" id="{416DE642-C9E3-DD38-CEC9-BA8F9F6DF2FF}"/>
              </a:ext>
            </a:extLst>
          </p:cNvPr>
          <p:cNvSpPr txBox="1"/>
          <p:nvPr/>
        </p:nvSpPr>
        <p:spPr>
          <a:xfrm>
            <a:off x="457200" y="5791200"/>
            <a:ext cx="8229600" cy="369332"/>
          </a:xfrm>
          <a:prstGeom prst="rect">
            <a:avLst/>
          </a:prstGeom>
          <a:noFill/>
        </p:spPr>
        <p:txBody>
          <a:bodyPr wrap="square" rtlCol="0">
            <a:spAutoFit/>
          </a:bodyPr>
          <a:lstStyle/>
          <a:p>
            <a:r>
              <a:rPr lang="en-US" dirty="0"/>
              <a:t>SHLC will only review the east facing dormer since it is on a highly visible elevation.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4B34-8CA2-0411-B19D-D2D512319F3D}"/>
              </a:ext>
            </a:extLst>
          </p:cNvPr>
          <p:cNvSpPr>
            <a:spLocks noGrp="1"/>
          </p:cNvSpPr>
          <p:nvPr>
            <p:ph type="title"/>
          </p:nvPr>
        </p:nvSpPr>
        <p:spPr/>
        <p:txBody>
          <a:bodyPr>
            <a:normAutofit fontScale="90000"/>
          </a:bodyPr>
          <a:lstStyle/>
          <a:p>
            <a:r>
              <a:rPr lang="en-US" dirty="0"/>
              <a:t>Secretary Standards for </a:t>
            </a:r>
            <a:br>
              <a:rPr lang="en-US" dirty="0"/>
            </a:br>
            <a:r>
              <a:rPr lang="en-US" dirty="0"/>
              <a:t>East Elevation Roof Changes</a:t>
            </a:r>
          </a:p>
        </p:txBody>
      </p:sp>
      <p:sp>
        <p:nvSpPr>
          <p:cNvPr id="3" name="Content Placeholder 2">
            <a:extLst>
              <a:ext uri="{FF2B5EF4-FFF2-40B4-BE49-F238E27FC236}">
                <a16:creationId xmlns:a16="http://schemas.microsoft.com/office/drawing/2014/main" id="{584CB0E7-0CA1-10AB-3F7C-D1573DE93DD8}"/>
              </a:ext>
            </a:extLst>
          </p:cNvPr>
          <p:cNvSpPr>
            <a:spLocks noGrp="1"/>
          </p:cNvSpPr>
          <p:nvPr>
            <p:ph idx="1"/>
          </p:nvPr>
        </p:nvSpPr>
        <p:spPr/>
        <p:txBody>
          <a:bodyPr>
            <a:normAutofit/>
          </a:bodyPr>
          <a:lstStyle/>
          <a:p>
            <a:pPr marL="0" marR="0" indent="0">
              <a:spcBef>
                <a:spcPts val="600"/>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Standard #9: </a:t>
            </a:r>
            <a:r>
              <a:rPr lang="en-US" sz="2000" dirty="0">
                <a:effectLst/>
                <a:latin typeface="Calibri" panose="020F0502020204030204" pitchFamily="34" charset="0"/>
                <a:ea typeface="Calibri" panose="020F0502020204030204" pitchFamily="34" charset="0"/>
                <a:cs typeface="Calibri" panose="020F0502020204030204" pitchFamily="34" charset="0"/>
              </a:rPr>
              <a:t>New additions, exterior alterations, or related new construction will not destroy historic materials, features, and spatial relationships that characterize the property. The new work will be differentiated from the old and will be compatible with the historic materials, features, size, scale and proportion, and massing to protect the integrity of the property and its environment.</a:t>
            </a:r>
            <a:r>
              <a:rPr lang="en-US" sz="2000" b="1"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en-US" sz="2000" b="1" dirty="0">
                <a:effectLst/>
                <a:latin typeface="Calibri" panose="020F0502020204030204" pitchFamily="34" charset="0"/>
                <a:ea typeface="Calibri" panose="020F0502020204030204" pitchFamily="34" charset="0"/>
              </a:rPr>
              <a:t>Standard #10: </a:t>
            </a:r>
            <a:r>
              <a:rPr lang="en-US" sz="2000" dirty="0">
                <a:effectLst/>
                <a:latin typeface="Calibri" panose="020F0502020204030204" pitchFamily="34" charset="0"/>
                <a:ea typeface="Calibri" panose="020F0502020204030204" pitchFamily="34" charset="0"/>
              </a:rPr>
              <a:t>New additions and adjacent or related new construction will be undertaken in such a manner that, if removed in the future, the essential form and integrity of the historic property and its environment would be unimpaired.</a:t>
            </a:r>
            <a:endParaRPr lang="en-US" sz="3600" dirty="0"/>
          </a:p>
        </p:txBody>
      </p:sp>
      <p:sp>
        <p:nvSpPr>
          <p:cNvPr id="4" name="Footer Placeholder 3">
            <a:extLst>
              <a:ext uri="{FF2B5EF4-FFF2-40B4-BE49-F238E27FC236}">
                <a16:creationId xmlns:a16="http://schemas.microsoft.com/office/drawing/2014/main" id="{58CAC2B0-AB22-DC35-02BF-110873755088}"/>
              </a:ext>
            </a:extLst>
          </p:cNvPr>
          <p:cNvSpPr>
            <a:spLocks noGrp="1"/>
          </p:cNvSpPr>
          <p:nvPr>
            <p:ph type="ftr" sz="quarter" idx="11"/>
          </p:nvPr>
        </p:nvSpPr>
        <p:spPr/>
        <p:txBody>
          <a:bodyPr/>
          <a:lstStyle/>
          <a:p>
            <a:r>
              <a:rPr lang="en-US"/>
              <a:t>1204 West 11th Avenue Sutherland/Madden Household</a:t>
            </a:r>
          </a:p>
        </p:txBody>
      </p:sp>
    </p:spTree>
    <p:extLst>
      <p:ext uri="{BB962C8B-B14F-4D97-AF65-F5344CB8AC3E}">
        <p14:creationId xmlns:p14="http://schemas.microsoft.com/office/powerpoint/2010/main" val="215041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90D0-3055-6F30-F8D6-0CC704ED9333}"/>
              </a:ext>
            </a:extLst>
          </p:cNvPr>
          <p:cNvSpPr>
            <a:spLocks noGrp="1"/>
          </p:cNvSpPr>
          <p:nvPr>
            <p:ph type="title"/>
          </p:nvPr>
        </p:nvSpPr>
        <p:spPr/>
        <p:txBody>
          <a:bodyPr/>
          <a:lstStyle/>
          <a:p>
            <a:r>
              <a:rPr lang="en-US" dirty="0"/>
              <a:t>Staff Recommendations</a:t>
            </a:r>
          </a:p>
        </p:txBody>
      </p:sp>
      <p:sp>
        <p:nvSpPr>
          <p:cNvPr id="3" name="Content Placeholder 2">
            <a:extLst>
              <a:ext uri="{FF2B5EF4-FFF2-40B4-BE49-F238E27FC236}">
                <a16:creationId xmlns:a16="http://schemas.microsoft.com/office/drawing/2014/main" id="{B35ACB73-C1C7-B47B-7536-DC230F3699F7}"/>
              </a:ext>
            </a:extLst>
          </p:cNvPr>
          <p:cNvSpPr>
            <a:spLocks noGrp="1"/>
          </p:cNvSpPr>
          <p:nvPr>
            <p:ph idx="1"/>
          </p:nvPr>
        </p:nvSpPr>
        <p:spPr>
          <a:xfrm>
            <a:off x="457200" y="1417638"/>
            <a:ext cx="8229600" cy="4572000"/>
          </a:xfrm>
        </p:spPr>
        <p:txBody>
          <a:bodyPr>
            <a:normAutofit fontScale="85000" lnSpcReduction="20000"/>
          </a:bodyPr>
          <a:lstStyle/>
          <a:p>
            <a:pPr marL="0" marR="191770" indent="-182880">
              <a:lnSpc>
                <a:spcPct val="120000"/>
              </a:lnSpc>
              <a:spcBef>
                <a:spcPts val="600"/>
              </a:spcBef>
            </a:pPr>
            <a:r>
              <a:rPr lang="en-US" sz="1800" dirty="0">
                <a:effectLst/>
                <a:latin typeface="Calibri" panose="020F0502020204030204" pitchFamily="34" charset="0"/>
                <a:ea typeface="Calibri" panose="020F0502020204030204" pitchFamily="34" charset="0"/>
                <a:cs typeface="Calibri" panose="020F0502020204030204" pitchFamily="34" charset="0"/>
              </a:rPr>
              <a:t>From the front/south elevation, the addition of the shed style dormer will not be visible because it will be located behind the cross-gable of the roof. While large, this dormer will be located on the rear portion of the house which is generally where additions such as this are preferred. The new dormer will include two egress sized wood windows that are 6:6 casement style. Siding on the dormer should match the main body of the house with narrow wood siding.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191770" indent="-182880">
              <a:lnSpc>
                <a:spcPct val="120000"/>
              </a:lnSpc>
              <a:spcBef>
                <a:spcPts val="600"/>
              </a:spcBef>
            </a:pPr>
            <a:r>
              <a:rPr lang="en-US" sz="1800" dirty="0">
                <a:effectLst/>
                <a:latin typeface="Calibri" panose="020F0502020204030204" pitchFamily="34" charset="0"/>
                <a:ea typeface="Calibri" panose="020F0502020204030204" pitchFamily="34" charset="0"/>
                <a:cs typeface="Calibri" panose="020F0502020204030204" pitchFamily="34" charset="0"/>
              </a:rPr>
              <a:t>The roof change of the east facing dormer will also be minimally visible from the street-facing façade of the house on the sidewalk. Changes will be visible from Jefferson side of the house which is the secondary elevation of the property. The east facing dormer is not original to the house, although it is difficult to determine when it was added. This dormer is not a character-defining feature of the house and a change of roof form will be more compatible with the existing house than the almost flat roof that is currently on the dormer. Adding a wood 6:6 casement window will be more appropriate than the large plate glass window that is there now. This window will match the two windows on the new shed dormer to the north/rear of the property on the east elevation.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191770" indent="-182880">
              <a:lnSpc>
                <a:spcPct val="120000"/>
              </a:lnSpc>
              <a:spcBef>
                <a:spcPts val="600"/>
              </a:spcBef>
            </a:pPr>
            <a:r>
              <a:rPr lang="en-US" sz="1800" dirty="0">
                <a:effectLst/>
                <a:latin typeface="Calibri" panose="020F0502020204030204" pitchFamily="34" charset="0"/>
                <a:ea typeface="Calibri" panose="020F0502020204030204" pitchFamily="34" charset="0"/>
                <a:cs typeface="Calibri" panose="020F0502020204030204" pitchFamily="34" charset="0"/>
              </a:rPr>
              <a:t>The work will not destroy historic materials of the house. The new work will be compatible with the historic materials, features, size, scale, proportion and massing of the existing house. The work could be removed in the future and the current form and integrity of the property would be unimpaired. </a:t>
            </a:r>
          </a:p>
          <a:p>
            <a:pPr marL="0" marR="191770" indent="0">
              <a:lnSpc>
                <a:spcPct val="120000"/>
              </a:lnSpc>
              <a:spcBef>
                <a:spcPts val="600"/>
              </a:spcBef>
              <a:buNone/>
            </a:pPr>
            <a:r>
              <a:rPr lang="en-US" sz="2400" b="1" dirty="0">
                <a:effectLst/>
                <a:latin typeface="Calibri" panose="020F0502020204030204" pitchFamily="34" charset="0"/>
                <a:ea typeface="Calibri" panose="020F0502020204030204" pitchFamily="34" charset="0"/>
                <a:cs typeface="Calibri" panose="020F0502020204030204" pitchFamily="34" charset="0"/>
              </a:rPr>
              <a:t>Staff recommends that the work on the east elevation be approved.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182880">
              <a:lnSpc>
                <a:spcPct val="120000"/>
              </a:lnSpc>
            </a:pPr>
            <a:endParaRPr lang="en-US" dirty="0"/>
          </a:p>
        </p:txBody>
      </p:sp>
      <p:sp>
        <p:nvSpPr>
          <p:cNvPr id="4" name="Footer Placeholder 3">
            <a:extLst>
              <a:ext uri="{FF2B5EF4-FFF2-40B4-BE49-F238E27FC236}">
                <a16:creationId xmlns:a16="http://schemas.microsoft.com/office/drawing/2014/main" id="{13C5009F-87E2-6FAF-7EB6-6994BD8F2401}"/>
              </a:ext>
            </a:extLst>
          </p:cNvPr>
          <p:cNvSpPr>
            <a:spLocks noGrp="1"/>
          </p:cNvSpPr>
          <p:nvPr>
            <p:ph type="ftr" sz="quarter" idx="11"/>
          </p:nvPr>
        </p:nvSpPr>
        <p:spPr/>
        <p:txBody>
          <a:bodyPr/>
          <a:lstStyle/>
          <a:p>
            <a:r>
              <a:rPr lang="en-US"/>
              <a:t>1204 West 11th Avenue Sutherland/Madden Household</a:t>
            </a:r>
          </a:p>
        </p:txBody>
      </p:sp>
    </p:spTree>
    <p:extLst>
      <p:ext uri="{BB962C8B-B14F-4D97-AF65-F5344CB8AC3E}">
        <p14:creationId xmlns:p14="http://schemas.microsoft.com/office/powerpoint/2010/main" val="268206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Gable</a:t>
            </a:r>
          </a:p>
        </p:txBody>
      </p:sp>
      <p:pic>
        <p:nvPicPr>
          <p:cNvPr id="5" name="Content Placeholder 4" descr="Front Gable.jpeg"/>
          <p:cNvPicPr>
            <a:picLocks noGrp="1" noChangeAspect="1"/>
          </p:cNvPicPr>
          <p:nvPr>
            <p:ph idx="1"/>
          </p:nvPr>
        </p:nvPicPr>
        <p:blipFill>
          <a:blip r:embed="rId2" cstate="print"/>
          <a:srcRect l="2017" t="10102" r="2017" b="34339"/>
          <a:stretch>
            <a:fillRect/>
          </a:stretch>
        </p:blipFill>
        <p:spPr>
          <a:xfrm>
            <a:off x="457200" y="1905000"/>
            <a:ext cx="8248073" cy="3581400"/>
          </a:xfrm>
        </p:spPr>
      </p:pic>
      <p:sp>
        <p:nvSpPr>
          <p:cNvPr id="4" name="Footer Placeholder 3"/>
          <p:cNvSpPr>
            <a:spLocks noGrp="1"/>
          </p:cNvSpPr>
          <p:nvPr>
            <p:ph type="ftr" sz="quarter" idx="11"/>
          </p:nvPr>
        </p:nvSpPr>
        <p:spPr/>
        <p:txBody>
          <a:bodyPr/>
          <a:lstStyle/>
          <a:p>
            <a:r>
              <a:rPr lang="en-US"/>
              <a:t>1204 West 11th Avenue Sutherland/Madden Household</a:t>
            </a:r>
          </a:p>
        </p:txBody>
      </p:sp>
      <p:sp>
        <p:nvSpPr>
          <p:cNvPr id="6" name="TextBox 5"/>
          <p:cNvSpPr txBox="1"/>
          <p:nvPr/>
        </p:nvSpPr>
        <p:spPr>
          <a:xfrm>
            <a:off x="2286000" y="5638800"/>
            <a:ext cx="4038600" cy="646331"/>
          </a:xfrm>
          <a:prstGeom prst="rect">
            <a:avLst/>
          </a:prstGeom>
          <a:noFill/>
        </p:spPr>
        <p:txBody>
          <a:bodyPr wrap="square" rtlCol="0">
            <a:spAutoFit/>
          </a:bodyPr>
          <a:lstStyle/>
          <a:p>
            <a:pPr algn="ctr"/>
            <a:r>
              <a:rPr lang="en-US" dirty="0"/>
              <a:t>Current – 3 aluminum or steel sash casements probably from the 1950s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Gable Balcony</a:t>
            </a:r>
          </a:p>
        </p:txBody>
      </p:sp>
      <p:sp>
        <p:nvSpPr>
          <p:cNvPr id="4" name="Footer Placeholder 3"/>
          <p:cNvSpPr>
            <a:spLocks noGrp="1"/>
          </p:cNvSpPr>
          <p:nvPr>
            <p:ph type="ftr" sz="quarter" idx="11"/>
          </p:nvPr>
        </p:nvSpPr>
        <p:spPr/>
        <p:txBody>
          <a:bodyPr/>
          <a:lstStyle/>
          <a:p>
            <a:r>
              <a:rPr lang="en-US"/>
              <a:t>1204 West 11th Avenue Sutherland/Madden Household</a:t>
            </a:r>
          </a:p>
        </p:txBody>
      </p:sp>
      <p:pic>
        <p:nvPicPr>
          <p:cNvPr id="5" name="Content Placeholder 4" descr="Front Gable.jpeg"/>
          <p:cNvPicPr>
            <a:picLocks noGrp="1" noChangeAspect="1"/>
          </p:cNvPicPr>
          <p:nvPr>
            <p:ph idx="1"/>
          </p:nvPr>
        </p:nvPicPr>
        <p:blipFill>
          <a:blip r:embed="rId2" cstate="print">
            <a:grayscl/>
            <a:lum bright="10000"/>
          </a:blip>
          <a:srcRect l="2017" t="10102" r="2017" b="34339"/>
          <a:stretch>
            <a:fillRect/>
          </a:stretch>
        </p:blipFill>
        <p:spPr>
          <a:xfrm>
            <a:off x="457200" y="2076500"/>
            <a:ext cx="8229600" cy="3573362"/>
          </a:xfrm>
        </p:spPr>
      </p:pic>
      <p:sp>
        <p:nvSpPr>
          <p:cNvPr id="6" name="TextBox 5"/>
          <p:cNvSpPr txBox="1"/>
          <p:nvPr/>
        </p:nvSpPr>
        <p:spPr>
          <a:xfrm>
            <a:off x="3656516" y="5841697"/>
            <a:ext cx="2438400" cy="369332"/>
          </a:xfrm>
          <a:prstGeom prst="rect">
            <a:avLst/>
          </a:prstGeom>
          <a:noFill/>
        </p:spPr>
        <p:txBody>
          <a:bodyPr wrap="square" rtlCol="0">
            <a:spAutoFit/>
          </a:bodyPr>
          <a:lstStyle/>
          <a:p>
            <a:r>
              <a:rPr lang="en-US" dirty="0"/>
              <a:t>Original Proposal</a:t>
            </a:r>
          </a:p>
        </p:txBody>
      </p:sp>
      <p:pic>
        <p:nvPicPr>
          <p:cNvPr id="8" name="Picture 7" descr="f5d06af88cd1b208dde07f4376ede167.jpg (680×490)"/>
          <p:cNvPicPr/>
          <p:nvPr/>
        </p:nvPicPr>
        <p:blipFill>
          <a:blip r:embed="rId3" cstate="print">
            <a:lum contrast="-40000"/>
          </a:blip>
          <a:srcRect l="56912" t="26112" r="36063" b="63480"/>
          <a:stretch>
            <a:fillRect/>
          </a:stretch>
        </p:blipFill>
        <p:spPr bwMode="auto">
          <a:xfrm>
            <a:off x="5867400" y="4572000"/>
            <a:ext cx="455033" cy="485369"/>
          </a:xfrm>
          <a:prstGeom prst="rect">
            <a:avLst/>
          </a:prstGeom>
          <a:noFill/>
          <a:ln w="9525">
            <a:noFill/>
            <a:miter lim="800000"/>
            <a:headEnd/>
            <a:tailEnd/>
          </a:ln>
        </p:spPr>
      </p:pic>
      <p:pic>
        <p:nvPicPr>
          <p:cNvPr id="9" name="Picture 8" descr="f5d06af88cd1b208dde07f4376ede167.jpg (680×490)"/>
          <p:cNvPicPr/>
          <p:nvPr/>
        </p:nvPicPr>
        <p:blipFill>
          <a:blip r:embed="rId3" cstate="print">
            <a:lum contrast="-40000"/>
          </a:blip>
          <a:srcRect l="56912" t="26112" r="36063" b="63480"/>
          <a:stretch>
            <a:fillRect/>
          </a:stretch>
        </p:blipFill>
        <p:spPr bwMode="auto">
          <a:xfrm>
            <a:off x="2667000" y="4572000"/>
            <a:ext cx="455033" cy="485369"/>
          </a:xfrm>
          <a:prstGeom prst="rect">
            <a:avLst/>
          </a:prstGeom>
          <a:noFill/>
          <a:ln w="9525">
            <a:noFill/>
            <a:miter lim="800000"/>
            <a:headEnd/>
            <a:tailEnd/>
          </a:ln>
        </p:spPr>
      </p:pic>
      <p:pic>
        <p:nvPicPr>
          <p:cNvPr id="10" name="Picture 9" descr="front-elevation-drawing-29.jpg (1600×1044)"/>
          <p:cNvPicPr/>
          <p:nvPr/>
        </p:nvPicPr>
        <p:blipFill>
          <a:blip r:embed="rId4" cstate="print">
            <a:lum bright="-10000" contrast="-40000"/>
          </a:blip>
          <a:srcRect l="43967" t="24561" r="40292" b="59017"/>
          <a:stretch>
            <a:fillRect/>
          </a:stretch>
        </p:blipFill>
        <p:spPr bwMode="auto">
          <a:xfrm>
            <a:off x="3581400" y="3810000"/>
            <a:ext cx="1828800" cy="1371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Front Gable Balcony Comparison</a:t>
            </a:r>
          </a:p>
        </p:txBody>
      </p:sp>
      <p:pic>
        <p:nvPicPr>
          <p:cNvPr id="5" name="Content Placeholder 4" descr="818 W 14th Ave balcony.jpg"/>
          <p:cNvPicPr>
            <a:picLocks noGrp="1" noChangeAspect="1"/>
          </p:cNvPicPr>
          <p:nvPr>
            <p:ph idx="1"/>
          </p:nvPr>
        </p:nvPicPr>
        <p:blipFill>
          <a:blip r:embed="rId2" cstate="print"/>
          <a:srcRect l="5805" r="26008" b="27604"/>
          <a:stretch>
            <a:fillRect/>
          </a:stretch>
        </p:blipFill>
        <p:spPr>
          <a:xfrm>
            <a:off x="2133600" y="1371600"/>
            <a:ext cx="4724400" cy="3762022"/>
          </a:xfrm>
        </p:spPr>
      </p:pic>
      <p:sp>
        <p:nvSpPr>
          <p:cNvPr id="4" name="Footer Placeholder 3"/>
          <p:cNvSpPr>
            <a:spLocks noGrp="1"/>
          </p:cNvSpPr>
          <p:nvPr>
            <p:ph type="ftr" sz="quarter" idx="11"/>
          </p:nvPr>
        </p:nvSpPr>
        <p:spPr/>
        <p:txBody>
          <a:bodyPr/>
          <a:lstStyle/>
          <a:p>
            <a:r>
              <a:rPr lang="en-US"/>
              <a:t>1204 West 11th Avenue Sutherland/Madden Household</a:t>
            </a:r>
          </a:p>
        </p:txBody>
      </p:sp>
      <p:sp>
        <p:nvSpPr>
          <p:cNvPr id="6" name="TextBox 5"/>
          <p:cNvSpPr txBox="1"/>
          <p:nvPr/>
        </p:nvSpPr>
        <p:spPr>
          <a:xfrm>
            <a:off x="3581400" y="5410200"/>
            <a:ext cx="2241383" cy="369332"/>
          </a:xfrm>
          <a:prstGeom prst="rect">
            <a:avLst/>
          </a:prstGeom>
          <a:noFill/>
        </p:spPr>
        <p:txBody>
          <a:bodyPr wrap="none" rtlCol="0">
            <a:spAutoFit/>
          </a:bodyPr>
          <a:lstStyle/>
          <a:p>
            <a:r>
              <a:rPr lang="en-US" dirty="0"/>
              <a:t>818 West 14</a:t>
            </a:r>
            <a:r>
              <a:rPr lang="en-US" baseline="30000" dirty="0"/>
              <a:t>th</a:t>
            </a:r>
            <a:r>
              <a:rPr lang="en-US" dirty="0"/>
              <a:t> Avenue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balcony framing visible</a:t>
            </a:r>
          </a:p>
        </p:txBody>
      </p:sp>
      <p:sp>
        <p:nvSpPr>
          <p:cNvPr id="4" name="Footer Placeholder 3"/>
          <p:cNvSpPr>
            <a:spLocks noGrp="1"/>
          </p:cNvSpPr>
          <p:nvPr>
            <p:ph type="ftr" sz="quarter" idx="11"/>
          </p:nvPr>
        </p:nvSpPr>
        <p:spPr/>
        <p:txBody>
          <a:bodyPr/>
          <a:lstStyle/>
          <a:p>
            <a:r>
              <a:rPr lang="en-US"/>
              <a:t>1204 West 11th Avenue Sutherland/Madden Household</a:t>
            </a:r>
          </a:p>
        </p:txBody>
      </p:sp>
      <p:pic>
        <p:nvPicPr>
          <p:cNvPr id="1026" name="Picture 2" descr="C:\Users\Null\Downloads\Old balcony framing.jpg"/>
          <p:cNvPicPr>
            <a:picLocks noChangeAspect="1" noChangeArrowheads="1"/>
          </p:cNvPicPr>
          <p:nvPr/>
        </p:nvPicPr>
        <p:blipFill>
          <a:blip r:embed="rId3" cstate="print"/>
          <a:srcRect/>
          <a:stretch>
            <a:fillRect/>
          </a:stretch>
        </p:blipFill>
        <p:spPr bwMode="auto">
          <a:xfrm>
            <a:off x="914400" y="1219200"/>
            <a:ext cx="7315200" cy="5486400"/>
          </a:xfrm>
          <a:prstGeom prst="rect">
            <a:avLst/>
          </a:prstGeom>
          <a:noFill/>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E5F4244-F8F3-C224-5104-7BAC0AE41931}"/>
                  </a:ext>
                </a:extLst>
              </p14:cNvPr>
              <p14:cNvContentPartPr/>
              <p14:nvPr/>
            </p14:nvContentPartPr>
            <p14:xfrm>
              <a:off x="2345097" y="2405385"/>
              <a:ext cx="2000160" cy="1071000"/>
            </p14:xfrm>
          </p:contentPart>
        </mc:Choice>
        <mc:Fallback>
          <p:pic>
            <p:nvPicPr>
              <p:cNvPr id="3" name="Ink 2">
                <a:extLst>
                  <a:ext uri="{FF2B5EF4-FFF2-40B4-BE49-F238E27FC236}">
                    <a16:creationId xmlns:a16="http://schemas.microsoft.com/office/drawing/2014/main" id="{9E5F4244-F8F3-C224-5104-7BAC0AE41931}"/>
                  </a:ext>
                </a:extLst>
              </p:cNvPr>
              <p:cNvPicPr/>
              <p:nvPr/>
            </p:nvPicPr>
            <p:blipFill>
              <a:blip r:embed="rId5"/>
              <a:stretch>
                <a:fillRect/>
              </a:stretch>
            </p:blipFill>
            <p:spPr>
              <a:xfrm>
                <a:off x="2338977" y="2399265"/>
                <a:ext cx="2012400" cy="108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997C7FF-05C9-24D2-61C4-9F629F307B11}"/>
                  </a:ext>
                </a:extLst>
              </p14:cNvPr>
              <p14:cNvContentPartPr/>
              <p14:nvPr/>
            </p14:nvContentPartPr>
            <p14:xfrm>
              <a:off x="4318257" y="2416905"/>
              <a:ext cx="2806200" cy="924480"/>
            </p14:xfrm>
          </p:contentPart>
        </mc:Choice>
        <mc:Fallback>
          <p:pic>
            <p:nvPicPr>
              <p:cNvPr id="5" name="Ink 4">
                <a:extLst>
                  <a:ext uri="{FF2B5EF4-FFF2-40B4-BE49-F238E27FC236}">
                    <a16:creationId xmlns:a16="http://schemas.microsoft.com/office/drawing/2014/main" id="{9997C7FF-05C9-24D2-61C4-9F629F307B11}"/>
                  </a:ext>
                </a:extLst>
              </p:cNvPr>
              <p:cNvPicPr/>
              <p:nvPr/>
            </p:nvPicPr>
            <p:blipFill>
              <a:blip r:embed="rId7"/>
              <a:stretch>
                <a:fillRect/>
              </a:stretch>
            </p:blipFill>
            <p:spPr>
              <a:xfrm>
                <a:off x="4312137" y="2410785"/>
                <a:ext cx="2818440" cy="936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99D7BB28-54D3-3F3E-2BAE-F56976B7A730}"/>
                  </a:ext>
                </a:extLst>
              </p14:cNvPr>
              <p14:cNvContentPartPr/>
              <p14:nvPr/>
            </p14:nvContentPartPr>
            <p14:xfrm>
              <a:off x="7042737" y="3322305"/>
              <a:ext cx="119160" cy="3331080"/>
            </p14:xfrm>
          </p:contentPart>
        </mc:Choice>
        <mc:Fallback>
          <p:pic>
            <p:nvPicPr>
              <p:cNvPr id="6" name="Ink 5">
                <a:extLst>
                  <a:ext uri="{FF2B5EF4-FFF2-40B4-BE49-F238E27FC236}">
                    <a16:creationId xmlns:a16="http://schemas.microsoft.com/office/drawing/2014/main" id="{99D7BB28-54D3-3F3E-2BAE-F56976B7A730}"/>
                  </a:ext>
                </a:extLst>
              </p:cNvPr>
              <p:cNvPicPr/>
              <p:nvPr/>
            </p:nvPicPr>
            <p:blipFill>
              <a:blip r:embed="rId9"/>
              <a:stretch>
                <a:fillRect/>
              </a:stretch>
            </p:blipFill>
            <p:spPr>
              <a:xfrm>
                <a:off x="7036617" y="3316185"/>
                <a:ext cx="131400" cy="334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25FC2C4-91EB-9A7C-4FFA-AF099E956E44}"/>
                  </a:ext>
                </a:extLst>
              </p14:cNvPr>
              <p14:cNvContentPartPr/>
              <p14:nvPr/>
            </p14:nvContentPartPr>
            <p14:xfrm>
              <a:off x="1629417" y="3463425"/>
              <a:ext cx="693000" cy="31320"/>
            </p14:xfrm>
          </p:contentPart>
        </mc:Choice>
        <mc:Fallback>
          <p:pic>
            <p:nvPicPr>
              <p:cNvPr id="7" name="Ink 6">
                <a:extLst>
                  <a:ext uri="{FF2B5EF4-FFF2-40B4-BE49-F238E27FC236}">
                    <a16:creationId xmlns:a16="http://schemas.microsoft.com/office/drawing/2014/main" id="{A25FC2C4-91EB-9A7C-4FFA-AF099E956E44}"/>
                  </a:ext>
                </a:extLst>
              </p:cNvPr>
              <p:cNvPicPr/>
              <p:nvPr/>
            </p:nvPicPr>
            <p:blipFill>
              <a:blip r:embed="rId11"/>
              <a:stretch>
                <a:fillRect/>
              </a:stretch>
            </p:blipFill>
            <p:spPr>
              <a:xfrm>
                <a:off x="1623297" y="3457305"/>
                <a:ext cx="705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57BCAE8E-B254-19DB-158A-F0A7C95E4F08}"/>
                  </a:ext>
                </a:extLst>
              </p14:cNvPr>
              <p14:cNvContentPartPr/>
              <p14:nvPr/>
            </p14:nvContentPartPr>
            <p14:xfrm>
              <a:off x="1546977" y="3485385"/>
              <a:ext cx="114480" cy="2845440"/>
            </p14:xfrm>
          </p:contentPart>
        </mc:Choice>
        <mc:Fallback>
          <p:pic>
            <p:nvPicPr>
              <p:cNvPr id="8" name="Ink 7">
                <a:extLst>
                  <a:ext uri="{FF2B5EF4-FFF2-40B4-BE49-F238E27FC236}">
                    <a16:creationId xmlns:a16="http://schemas.microsoft.com/office/drawing/2014/main" id="{57BCAE8E-B254-19DB-158A-F0A7C95E4F08}"/>
                  </a:ext>
                </a:extLst>
              </p:cNvPr>
              <p:cNvPicPr/>
              <p:nvPr/>
            </p:nvPicPr>
            <p:blipFill>
              <a:blip r:embed="rId13"/>
              <a:stretch>
                <a:fillRect/>
              </a:stretch>
            </p:blipFill>
            <p:spPr>
              <a:xfrm>
                <a:off x="1540857" y="3479265"/>
                <a:ext cx="126720" cy="285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EAB7014-7403-D570-A326-F814AF33EF87}"/>
                  </a:ext>
                </a:extLst>
              </p14:cNvPr>
              <p14:cNvContentPartPr/>
              <p14:nvPr/>
            </p14:nvContentPartPr>
            <p14:xfrm>
              <a:off x="9994377" y="2127105"/>
              <a:ext cx="360" cy="360"/>
            </p14:xfrm>
          </p:contentPart>
        </mc:Choice>
        <mc:Fallback>
          <p:pic>
            <p:nvPicPr>
              <p:cNvPr id="9" name="Ink 8">
                <a:extLst>
                  <a:ext uri="{FF2B5EF4-FFF2-40B4-BE49-F238E27FC236}">
                    <a16:creationId xmlns:a16="http://schemas.microsoft.com/office/drawing/2014/main" id="{2EAB7014-7403-D570-A326-F814AF33EF87}"/>
                  </a:ext>
                </a:extLst>
              </p:cNvPr>
              <p:cNvPicPr/>
              <p:nvPr/>
            </p:nvPicPr>
            <p:blipFill>
              <a:blip r:embed="rId15"/>
              <a:stretch>
                <a:fillRect/>
              </a:stretch>
            </p:blipFill>
            <p:spPr>
              <a:xfrm>
                <a:off x="9988257" y="2120985"/>
                <a:ext cx="12600" cy="12600"/>
              </a:xfrm>
              <a:prstGeom prst="rect">
                <a:avLst/>
              </a:prstGeom>
            </p:spPr>
          </p:pic>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1F7CDD-1791-6738-FDA2-18CD19FDC65D}"/>
              </a:ext>
            </a:extLst>
          </p:cNvPr>
          <p:cNvSpPr>
            <a:spLocks noGrp="1"/>
          </p:cNvSpPr>
          <p:nvPr>
            <p:ph type="ftr" sz="quarter" idx="11"/>
          </p:nvPr>
        </p:nvSpPr>
        <p:spPr/>
        <p:txBody>
          <a:bodyPr/>
          <a:lstStyle/>
          <a:p>
            <a:r>
              <a:rPr lang="en-US"/>
              <a:t>1204 West 11th Avenue Sutherland/Madden Household</a:t>
            </a:r>
          </a:p>
        </p:txBody>
      </p:sp>
      <p:pic>
        <p:nvPicPr>
          <p:cNvPr id="4" name="Picture 3">
            <a:extLst>
              <a:ext uri="{FF2B5EF4-FFF2-40B4-BE49-F238E27FC236}">
                <a16:creationId xmlns:a16="http://schemas.microsoft.com/office/drawing/2014/main" id="{2CCE47C8-5570-F199-DE4D-6180DB5FFF11}"/>
              </a:ext>
            </a:extLst>
          </p:cNvPr>
          <p:cNvPicPr>
            <a:picLocks noChangeAspect="1"/>
          </p:cNvPicPr>
          <p:nvPr/>
        </p:nvPicPr>
        <p:blipFill>
          <a:blip r:embed="rId2">
            <a:extLst>
              <a:ext uri="{28A0092B-C50C-407E-A947-70E740481C1C}">
                <a14:useLocalDpi xmlns:a14="http://schemas.microsoft.com/office/drawing/2010/main" val="0"/>
              </a:ext>
            </a:extLst>
          </a:blip>
          <a:srcRect t="2441"/>
          <a:stretch/>
        </p:blipFill>
        <p:spPr>
          <a:xfrm>
            <a:off x="228600" y="1676400"/>
            <a:ext cx="8573696" cy="3045039"/>
          </a:xfrm>
          <a:prstGeom prst="rect">
            <a:avLst/>
          </a:prstGeom>
        </p:spPr>
      </p:pic>
    </p:spTree>
    <p:extLst>
      <p:ext uri="{BB962C8B-B14F-4D97-AF65-F5344CB8AC3E}">
        <p14:creationId xmlns:p14="http://schemas.microsoft.com/office/powerpoint/2010/main" val="224358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D3FA21C-0DAD-5849-62BC-C323FCC7330F}"/>
              </a:ext>
            </a:extLst>
          </p:cNvPr>
          <p:cNvSpPr>
            <a:spLocks noGrp="1"/>
          </p:cNvSpPr>
          <p:nvPr>
            <p:ph type="ftr" sz="quarter" idx="11"/>
          </p:nvPr>
        </p:nvSpPr>
        <p:spPr/>
        <p:txBody>
          <a:bodyPr/>
          <a:lstStyle/>
          <a:p>
            <a:r>
              <a:rPr lang="en-US"/>
              <a:t>1204 West 11th Avenue Sutherland/Madden Household</a:t>
            </a:r>
          </a:p>
        </p:txBody>
      </p:sp>
      <p:pic>
        <p:nvPicPr>
          <p:cNvPr id="6" name="Picture 5">
            <a:extLst>
              <a:ext uri="{FF2B5EF4-FFF2-40B4-BE49-F238E27FC236}">
                <a16:creationId xmlns:a16="http://schemas.microsoft.com/office/drawing/2014/main" id="{2C3510B1-57A6-6D33-7603-1153E4CA6B2D}"/>
              </a:ext>
            </a:extLst>
          </p:cNvPr>
          <p:cNvPicPr>
            <a:picLocks noChangeAspect="1"/>
          </p:cNvPicPr>
          <p:nvPr/>
        </p:nvPicPr>
        <p:blipFill>
          <a:blip r:embed="rId2">
            <a:extLst>
              <a:ext uri="{28A0092B-C50C-407E-A947-70E740481C1C}">
                <a14:useLocalDpi xmlns:a14="http://schemas.microsoft.com/office/drawing/2010/main" val="0"/>
              </a:ext>
            </a:extLst>
          </a:blip>
          <a:srcRect b="6000"/>
          <a:stretch/>
        </p:blipFill>
        <p:spPr>
          <a:xfrm>
            <a:off x="7545" y="-96960"/>
            <a:ext cx="9144000" cy="6446520"/>
          </a:xfrm>
          <a:prstGeom prst="rect">
            <a:avLst/>
          </a:prstGeom>
        </p:spPr>
      </p:pic>
      <p:sp>
        <p:nvSpPr>
          <p:cNvPr id="8" name="TextBox 7">
            <a:extLst>
              <a:ext uri="{FF2B5EF4-FFF2-40B4-BE49-F238E27FC236}">
                <a16:creationId xmlns:a16="http://schemas.microsoft.com/office/drawing/2014/main" id="{F85D649C-926F-EE2E-A5E3-5E0604D381C2}"/>
              </a:ext>
            </a:extLst>
          </p:cNvPr>
          <p:cNvSpPr txBox="1"/>
          <p:nvPr/>
        </p:nvSpPr>
        <p:spPr>
          <a:xfrm>
            <a:off x="5410200" y="136525"/>
            <a:ext cx="3505200" cy="400110"/>
          </a:xfrm>
          <a:prstGeom prst="rect">
            <a:avLst/>
          </a:prstGeom>
          <a:noFill/>
        </p:spPr>
        <p:txBody>
          <a:bodyPr wrap="square" rtlCol="0">
            <a:spAutoFit/>
          </a:bodyPr>
          <a:lstStyle/>
          <a:p>
            <a:r>
              <a:rPr lang="en-US" sz="2000" b="1" dirty="0"/>
              <a:t>728 E 31</a:t>
            </a:r>
            <a:r>
              <a:rPr lang="en-US" sz="2000" b="1" baseline="30000" dirty="0"/>
              <a:t>st</a:t>
            </a:r>
            <a:r>
              <a:rPr lang="en-US" sz="2000" b="1" dirty="0"/>
              <a:t> – 1908 Built Date</a:t>
            </a:r>
          </a:p>
        </p:txBody>
      </p:sp>
    </p:spTree>
    <p:extLst>
      <p:ext uri="{BB962C8B-B14F-4D97-AF65-F5344CB8AC3E}">
        <p14:creationId xmlns:p14="http://schemas.microsoft.com/office/powerpoint/2010/main" val="365845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1BFEA0-1FA0-D561-F1A9-59B37197F159}"/>
              </a:ext>
            </a:extLst>
          </p:cNvPr>
          <p:cNvSpPr>
            <a:spLocks noGrp="1"/>
          </p:cNvSpPr>
          <p:nvPr>
            <p:ph type="ftr" sz="quarter" idx="11"/>
          </p:nvPr>
        </p:nvSpPr>
        <p:spPr/>
        <p:txBody>
          <a:bodyPr/>
          <a:lstStyle/>
          <a:p>
            <a:r>
              <a:rPr lang="en-US"/>
              <a:t>1204 West 11th Avenue Sutherland/Madden Household</a:t>
            </a:r>
          </a:p>
        </p:txBody>
      </p:sp>
      <p:pic>
        <p:nvPicPr>
          <p:cNvPr id="4" name="Picture 3">
            <a:extLst>
              <a:ext uri="{FF2B5EF4-FFF2-40B4-BE49-F238E27FC236}">
                <a16:creationId xmlns:a16="http://schemas.microsoft.com/office/drawing/2014/main" id="{32048736-89BC-463E-5471-C525ECD41024}"/>
              </a:ext>
            </a:extLst>
          </p:cNvPr>
          <p:cNvPicPr>
            <a:picLocks noChangeAspect="1"/>
          </p:cNvPicPr>
          <p:nvPr/>
        </p:nvPicPr>
        <p:blipFill>
          <a:blip r:embed="rId2"/>
          <a:stretch>
            <a:fillRect/>
          </a:stretch>
        </p:blipFill>
        <p:spPr>
          <a:xfrm>
            <a:off x="152400" y="2136"/>
            <a:ext cx="7313481"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8D5386FB-00CA-3715-8012-59C30CE7AC9F}"/>
                  </a:ext>
                </a:extLst>
              </p14:cNvPr>
              <p14:cNvContentPartPr/>
              <p14:nvPr/>
            </p14:nvContentPartPr>
            <p14:xfrm>
              <a:off x="3602941" y="2054745"/>
              <a:ext cx="19080" cy="796320"/>
            </p14:xfrm>
          </p:contentPart>
        </mc:Choice>
        <mc:Fallback>
          <p:pic>
            <p:nvPicPr>
              <p:cNvPr id="7" name="Ink 6">
                <a:extLst>
                  <a:ext uri="{FF2B5EF4-FFF2-40B4-BE49-F238E27FC236}">
                    <a16:creationId xmlns:a16="http://schemas.microsoft.com/office/drawing/2014/main" id="{8D5386FB-00CA-3715-8012-59C30CE7AC9F}"/>
                  </a:ext>
                </a:extLst>
              </p:cNvPr>
              <p:cNvPicPr/>
              <p:nvPr/>
            </p:nvPicPr>
            <p:blipFill>
              <a:blip r:embed="rId4"/>
              <a:stretch>
                <a:fillRect/>
              </a:stretch>
            </p:blipFill>
            <p:spPr>
              <a:xfrm>
                <a:off x="3596821" y="2048625"/>
                <a:ext cx="31320" cy="808560"/>
              </a:xfrm>
              <a:prstGeom prst="rect">
                <a:avLst/>
              </a:prstGeom>
            </p:spPr>
          </p:pic>
        </mc:Fallback>
      </mc:AlternateContent>
      <p:pic>
        <p:nvPicPr>
          <p:cNvPr id="17" name="Picture 16">
            <a:extLst>
              <a:ext uri="{FF2B5EF4-FFF2-40B4-BE49-F238E27FC236}">
                <a16:creationId xmlns:a16="http://schemas.microsoft.com/office/drawing/2014/main" id="{92F17593-C87E-9BB6-3A6E-BB154C2526C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73" b="97668" l="661" r="99780">
                        <a14:foregroundMark x1="42731" y1="4956" x2="31278" y2="12536"/>
                        <a14:foregroundMark x1="31278" y1="12536" x2="24670" y2="25073"/>
                        <a14:foregroundMark x1="24670" y1="25073" x2="24420" y2="25177"/>
                        <a14:foregroundMark x1="1847" y1="30984" x2="661" y2="30904"/>
                        <a14:foregroundMark x1="42070" y1="6414" x2="55507" y2="6997"/>
                        <a14:foregroundMark x1="55507" y1="6997" x2="68062" y2="13411"/>
                        <a14:foregroundMark x1="68062" y1="13411" x2="76346" y2="24938"/>
                        <a14:foregroundMark x1="87043" y1="33224" x2="87269" y2="33395"/>
                        <a14:foregroundMark x1="89241" y1="33707" x2="99119" y2="34694"/>
                        <a14:foregroundMark x1="99119" y1="34694" x2="99559" y2="34985"/>
                        <a14:foregroundMark x1="12681" y1="33189" x2="12237" y2="33199"/>
                        <a14:foregroundMark x1="23568" y1="32945" x2="14980" y2="33137"/>
                        <a14:foregroundMark x1="10209" y1="33980" x2="881" y2="53061"/>
                        <a14:foregroundMark x1="881" y1="53061" x2="1542" y2="95627"/>
                        <a14:foregroundMark x1="1542" y1="95627" x2="11055" y2="97726"/>
                        <a14:foregroundMark x1="42952" y1="5248" x2="54405" y2="4373"/>
                        <a14:foregroundMark x1="54405" y1="4373" x2="59031" y2="6122"/>
                        <a14:backgroundMark x1="220" y1="31487" x2="918" y2="31456"/>
                        <a14:backgroundMark x1="40470" y1="1643" x2="43612" y2="1749"/>
                        <a14:backgroundMark x1="441" y1="292" x2="39705" y2="1617"/>
                        <a14:backgroundMark x1="38854" y1="2180" x2="1762" y2="5539"/>
                        <a14:backgroundMark x1="43612" y1="1749" x2="40721" y2="2011"/>
                        <a14:backgroundMark x1="1762" y1="5539" x2="1982" y2="24781"/>
                        <a14:backgroundMark x1="1982" y1="24781" x2="8070" y2="27120"/>
                        <a14:backgroundMark x1="13877" y1="5831" x2="13877" y2="5831"/>
                        <a14:backgroundMark x1="17841" y1="28280" x2="17841" y2="28280"/>
                        <a14:backgroundMark x1="24009" y1="24490" x2="10793" y2="30029"/>
                        <a14:backgroundMark x1="10793" y1="30029" x2="881" y2="28863"/>
                        <a14:backgroundMark x1="77533" y1="23324" x2="88106" y2="31778"/>
                        <a14:backgroundMark x1="88106" y1="31778" x2="90088" y2="32070"/>
                        <a14:backgroundMark x1="93172" y1="95918" x2="11454" y2="98542"/>
                        <a14:backgroundMark x1="91850" y1="95044" x2="99780" y2="95044"/>
                      </a14:backgroundRemoval>
                    </a14:imgEffect>
                  </a14:imgLayer>
                </a14:imgProps>
              </a:ext>
            </a:extLst>
          </a:blip>
          <a:stretch>
            <a:fillRect/>
          </a:stretch>
        </p:blipFill>
        <p:spPr>
          <a:xfrm>
            <a:off x="2633885" y="1353405"/>
            <a:ext cx="2122925" cy="1603884"/>
          </a:xfrm>
          <a:prstGeom prst="rect">
            <a:avLst/>
          </a:prstGeom>
        </p:spPr>
      </p:pic>
      <p:pic>
        <p:nvPicPr>
          <p:cNvPr id="19" name="Picture 18">
            <a:extLst>
              <a:ext uri="{FF2B5EF4-FFF2-40B4-BE49-F238E27FC236}">
                <a16:creationId xmlns:a16="http://schemas.microsoft.com/office/drawing/2014/main" id="{F7856FC7-A815-3EC1-439C-231DF688D028}"/>
              </a:ext>
            </a:extLst>
          </p:cNvPr>
          <p:cNvPicPr>
            <a:picLocks noChangeAspect="1"/>
          </p:cNvPicPr>
          <p:nvPr/>
        </p:nvPicPr>
        <p:blipFill>
          <a:blip r:embed="rId7" cstate="print">
            <a:extLst>
              <a:ext uri="{28A0092B-C50C-407E-A947-70E740481C1C}">
                <a14:useLocalDpi xmlns:a14="http://schemas.microsoft.com/office/drawing/2010/main" val="0"/>
              </a:ext>
            </a:extLst>
          </a:blip>
          <a:srcRect l="20567" r="30000" b="4074"/>
          <a:stretch/>
        </p:blipFill>
        <p:spPr>
          <a:xfrm rot="5400000">
            <a:off x="6277000" y="3400400"/>
            <a:ext cx="2133550" cy="3105150"/>
          </a:xfrm>
          <a:prstGeom prst="rect">
            <a:avLst/>
          </a:prstGeom>
          <a:ln w="57150">
            <a:solidFill>
              <a:schemeClr val="bg2">
                <a:lumMod val="25000"/>
              </a:schemeClr>
            </a:solidFill>
          </a:ln>
        </p:spPr>
      </p:pic>
      <p:cxnSp>
        <p:nvCxnSpPr>
          <p:cNvPr id="21" name="Straight Arrow Connector 20">
            <a:extLst>
              <a:ext uri="{FF2B5EF4-FFF2-40B4-BE49-F238E27FC236}">
                <a16:creationId xmlns:a16="http://schemas.microsoft.com/office/drawing/2014/main" id="{AED90C26-D023-D5F1-6C00-577E67F9DBC5}"/>
              </a:ext>
            </a:extLst>
          </p:cNvPr>
          <p:cNvCxnSpPr>
            <a:cxnSpLocks/>
          </p:cNvCxnSpPr>
          <p:nvPr/>
        </p:nvCxnSpPr>
        <p:spPr>
          <a:xfrm flipH="1" flipV="1">
            <a:off x="3276600" y="2388285"/>
            <a:ext cx="3581400" cy="241231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53E51249-912A-97A6-A99C-56E0F5BF2A71}"/>
              </a:ext>
            </a:extLst>
          </p:cNvPr>
          <p:cNvCxnSpPr>
            <a:cxnSpLocks/>
          </p:cNvCxnSpPr>
          <p:nvPr/>
        </p:nvCxnSpPr>
        <p:spPr>
          <a:xfrm flipH="1" flipV="1">
            <a:off x="4229100" y="2341542"/>
            <a:ext cx="3581400" cy="2412315"/>
          </a:xfrm>
          <a:prstGeom prst="straightConnector1">
            <a:avLst/>
          </a:prstGeom>
          <a:ln w="38100">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122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B7A1-2B03-2BB5-0D2F-EBAFDE122FD9}"/>
              </a:ext>
            </a:extLst>
          </p:cNvPr>
          <p:cNvSpPr>
            <a:spLocks noGrp="1"/>
          </p:cNvSpPr>
          <p:nvPr>
            <p:ph type="title"/>
          </p:nvPr>
        </p:nvSpPr>
        <p:spPr/>
        <p:txBody>
          <a:bodyPr>
            <a:normAutofit fontScale="90000"/>
          </a:bodyPr>
          <a:lstStyle/>
          <a:p>
            <a:r>
              <a:rPr lang="en-US" dirty="0"/>
              <a:t>Secretary of the Interior’s Standards</a:t>
            </a:r>
          </a:p>
        </p:txBody>
      </p:sp>
      <p:sp>
        <p:nvSpPr>
          <p:cNvPr id="3" name="Content Placeholder 2">
            <a:extLst>
              <a:ext uri="{FF2B5EF4-FFF2-40B4-BE49-F238E27FC236}">
                <a16:creationId xmlns:a16="http://schemas.microsoft.com/office/drawing/2014/main" id="{D05D6AB2-D131-5D9B-C7DA-F4CA3B445898}"/>
              </a:ext>
            </a:extLst>
          </p:cNvPr>
          <p:cNvSpPr>
            <a:spLocks noGrp="1"/>
          </p:cNvSpPr>
          <p:nvPr>
            <p:ph idx="1"/>
          </p:nvPr>
        </p:nvSpPr>
        <p:spPr>
          <a:xfrm>
            <a:off x="381000" y="1417638"/>
            <a:ext cx="8229600" cy="4525962"/>
          </a:xfrm>
        </p:spPr>
        <p:txBody>
          <a:bodyPr>
            <a:normAutofit fontScale="85000" lnSpcReduction="20000"/>
          </a:bodyPr>
          <a:lstStyle/>
          <a:p>
            <a:pPr>
              <a:lnSpc>
                <a:spcPct val="120000"/>
              </a:lnSpc>
            </a:pPr>
            <a:r>
              <a:rPr lang="en-US" sz="2800" b="1" i="0" u="none" strike="noStrike" baseline="0" dirty="0">
                <a:solidFill>
                  <a:srgbClr val="000000"/>
                </a:solidFill>
                <a:latin typeface="Calibri" panose="020F0502020204030204" pitchFamily="34" charset="0"/>
              </a:rPr>
              <a:t>Standard #3</a:t>
            </a:r>
            <a:r>
              <a:rPr lang="en-US" sz="2800" b="0" i="0" u="none" strike="noStrike" baseline="0" dirty="0">
                <a:solidFill>
                  <a:srgbClr val="000000"/>
                </a:solidFill>
                <a:latin typeface="Calibri" panose="020F0502020204030204" pitchFamily="34" charset="0"/>
              </a:rPr>
              <a:t>: Each property will be recognized as a physical record of its time, place and use. Changes that create a false sense of historical development, such as adding conjectural features or elements from other historic properties, will not be undertaken. </a:t>
            </a:r>
          </a:p>
          <a:p>
            <a:pPr>
              <a:lnSpc>
                <a:spcPct val="120000"/>
              </a:lnSpc>
            </a:pPr>
            <a:r>
              <a:rPr lang="en-US" sz="2800" b="1" dirty="0">
                <a:effectLst/>
                <a:latin typeface="Calibri" panose="020F0502020204030204" pitchFamily="34" charset="0"/>
                <a:ea typeface="Calibri" panose="020F0502020204030204" pitchFamily="34" charset="0"/>
                <a:cs typeface="Calibri" panose="020F0502020204030204" pitchFamily="34" charset="0"/>
              </a:rPr>
              <a:t>Standard #6:</a:t>
            </a:r>
            <a:r>
              <a:rPr lang="en-US" sz="2800" dirty="0">
                <a:effectLst/>
                <a:latin typeface="Calibri" panose="020F0502020204030204" pitchFamily="34" charset="0"/>
                <a:ea typeface="Calibri" panose="020F0502020204030204" pitchFamily="34" charset="0"/>
                <a:cs typeface="Calibri" panose="020F0502020204030204" pitchFamily="34" charset="0"/>
              </a:rPr>
              <a:t> Deteriorated historic features will be repaired rather than replaced. Where the severity of deterioration requires replacement of a distinctive feature, the new feature will match the old in design, color, texture and, where possible, materials. </a:t>
            </a:r>
            <a:r>
              <a:rPr lang="en-US" sz="2800" i="1" dirty="0">
                <a:effectLst/>
                <a:latin typeface="Calibri" panose="020F0502020204030204" pitchFamily="34" charset="0"/>
                <a:ea typeface="Calibri" panose="020F0502020204030204" pitchFamily="34" charset="0"/>
                <a:cs typeface="Calibri" panose="020F0502020204030204" pitchFamily="34" charset="0"/>
              </a:rPr>
              <a:t>Replacement of missing features will be substantiated by documentary and physical evidence</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400" dirty="0"/>
          </a:p>
        </p:txBody>
      </p:sp>
      <p:sp>
        <p:nvSpPr>
          <p:cNvPr id="4" name="Footer Placeholder 3">
            <a:extLst>
              <a:ext uri="{FF2B5EF4-FFF2-40B4-BE49-F238E27FC236}">
                <a16:creationId xmlns:a16="http://schemas.microsoft.com/office/drawing/2014/main" id="{6C98DD98-D06D-0468-90C9-9AEA512BA70B}"/>
              </a:ext>
            </a:extLst>
          </p:cNvPr>
          <p:cNvSpPr>
            <a:spLocks noGrp="1"/>
          </p:cNvSpPr>
          <p:nvPr>
            <p:ph type="ftr" sz="quarter" idx="11"/>
          </p:nvPr>
        </p:nvSpPr>
        <p:spPr/>
        <p:txBody>
          <a:bodyPr/>
          <a:lstStyle/>
          <a:p>
            <a:r>
              <a:rPr lang="en-US"/>
              <a:t>1204 West 11th Avenue Sutherland/Madden Household</a:t>
            </a:r>
          </a:p>
        </p:txBody>
      </p:sp>
    </p:spTree>
    <p:extLst>
      <p:ext uri="{BB962C8B-B14F-4D97-AF65-F5344CB8AC3E}">
        <p14:creationId xmlns:p14="http://schemas.microsoft.com/office/powerpoint/2010/main" val="82653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982</Words>
  <Application>Microsoft Office PowerPoint</Application>
  <PresentationFormat>On-screen Show (4:3)</PresentationFormat>
  <Paragraphs>52</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Proposed Changes to  1204 West 11th Avenue Spokane, WA 99204</vt:lpstr>
      <vt:lpstr>Front Gable</vt:lpstr>
      <vt:lpstr>Front Gable Balcony</vt:lpstr>
      <vt:lpstr>Front Gable Balcony Comparison</vt:lpstr>
      <vt:lpstr>Previous balcony framing visible</vt:lpstr>
      <vt:lpstr>PowerPoint Presentation</vt:lpstr>
      <vt:lpstr>PowerPoint Presentation</vt:lpstr>
      <vt:lpstr>PowerPoint Presentation</vt:lpstr>
      <vt:lpstr>Secretary of the Interior’s Standards</vt:lpstr>
      <vt:lpstr>Staff Recommendations</vt:lpstr>
      <vt:lpstr>Bedroom Shed Dormer</vt:lpstr>
      <vt:lpstr>Bedroom Shed Dormer</vt:lpstr>
      <vt:lpstr>Proposed Peaked Dormers (3)</vt:lpstr>
      <vt:lpstr>Leaking Dormer (East side)</vt:lpstr>
      <vt:lpstr>Secretary Standards for  East Elevation Roof Changes</vt:lpstr>
      <vt:lpstr>Staff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Changes to  1204 West 11th Avenue Spokane, WA 99204</dc:title>
  <dc:creator>Null</dc:creator>
  <cp:lastModifiedBy>Duvall, Megan</cp:lastModifiedBy>
  <cp:revision>18</cp:revision>
  <dcterms:created xsi:type="dcterms:W3CDTF">2025-07-15T16:46:43Z</dcterms:created>
  <dcterms:modified xsi:type="dcterms:W3CDTF">2025-08-15T22:50:45Z</dcterms:modified>
</cp:coreProperties>
</file>