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7" r:id="rId4"/>
    <p:sldId id="270" r:id="rId5"/>
    <p:sldId id="272" r:id="rId6"/>
    <p:sldId id="288" r:id="rId7"/>
    <p:sldId id="271" r:id="rId8"/>
    <p:sldId id="289" r:id="rId9"/>
    <p:sldId id="290" r:id="rId10"/>
    <p:sldId id="28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6C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717044B-6298-4847-8272-FB38F82B1441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13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78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03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01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52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03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9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85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60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717044B-6298-4847-8272-FB38F82B1441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39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A717044B-6298-4847-8272-FB38F82B1441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E437638-E86C-41B1-BC86-6F186CB35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287" y="0"/>
            <a:ext cx="12202287" cy="6858000"/>
          </a:xfrm>
          <a:prstGeom prst="rect">
            <a:avLst/>
          </a:prstGeom>
          <a:solidFill>
            <a:srgbClr val="4A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D4F344-F75C-04C0-114F-ABBA31327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7738" y="770467"/>
            <a:ext cx="6298065" cy="3352800"/>
          </a:xfrm>
        </p:spPr>
        <p:txBody>
          <a:bodyPr>
            <a:normAutofit/>
          </a:bodyPr>
          <a:lstStyle/>
          <a:p>
            <a:r>
              <a:rPr lang="en-US" sz="8100" b="1"/>
              <a:t>William &amp; Anne </a:t>
            </a:r>
            <a:r>
              <a:rPr lang="en-US" sz="8100" b="1" err="1"/>
              <a:t>Murgittroyd</a:t>
            </a:r>
            <a:r>
              <a:rPr lang="en-US" sz="8100" b="1"/>
              <a:t> House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E3CEAB-543D-551B-54C1-2D57F98BF0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8264" y="4206876"/>
            <a:ext cx="5437067" cy="164592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516 W Sumner Avenue</a:t>
            </a:r>
          </a:p>
          <a:p>
            <a:r>
              <a:rPr lang="en-US" b="1" dirty="0">
                <a:solidFill>
                  <a:srgbClr val="FFFFFF"/>
                </a:solidFill>
              </a:rPr>
              <a:t>Residential Special Valuation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36DFA-B78E-B694-17EE-7D0763DBA6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77" b="2129"/>
          <a:stretch>
            <a:fillRect/>
          </a:stretch>
        </p:blipFill>
        <p:spPr>
          <a:xfrm rot="5400000">
            <a:off x="-1128493" y="1118205"/>
            <a:ext cx="6864418" cy="462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88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E1CF52-A2FC-0FAF-6CE1-1070E9E164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26" b="7556"/>
          <a:stretch/>
        </p:blipFill>
        <p:spPr>
          <a:xfrm>
            <a:off x="3732431" y="0"/>
            <a:ext cx="845956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E90A8D-4812-D40E-128A-689354D6B3F4}"/>
              </a:ext>
            </a:extLst>
          </p:cNvPr>
          <p:cNvSpPr txBox="1"/>
          <p:nvPr/>
        </p:nvSpPr>
        <p:spPr>
          <a:xfrm>
            <a:off x="96253" y="2617859"/>
            <a:ext cx="3474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Murgittroyd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House</a:t>
            </a:r>
          </a:p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516 W Sumner</a:t>
            </a:r>
          </a:p>
        </p:txBody>
      </p:sp>
    </p:spTree>
    <p:extLst>
      <p:ext uri="{BB962C8B-B14F-4D97-AF65-F5344CB8AC3E}">
        <p14:creationId xmlns:p14="http://schemas.microsoft.com/office/powerpoint/2010/main" val="1993318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6A12BF-3BAE-5B06-1831-117E4EB4CD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58" y="239153"/>
            <a:ext cx="4912063" cy="3795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C9C6C5-A77F-6655-38E6-7F66F84A3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750" y="2269881"/>
            <a:ext cx="7497221" cy="4458322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29872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87190A-2037-0FA9-65E5-88A26260B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BB69AC-812B-C557-610B-86678DE5C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7"/>
          <a:stretch/>
        </p:blipFill>
        <p:spPr>
          <a:xfrm>
            <a:off x="59822" y="849358"/>
            <a:ext cx="6340978" cy="446327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2330DD-CBBA-8E16-6E0C-D616FB406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476" y="107004"/>
            <a:ext cx="5577554" cy="3698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E0A4E5-0005-4025-078D-F9BADCCF7223}"/>
              </a:ext>
            </a:extLst>
          </p:cNvPr>
          <p:cNvSpPr txBox="1"/>
          <p:nvPr/>
        </p:nvSpPr>
        <p:spPr>
          <a:xfrm>
            <a:off x="175098" y="107004"/>
            <a:ext cx="494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</a:rPr>
              <a:t>Kitchen Before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A113A4-D8AB-50FF-3E28-0E74D6A29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993" y="3681349"/>
            <a:ext cx="4641037" cy="3090744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483160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D258FA2-AEAC-4E69-BCE2-8F16B7F2D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3EA3BB-C885-4AD0-AA15-8D38560D4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3BFCF1-CE14-7B73-10F3-6CE40BED6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0398" y="2646998"/>
            <a:ext cx="4974590" cy="373094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BD0AB7-EF7C-5F17-77F7-72592C1DF2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12" y="480060"/>
            <a:ext cx="6328591" cy="4746443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6BF441-A948-2C18-2286-A25D42054674}"/>
              </a:ext>
            </a:extLst>
          </p:cNvPr>
          <p:cNvSpPr txBox="1"/>
          <p:nvPr/>
        </p:nvSpPr>
        <p:spPr>
          <a:xfrm>
            <a:off x="7011843" y="594033"/>
            <a:ext cx="494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</a:rPr>
              <a:t>Kitchen After</a:t>
            </a:r>
          </a:p>
        </p:txBody>
      </p:sp>
    </p:spTree>
    <p:extLst>
      <p:ext uri="{BB962C8B-B14F-4D97-AF65-F5344CB8AC3E}">
        <p14:creationId xmlns:p14="http://schemas.microsoft.com/office/powerpoint/2010/main" val="3521035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433B8-B3CC-027B-C35D-AA6D1B6C5E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47408" y="857250"/>
            <a:ext cx="6858000" cy="51435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AAC932-F97E-A1F3-583F-F925930059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85057" y="684971"/>
            <a:ext cx="4010005" cy="300750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FD8BFE-9C9B-3193-6145-C95EEA015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56123" y="2763871"/>
            <a:ext cx="4601183" cy="345088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BE7FEA-BD34-0429-D5CE-078E7B27541F}"/>
              </a:ext>
            </a:extLst>
          </p:cNvPr>
          <p:cNvSpPr txBox="1"/>
          <p:nvPr/>
        </p:nvSpPr>
        <p:spPr>
          <a:xfrm>
            <a:off x="8726777" y="183720"/>
            <a:ext cx="494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</a:rPr>
              <a:t>Kitchen After</a:t>
            </a:r>
          </a:p>
        </p:txBody>
      </p:sp>
    </p:spTree>
    <p:extLst>
      <p:ext uri="{BB962C8B-B14F-4D97-AF65-F5344CB8AC3E}">
        <p14:creationId xmlns:p14="http://schemas.microsoft.com/office/powerpoint/2010/main" val="4220791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159C3E-15C7-518B-2189-C74A137FF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7A68F9C-00E3-FAB1-BD1E-EE04CDEAEFB2}"/>
              </a:ext>
            </a:extLst>
          </p:cNvPr>
          <p:cNvSpPr txBox="1"/>
          <p:nvPr/>
        </p:nvSpPr>
        <p:spPr>
          <a:xfrm>
            <a:off x="175098" y="107004"/>
            <a:ext cx="494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AF0E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Master Bath - Before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210886-3676-2AC9-C190-2A9ADFDF7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8" y="753335"/>
            <a:ext cx="5506330" cy="3653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049B6F-6156-A44B-63A1-4A2871C3D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217" y="2143026"/>
            <a:ext cx="6559685" cy="4407941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925882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F5D41B4-6AD4-0740-2795-129E3A4F2F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08751" y="571112"/>
            <a:ext cx="3712864" cy="278464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AADCC6-DDB8-07F3-5D8D-5AE9E155CECA}"/>
              </a:ext>
            </a:extLst>
          </p:cNvPr>
          <p:cNvSpPr txBox="1"/>
          <p:nvPr/>
        </p:nvSpPr>
        <p:spPr>
          <a:xfrm>
            <a:off x="175098" y="107004"/>
            <a:ext cx="494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AF0E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Master Bath - After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4B8A52-4A6F-8B80-E1A3-34765D94F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2609" y="1862846"/>
            <a:ext cx="4941651" cy="370623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725424-BBF4-B16A-4AD2-0863F7AA9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4257" y="1862847"/>
            <a:ext cx="4941653" cy="37062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60B70F-28E7-66EA-C1AE-5229CE19FD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5117" y="4018301"/>
            <a:ext cx="3119050" cy="233928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48024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D2F6C7-A2FB-4184-48CB-E889A1E31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963AE83-DF4C-0348-AB7D-7E204321DC56}"/>
              </a:ext>
            </a:extLst>
          </p:cNvPr>
          <p:cNvSpPr txBox="1"/>
          <p:nvPr/>
        </p:nvSpPr>
        <p:spPr>
          <a:xfrm>
            <a:off x="175098" y="107004"/>
            <a:ext cx="6335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AF0E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3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EAF0E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AF0E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Floor Bath – After Repairs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076B7E-1A31-790E-3CCF-C85736BAB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8416" y="1733297"/>
            <a:ext cx="5068111" cy="3801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B3C1E8-149F-0CD8-75F4-B5BC706DC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0320" y="857250"/>
            <a:ext cx="68580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F6EB91-76FE-E2C8-FC03-F6AB294F4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4300" y="2433133"/>
            <a:ext cx="3745149" cy="280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66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BF84D-F19C-87E5-BC44-171279EF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06" y="251036"/>
            <a:ext cx="10772775" cy="1658198"/>
          </a:xfrm>
        </p:spPr>
        <p:txBody>
          <a:bodyPr/>
          <a:lstStyle/>
          <a:p>
            <a:r>
              <a:rPr lang="en-US" dirty="0"/>
              <a:t>Expenses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6749B-5583-F07F-5BA7-B0613F7AD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1798032"/>
            <a:ext cx="10753725" cy="3766185"/>
          </a:xfrm>
        </p:spPr>
        <p:txBody>
          <a:bodyPr>
            <a:noAutofit/>
          </a:bodyPr>
          <a:lstStyle/>
          <a:p>
            <a:r>
              <a:rPr lang="en-US" sz="3200" b="1" i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Claimed expenses are allowable in the amount of $569,612.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Landscaping costs beyond the work to remove the ivy from the house’s façade was removed (allowed for $1000).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There were also invoices for work/payment that was outside of the 2-year period prior to application in the amount of $99,930.35.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Staff added in $43,502 paid in pro-rated property taxes during the rehab period.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38898629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TotalTime>944</TotalTime>
  <Words>110</Words>
  <Application>Microsoft Office PowerPoint</Application>
  <PresentationFormat>Widescreen</PresentationFormat>
  <Paragraphs>16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Metropolitan</vt:lpstr>
      <vt:lpstr>William &amp; Anne Murgittroyd 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Expenses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Judge Blake House</dc:title>
  <dc:creator>Benzie, Ryan</dc:creator>
  <cp:lastModifiedBy>Duvall, Megan</cp:lastModifiedBy>
  <cp:revision>21</cp:revision>
  <dcterms:created xsi:type="dcterms:W3CDTF">2023-02-10T15:45:53Z</dcterms:created>
  <dcterms:modified xsi:type="dcterms:W3CDTF">2025-11-18T21:17:24Z</dcterms:modified>
</cp:coreProperties>
</file>