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4" r:id="rId3"/>
    <p:sldId id="257" r:id="rId4"/>
    <p:sldId id="275" r:id="rId5"/>
    <p:sldId id="282" r:id="rId6"/>
    <p:sldId id="279" r:id="rId7"/>
    <p:sldId id="276" r:id="rId8"/>
    <p:sldId id="280" r:id="rId9"/>
    <p:sldId id="273" r:id="rId10"/>
    <p:sldId id="277" r:id="rId11"/>
    <p:sldId id="270" r:id="rId12"/>
    <p:sldId id="259" r:id="rId13"/>
    <p:sldId id="262" r:id="rId14"/>
    <p:sldId id="271" r:id="rId15"/>
    <p:sldId id="260" r:id="rId16"/>
    <p:sldId id="261" r:id="rId17"/>
    <p:sldId id="264" r:id="rId18"/>
    <p:sldId id="281" r:id="rId19"/>
    <p:sldId id="266" r:id="rId20"/>
    <p:sldId id="27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>
        <p:scale>
          <a:sx n="90" d="100"/>
          <a:sy n="90" d="100"/>
        </p:scale>
        <p:origin x="1278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717044B-6298-4847-8272-FB38F82B1441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13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78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03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01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52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03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9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85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60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717044B-6298-4847-8272-FB38F82B1441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397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A717044B-6298-4847-8272-FB38F82B1441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5.png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15.wdp"/><Relationship Id="rId4" Type="http://schemas.openxmlformats.org/officeDocument/2006/relationships/image" Target="../media/image30.png"/><Relationship Id="rId9" Type="http://schemas.microsoft.com/office/2007/relationships/hdphoto" Target="../media/hdphoto1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4F344-F75C-04C0-114F-ABBA31327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772" y="385907"/>
            <a:ext cx="4849032" cy="3352800"/>
          </a:xfrm>
        </p:spPr>
        <p:txBody>
          <a:bodyPr>
            <a:normAutofit fontScale="90000"/>
          </a:bodyPr>
          <a:lstStyle/>
          <a:p>
            <a:r>
              <a:rPr lang="en-US" sz="7200" dirty="0"/>
              <a:t>William &amp; Christine Kiernan House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E3CEAB-543D-551B-54C1-2D57F98BF0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513" y="4206876"/>
            <a:ext cx="4141559" cy="1645920"/>
          </a:xfrm>
        </p:spPr>
        <p:txBody>
          <a:bodyPr>
            <a:normAutofit/>
          </a:bodyPr>
          <a:lstStyle/>
          <a:p>
            <a:r>
              <a:rPr lang="en-US" sz="2800" dirty="0"/>
              <a:t>620 W 16</a:t>
            </a:r>
            <a:r>
              <a:rPr lang="en-US" sz="2800" baseline="30000" dirty="0"/>
              <a:t>th</a:t>
            </a:r>
            <a:r>
              <a:rPr lang="en-US" sz="2800" dirty="0"/>
              <a:t> Avenue</a:t>
            </a:r>
          </a:p>
          <a:p>
            <a:r>
              <a:rPr lang="en-US" sz="2800" dirty="0"/>
              <a:t>Residential Nomination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A118C4-32A6-466D-8453-BA738103A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2536" y="0"/>
            <a:ext cx="673946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59.jpg">
            <a:extLst>
              <a:ext uri="{FF2B5EF4-FFF2-40B4-BE49-F238E27FC236}">
                <a16:creationId xmlns:a16="http://schemas.microsoft.com/office/drawing/2014/main" id="{91655D5A-CF7C-C1EB-6EBE-33574FAE2FE2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74268" y="1366736"/>
            <a:ext cx="6079585" cy="412452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160488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881B52-5BCC-323F-4811-A40EB9307F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400"/>
          <a:stretch>
            <a:fillRect/>
          </a:stretch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69F240-25B9-C1E0-D38A-DDF45943118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175" r="-3" b="2690"/>
          <a:stretch>
            <a:fillRect/>
          </a:stretch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1EC0C4-7A02-CF6A-9740-227BB82F57C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66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FFD67B9-38BA-48A7-9E86-74782D7F8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646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40A62B-4A70-B2F1-2FA7-70E1BDE9D8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F92C291-43B7-4F14-920D-2FCD8D2DF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035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66593FA-A451-4228-838E-FDFCEE388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24309A-EFDA-4A82-81E0-BC9CC2469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8DEB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93705D-ED08-0292-B547-56DE3B3356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437" y="445850"/>
            <a:ext cx="7955065" cy="59662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62B650-C69F-B12B-2932-0CCD3FD6C4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2015" y="276463"/>
            <a:ext cx="4080461" cy="34172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6AD5F5-FE9E-1D59-5A60-E6FC1FF730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390710" y="4109503"/>
            <a:ext cx="3190872" cy="196734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835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757100-7259-0C51-FFA5-3326F141B0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DD08A4-785D-F112-2A31-23F82ACC35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6996" y="1031131"/>
            <a:ext cx="6965004" cy="522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95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2622E2-B58D-CDED-1520-FA71425041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24870F-B734-CBBA-966B-33FE0891A0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8275" y="0"/>
            <a:ext cx="5257800" cy="3943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D18FEB-323B-DF78-4303-EB153EA889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750" y="3429000"/>
            <a:ext cx="4572000" cy="3429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48024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64436E-5372-4BBB-F347-0B9F6C5798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10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C88AB4-08E1-F92D-7664-0984701AB2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83017" y="489347"/>
            <a:ext cx="3914775" cy="29360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A39E7B-8FB3-7FAE-ED7A-C601966215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25332"/>
            <a:ext cx="4710223" cy="353266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2750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64D40C-0381-5500-BD90-96F10709C1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0"/>
            <a:ext cx="6099048" cy="3428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B3B591-F493-B479-FCDA-EEC97EC29A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9B28B7-352C-6F01-A3D7-BF811952226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FBCDAA-B886-7EC5-D33D-7AFCC9AE35F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A132EE-5CCA-A2AC-9584-C5958EA224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-434259" y="1721193"/>
            <a:ext cx="5571066" cy="34156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E4ACEF-8E83-3250-43FD-6B327517EE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>
            <a:fillRect/>
          </a:stretch>
        </p:blipFill>
        <p:spPr>
          <a:xfrm>
            <a:off x="4219945" y="643467"/>
            <a:ext cx="732858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27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9A9AA1-8104-6FB8-8EB8-24755C3671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 rot="5400000">
            <a:off x="-1168120" y="1532364"/>
            <a:ext cx="6514565" cy="37932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467D25-515E-84BA-54DD-013F813C1B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4"/>
          <a:stretch>
            <a:fillRect/>
          </a:stretch>
        </p:blipFill>
        <p:spPr>
          <a:xfrm rot="5400000">
            <a:off x="2838717" y="1517536"/>
            <a:ext cx="6514565" cy="38229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220975-3650-02E6-912C-3C426C5BCE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25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A360B-A065-2801-1E54-9E503E8278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AF341A-F655-47B5-8028-34304A5575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71766" y="3574258"/>
            <a:ext cx="2776517" cy="26765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6B7040-FF99-07C0-3588-18B5AE9481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185115" y="3489292"/>
            <a:ext cx="2785951" cy="28370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0CAA2F-13F5-D7FF-8F6B-3DDCDB1091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50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B39BBA-862E-DD59-F618-C20A85BAD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47" y="37654"/>
            <a:ext cx="11169353" cy="678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1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A5228E-BDE7-B4E1-394C-90E8335ED8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420468">
            <a:off x="-580880" y="-327232"/>
            <a:ext cx="13368298" cy="751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50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3469242-1349-4D08-AC21-B3E7BB3D1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F1E2996-3A67-4963-A367-5CC6AFDAF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ln w="31750" cap="sq">
            <a:solidFill>
              <a:srgbClr val="74B2C8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A2491C3-2C89-49FA-8B72-57419B128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77653"/>
            <a:ext cx="5458121" cy="5897880"/>
          </a:xfrm>
          <a:prstGeom prst="rect">
            <a:avLst/>
          </a:prstGeom>
          <a:ln w="31750" cap="sq">
            <a:solidFill>
              <a:srgbClr val="74B2C8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1.png">
            <a:extLst>
              <a:ext uri="{FF2B5EF4-FFF2-40B4-BE49-F238E27FC236}">
                <a16:creationId xmlns:a16="http://schemas.microsoft.com/office/drawing/2014/main" id="{9B997147-452A-1B2E-8A13-F686750AF52B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456" y="1409911"/>
            <a:ext cx="5116397" cy="4033364"/>
          </a:xfrm>
          <a:prstGeom prst="rect">
            <a:avLst/>
          </a:prstGeom>
          <a:ln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0C463E-E74C-7DE4-86C5-987B3038D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454936"/>
            <a:ext cx="5458122" cy="39591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C84358-1108-2F6B-0A68-A2CE0AA1C50D}"/>
              </a:ext>
            </a:extLst>
          </p:cNvPr>
          <p:cNvSpPr/>
          <p:nvPr/>
        </p:nvSpPr>
        <p:spPr>
          <a:xfrm>
            <a:off x="8825023" y="2392326"/>
            <a:ext cx="1031358" cy="200955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B50701-6B0B-62D3-DE3A-4F46C5EF65ED}"/>
              </a:ext>
            </a:extLst>
          </p:cNvPr>
          <p:cNvSpPr/>
          <p:nvPr/>
        </p:nvSpPr>
        <p:spPr>
          <a:xfrm>
            <a:off x="3044455" y="1704754"/>
            <a:ext cx="1031358" cy="200955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4C3F39-5B03-78EC-41D3-7412711AC1D9}"/>
              </a:ext>
            </a:extLst>
          </p:cNvPr>
          <p:cNvSpPr txBox="1"/>
          <p:nvPr/>
        </p:nvSpPr>
        <p:spPr>
          <a:xfrm>
            <a:off x="663456" y="659219"/>
            <a:ext cx="4397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620 W 16</a:t>
            </a:r>
            <a:r>
              <a:rPr lang="en-US" sz="3200" b="1" baseline="30000" dirty="0">
                <a:solidFill>
                  <a:schemeClr val="accent1"/>
                </a:solidFill>
              </a:rPr>
              <a:t>th</a:t>
            </a:r>
            <a:r>
              <a:rPr lang="en-US" sz="3200" b="1" dirty="0">
                <a:solidFill>
                  <a:schemeClr val="accent1"/>
                </a:solidFill>
              </a:rPr>
              <a:t> Avenue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06B3E4-0AD2-7234-4F79-B5A41A38A125}"/>
              </a:ext>
            </a:extLst>
          </p:cNvPr>
          <p:cNvCxnSpPr/>
          <p:nvPr/>
        </p:nvCxnSpPr>
        <p:spPr>
          <a:xfrm>
            <a:off x="2211572" y="1105786"/>
            <a:ext cx="1158949" cy="9037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28FFC18-7344-F4EE-8597-E5D900D719E0}"/>
              </a:ext>
            </a:extLst>
          </p:cNvPr>
          <p:cNvCxnSpPr>
            <a:cxnSpLocks/>
          </p:cNvCxnSpPr>
          <p:nvPr/>
        </p:nvCxnSpPr>
        <p:spPr>
          <a:xfrm>
            <a:off x="2541181" y="1105786"/>
            <a:ext cx="6606364" cy="17012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872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D4AF61-1C76-71E6-AE59-F7DCA7CBC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18"/>
                    </a14:imgEffect>
                    <a14:imgEffect>
                      <a14:saturation sat="109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3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2.png" descr="A black and white advertisement&#10;&#10;AI-generated content may be incorrect.">
            <a:extLst>
              <a:ext uri="{FF2B5EF4-FFF2-40B4-BE49-F238E27FC236}">
                <a16:creationId xmlns:a16="http://schemas.microsoft.com/office/drawing/2014/main" id="{A378CA28-2A79-C9B9-930F-8AA6DA1EC956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2818" y="929285"/>
            <a:ext cx="3288128" cy="3384004"/>
          </a:xfrm>
          <a:prstGeom prst="rect">
            <a:avLst/>
          </a:prstGeom>
          <a:ln/>
        </p:spPr>
      </p:pic>
      <p:pic>
        <p:nvPicPr>
          <p:cNvPr id="3" name="image11.png" descr="A close-up of a newspaper&#10;&#10;AI-generated content may be incorrect.">
            <a:extLst>
              <a:ext uri="{FF2B5EF4-FFF2-40B4-BE49-F238E27FC236}">
                <a16:creationId xmlns:a16="http://schemas.microsoft.com/office/drawing/2014/main" id="{097B83D2-10B5-E5BA-B35F-7CCE0CFA41BF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658" y="4389120"/>
            <a:ext cx="3288128" cy="2468880"/>
          </a:xfrm>
          <a:prstGeom prst="rect">
            <a:avLst/>
          </a:prstGeom>
          <a:ln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93CED3-9C74-C358-4B5B-C122397BEAF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357" y="0"/>
            <a:ext cx="871764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96E134-C353-0539-8943-615443642794}"/>
              </a:ext>
            </a:extLst>
          </p:cNvPr>
          <p:cNvSpPr txBox="1"/>
          <p:nvPr/>
        </p:nvSpPr>
        <p:spPr>
          <a:xfrm>
            <a:off x="191138" y="98288"/>
            <a:ext cx="3229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South Side Cable Addition - 1891</a:t>
            </a:r>
          </a:p>
        </p:txBody>
      </p:sp>
    </p:spTree>
    <p:extLst>
      <p:ext uri="{BB962C8B-B14F-4D97-AF65-F5344CB8AC3E}">
        <p14:creationId xmlns:p14="http://schemas.microsoft.com/office/powerpoint/2010/main" val="2134714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996CBB6-8D24-4FA5-A518-D9D878A40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5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8857F7-F05F-4317-9D97-F35571819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730AEF-3D99-818D-5BC6-DE1045686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698" y="497447"/>
            <a:ext cx="9117043" cy="588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76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3834DB-E2FC-3F39-8928-6ED8FA7B1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03" y="851764"/>
            <a:ext cx="5679571" cy="425967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31FCC1-41EF-7EFE-9037-F6173839EEDD}"/>
              </a:ext>
            </a:extLst>
          </p:cNvPr>
          <p:cNvSpPr txBox="1"/>
          <p:nvPr/>
        </p:nvSpPr>
        <p:spPr>
          <a:xfrm>
            <a:off x="159991" y="328544"/>
            <a:ext cx="4537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East Elevation</a:t>
            </a:r>
          </a:p>
        </p:txBody>
      </p:sp>
      <p:pic>
        <p:nvPicPr>
          <p:cNvPr id="4" name="image9.jpg">
            <a:extLst>
              <a:ext uri="{FF2B5EF4-FFF2-40B4-BE49-F238E27FC236}">
                <a16:creationId xmlns:a16="http://schemas.microsoft.com/office/drawing/2014/main" id="{2087939B-6EFA-7922-4A9C-2B45DD8BB8D5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75506" y="2178996"/>
            <a:ext cx="6222491" cy="454927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52661E-7149-0AF7-E2F0-BC5A2E8500D0}"/>
              </a:ext>
            </a:extLst>
          </p:cNvPr>
          <p:cNvSpPr txBox="1"/>
          <p:nvPr/>
        </p:nvSpPr>
        <p:spPr>
          <a:xfrm>
            <a:off x="5875506" y="1717331"/>
            <a:ext cx="4537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North Elevation</a:t>
            </a:r>
          </a:p>
        </p:txBody>
      </p:sp>
    </p:spTree>
    <p:extLst>
      <p:ext uri="{BB962C8B-B14F-4D97-AF65-F5344CB8AC3E}">
        <p14:creationId xmlns:p14="http://schemas.microsoft.com/office/powerpoint/2010/main" val="438668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C7EB21-35F9-B7D6-6DAA-3FAF5F36F1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70590"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46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ood floor and a chandelier&#10;&#10;Description automatically generated with low confidence">
            <a:extLst>
              <a:ext uri="{FF2B5EF4-FFF2-40B4-BE49-F238E27FC236}">
                <a16:creationId xmlns:a16="http://schemas.microsoft.com/office/drawing/2014/main" id="{CCDA7E9C-39C9-FF28-476A-3FF89220FB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71571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Metropolitan</Template>
  <TotalTime>7636</TotalTime>
  <Words>25</Words>
  <Application>Microsoft Office PowerPoint</Application>
  <PresentationFormat>Widescreen</PresentationFormat>
  <Paragraphs>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 Light</vt:lpstr>
      <vt:lpstr>Metropolitan</vt:lpstr>
      <vt:lpstr>William &amp; Christine Kiernan House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Judge Blake House</dc:title>
  <dc:creator>Benzie, Ryan</dc:creator>
  <cp:lastModifiedBy>Duvall, Megan</cp:lastModifiedBy>
  <cp:revision>9</cp:revision>
  <dcterms:created xsi:type="dcterms:W3CDTF">2023-02-10T15:45:53Z</dcterms:created>
  <dcterms:modified xsi:type="dcterms:W3CDTF">2025-10-07T00:08:42Z</dcterms:modified>
</cp:coreProperties>
</file>