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ink/ink1.xml" ContentType="application/inkml+xml"/>
  <Override PartName="/ppt/ink/ink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8" r:id="rId3"/>
    <p:sldId id="291" r:id="rId4"/>
    <p:sldId id="282" r:id="rId5"/>
    <p:sldId id="261" r:id="rId6"/>
    <p:sldId id="290" r:id="rId7"/>
    <p:sldId id="260" r:id="rId8"/>
    <p:sldId id="292" r:id="rId9"/>
    <p:sldId id="293" r:id="rId10"/>
    <p:sldId id="294" r:id="rId11"/>
    <p:sldId id="284" r:id="rId12"/>
    <p:sldId id="288" r:id="rId13"/>
    <p:sldId id="285"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4" d="100"/>
          <a:sy n="104" d="100"/>
        </p:scale>
        <p:origin x="144" y="2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9-15T19:13:05.706"/>
    </inkml:context>
    <inkml:brush xml:id="br0">
      <inkml:brushProperty name="width" value="0.035" units="cm"/>
      <inkml:brushProperty name="height" value="0.035" units="cm"/>
      <inkml:brushProperty name="color" value="#E71224"/>
    </inkml:brush>
  </inkml:definitions>
  <inkml:trace contextRef="#ctx0" brushRef="#br0">2597 83 24575,'-7'-1'0,"-1"-1"0,1 1 0,-1-1 0,1-1 0,0 1 0,-13-8 0,-12-3 0,-14 0 0,1 2 0,-2 2 0,-89-6 0,-146 15 0,144 2 0,-43-3 0,-323 13 0,117 41 0,167-17 0,125-23 0,-128 33 0,213-43 0,1 0 0,0 1 0,1 0 0,-1 1 0,1-1 0,0 1 0,0 1 0,0 0 0,1 0 0,-1 0 0,2 1 0,-9 9 0,7-4 0,-1 0 0,2 1 0,0 0 0,0 0 0,1 1 0,1-1 0,-5 19 0,2 4 0,1 1 0,2-1 0,2 1 0,2 0 0,4 57 0,0-74 0,0 0 0,2 0 0,0 0 0,1 0 0,1-1 0,1 0 0,1 0 0,0-1 0,1 0 0,16 20 0,4 2 0,2-1 0,1-2 0,40 34 0,-47-50 0,0 0 0,2-1 0,0-2 0,44 22 0,-8-11 0,75 23 0,-58-30 0,165 24 0,-91-20 0,-54-11 0,1-3 0,0-5 0,170-11 0,-247 4 0,1-2 0,0-2 0,-1 0 0,0-1 0,0-1 0,0-2 0,-1-1 0,36-17 0,-29 10 0,1 2 0,42-13 0,-47 18 0,-1-1 0,0 0 0,0-2 0,40-26 0,41-27 0,-82 52 0,-1-1 0,0 0 0,-1-2 0,-1-1 0,38-36 0,7-13 0,-53 54 0,-1 0 0,0 0 0,-1-2 0,0 1 0,-1-1 0,0-1 0,-1 0 0,-1-1 0,8-19 0,-2-9 0,-2-1 0,-2-1 0,-2 0 0,-2 0 0,-2-1 0,-2 0 0,-5-86 0,1 127 0,1 0 0,-1-1 0,0 1 0,-1 0 0,1 0 0,-1 0 0,0 0 0,-1 1 0,1-1 0,-1 0 0,0 1 0,-1 0 0,-4-6 0,4 7 0,0 1 0,0-1 0,0 1 0,0 0 0,0 1 0,-1-1 0,0 1 0,1 0 0,-1 0 0,0 0 0,0 1 0,0-1 0,0 1 0,0 0 0,-11 0 0,-44 0-1365,33 2-5461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9-15T19:14:03.433"/>
    </inkml:context>
    <inkml:brush xml:id="br0">
      <inkml:brushProperty name="width" value="0.035" units="cm"/>
      <inkml:brushProperty name="height" value="0.035" units="cm"/>
      <inkml:brushProperty name="color" value="#E71224"/>
    </inkml:brush>
  </inkml:definitions>
  <inkml:trace contextRef="#ctx0" brushRef="#br0">0 1 24575</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fld id="{B61BEF0D-F0BB-DE4B-95CE-6DB70DBA9567}" type="datetimeFigureOut">
              <a:rPr lang="en-US" dirty="0"/>
              <a:pPr/>
              <a:t>9/15/2026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9/15/2026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9/15/2026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9/15/2026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9/15/2026</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ustomXml" Target="../ink/ink1.xml"/><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customXml" Target="../ink/ink2.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1ADF3-C937-435C-9A92-44D0E0CC82ED}"/>
              </a:ext>
            </a:extLst>
          </p:cNvPr>
          <p:cNvSpPr>
            <a:spLocks noGrp="1"/>
          </p:cNvSpPr>
          <p:nvPr>
            <p:ph type="ctrTitle"/>
          </p:nvPr>
        </p:nvSpPr>
        <p:spPr>
          <a:xfrm>
            <a:off x="382265" y="1004531"/>
            <a:ext cx="11220080" cy="2971801"/>
          </a:xfrm>
        </p:spPr>
        <p:txBody>
          <a:bodyPr>
            <a:normAutofit fontScale="90000"/>
          </a:bodyPr>
          <a:lstStyle/>
          <a:p>
            <a:r>
              <a:rPr lang="en-US" dirty="0"/>
              <a:t>Green-Hughes Printing Co. building </a:t>
            </a:r>
            <a:br>
              <a:rPr lang="en-US" dirty="0"/>
            </a:br>
            <a:r>
              <a:rPr lang="en-US" dirty="0"/>
              <a:t>WINDOW REPLACEMENT</a:t>
            </a:r>
            <a:br>
              <a:rPr lang="en-US" dirty="0"/>
            </a:br>
            <a:r>
              <a:rPr lang="en-US" i="1" cap="none" dirty="0"/>
              <a:t>19 W Pacific Avenue</a:t>
            </a:r>
            <a:endParaRPr lang="en-US" i="1" dirty="0"/>
          </a:p>
        </p:txBody>
      </p:sp>
      <p:sp>
        <p:nvSpPr>
          <p:cNvPr id="3" name="Subtitle 2">
            <a:extLst>
              <a:ext uri="{FF2B5EF4-FFF2-40B4-BE49-F238E27FC236}">
                <a16:creationId xmlns:a16="http://schemas.microsoft.com/office/drawing/2014/main" id="{A7C0C89D-491E-4453-9F1D-F7EDA8CC7EFE}"/>
              </a:ext>
            </a:extLst>
          </p:cNvPr>
          <p:cNvSpPr>
            <a:spLocks noGrp="1"/>
          </p:cNvSpPr>
          <p:nvPr>
            <p:ph type="subTitle" idx="1"/>
          </p:nvPr>
        </p:nvSpPr>
        <p:spPr>
          <a:xfrm>
            <a:off x="7798690" y="5349281"/>
            <a:ext cx="4188871" cy="1096123"/>
          </a:xfrm>
        </p:spPr>
        <p:txBody>
          <a:bodyPr/>
          <a:lstStyle/>
          <a:p>
            <a:r>
              <a:rPr lang="en-US" dirty="0">
                <a:solidFill>
                  <a:schemeClr val="tx1"/>
                </a:solidFill>
              </a:rPr>
              <a:t>Commercial</a:t>
            </a:r>
          </a:p>
          <a:p>
            <a:r>
              <a:rPr lang="en-US" dirty="0">
                <a:solidFill>
                  <a:schemeClr val="tx1"/>
                </a:solidFill>
              </a:rPr>
              <a:t>Certificate of Appropriateness</a:t>
            </a:r>
          </a:p>
        </p:txBody>
      </p:sp>
    </p:spTree>
    <p:extLst>
      <p:ext uri="{BB962C8B-B14F-4D97-AF65-F5344CB8AC3E}">
        <p14:creationId xmlns:p14="http://schemas.microsoft.com/office/powerpoint/2010/main" val="23116221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C41D41D-9D6D-789A-926C-3D116C93735F}"/>
              </a:ext>
            </a:extLst>
          </p:cNvPr>
          <p:cNvSpPr txBox="1"/>
          <p:nvPr/>
        </p:nvSpPr>
        <p:spPr>
          <a:xfrm>
            <a:off x="267419" y="293298"/>
            <a:ext cx="7177177" cy="523220"/>
          </a:xfrm>
          <a:prstGeom prst="rect">
            <a:avLst/>
          </a:prstGeom>
          <a:noFill/>
        </p:spPr>
        <p:txBody>
          <a:bodyPr wrap="square" rtlCol="0">
            <a:spAutoFit/>
          </a:bodyPr>
          <a:lstStyle/>
          <a:p>
            <a:r>
              <a:rPr lang="en-US" sz="2800" b="1" dirty="0"/>
              <a:t>Proposed replacement product</a:t>
            </a:r>
          </a:p>
        </p:txBody>
      </p:sp>
      <p:pic>
        <p:nvPicPr>
          <p:cNvPr id="4" name="Picture 3">
            <a:extLst>
              <a:ext uri="{FF2B5EF4-FFF2-40B4-BE49-F238E27FC236}">
                <a16:creationId xmlns:a16="http://schemas.microsoft.com/office/drawing/2014/main" id="{7F99528C-26D5-34F8-4BAE-5E2E98B9E3F2}"/>
              </a:ext>
            </a:extLst>
          </p:cNvPr>
          <p:cNvPicPr>
            <a:picLocks noChangeAspect="1"/>
          </p:cNvPicPr>
          <p:nvPr/>
        </p:nvPicPr>
        <p:blipFill>
          <a:blip r:embed="rId2"/>
          <a:stretch>
            <a:fillRect/>
          </a:stretch>
        </p:blipFill>
        <p:spPr>
          <a:xfrm>
            <a:off x="267419" y="1411496"/>
            <a:ext cx="5368713" cy="5046453"/>
          </a:xfrm>
          <a:prstGeom prst="rect">
            <a:avLst/>
          </a:prstGeom>
        </p:spPr>
      </p:pic>
      <mc:AlternateContent xmlns:mc="http://schemas.openxmlformats.org/markup-compatibility/2006">
        <mc:Choice xmlns:p14="http://schemas.microsoft.com/office/powerpoint/2010/main" Requires="p14">
          <p:contentPart p14:bwMode="auto" r:id="rId3">
            <p14:nvContentPartPr>
              <p14:cNvPr id="5" name="Ink 4">
                <a:extLst>
                  <a:ext uri="{FF2B5EF4-FFF2-40B4-BE49-F238E27FC236}">
                    <a16:creationId xmlns:a16="http://schemas.microsoft.com/office/drawing/2014/main" id="{7C364C9E-A4D5-FB3C-1286-62EA4C7AC622}"/>
                  </a:ext>
                </a:extLst>
              </p14:cNvPr>
              <p14:cNvContentPartPr/>
              <p14:nvPr/>
            </p14:nvContentPartPr>
            <p14:xfrm>
              <a:off x="2408280" y="5218455"/>
              <a:ext cx="1012320" cy="497880"/>
            </p14:xfrm>
          </p:contentPart>
        </mc:Choice>
        <mc:Fallback>
          <p:pic>
            <p:nvPicPr>
              <p:cNvPr id="5" name="Ink 4">
                <a:extLst>
                  <a:ext uri="{FF2B5EF4-FFF2-40B4-BE49-F238E27FC236}">
                    <a16:creationId xmlns:a16="http://schemas.microsoft.com/office/drawing/2014/main" id="{7C364C9E-A4D5-FB3C-1286-62EA4C7AC622}"/>
                  </a:ext>
                </a:extLst>
              </p:cNvPr>
              <p:cNvPicPr/>
              <p:nvPr/>
            </p:nvPicPr>
            <p:blipFill>
              <a:blip r:embed="rId4"/>
              <a:stretch>
                <a:fillRect/>
              </a:stretch>
            </p:blipFill>
            <p:spPr>
              <a:xfrm>
                <a:off x="2402160" y="5212335"/>
                <a:ext cx="1024560" cy="51012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6" name="Ink 5">
                <a:extLst>
                  <a:ext uri="{FF2B5EF4-FFF2-40B4-BE49-F238E27FC236}">
                    <a16:creationId xmlns:a16="http://schemas.microsoft.com/office/drawing/2014/main" id="{DB54D775-C563-E06E-28B0-AB3915A7864B}"/>
                  </a:ext>
                </a:extLst>
              </p14:cNvPr>
              <p14:cNvContentPartPr/>
              <p14:nvPr/>
            </p14:nvContentPartPr>
            <p14:xfrm>
              <a:off x="6505440" y="1961895"/>
              <a:ext cx="360" cy="360"/>
            </p14:xfrm>
          </p:contentPart>
        </mc:Choice>
        <mc:Fallback>
          <p:pic>
            <p:nvPicPr>
              <p:cNvPr id="6" name="Ink 5">
                <a:extLst>
                  <a:ext uri="{FF2B5EF4-FFF2-40B4-BE49-F238E27FC236}">
                    <a16:creationId xmlns:a16="http://schemas.microsoft.com/office/drawing/2014/main" id="{DB54D775-C563-E06E-28B0-AB3915A7864B}"/>
                  </a:ext>
                </a:extLst>
              </p:cNvPr>
              <p:cNvPicPr/>
              <p:nvPr/>
            </p:nvPicPr>
            <p:blipFill>
              <a:blip r:embed="rId6"/>
              <a:stretch>
                <a:fillRect/>
              </a:stretch>
            </p:blipFill>
            <p:spPr>
              <a:xfrm>
                <a:off x="6499320" y="1955775"/>
                <a:ext cx="12600" cy="12600"/>
              </a:xfrm>
              <a:prstGeom prst="rect">
                <a:avLst/>
              </a:prstGeom>
            </p:spPr>
          </p:pic>
        </mc:Fallback>
      </mc:AlternateContent>
      <p:pic>
        <p:nvPicPr>
          <p:cNvPr id="8" name="Picture 7">
            <a:extLst>
              <a:ext uri="{FF2B5EF4-FFF2-40B4-BE49-F238E27FC236}">
                <a16:creationId xmlns:a16="http://schemas.microsoft.com/office/drawing/2014/main" id="{BE8C5176-5B41-BFB1-0007-36D59D1CF801}"/>
              </a:ext>
            </a:extLst>
          </p:cNvPr>
          <p:cNvPicPr>
            <a:picLocks noChangeAspect="1"/>
          </p:cNvPicPr>
          <p:nvPr/>
        </p:nvPicPr>
        <p:blipFill>
          <a:blip r:embed="rId7"/>
          <a:stretch>
            <a:fillRect/>
          </a:stretch>
        </p:blipFill>
        <p:spPr>
          <a:xfrm>
            <a:off x="5990979" y="1152157"/>
            <a:ext cx="3524742" cy="809738"/>
          </a:xfrm>
          <a:prstGeom prst="rect">
            <a:avLst/>
          </a:prstGeom>
        </p:spPr>
      </p:pic>
    </p:spTree>
    <p:extLst>
      <p:ext uri="{BB962C8B-B14F-4D97-AF65-F5344CB8AC3E}">
        <p14:creationId xmlns:p14="http://schemas.microsoft.com/office/powerpoint/2010/main" val="1758182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EA07B34-ED9B-0E73-75E8-CDF9AAE959CB}"/>
              </a:ext>
            </a:extLst>
          </p:cNvPr>
          <p:cNvSpPr txBox="1"/>
          <p:nvPr/>
        </p:nvSpPr>
        <p:spPr>
          <a:xfrm>
            <a:off x="246300" y="2521059"/>
            <a:ext cx="11461870" cy="1815882"/>
          </a:xfrm>
          <a:prstGeom prst="rect">
            <a:avLst/>
          </a:prstGeom>
          <a:noFill/>
        </p:spPr>
        <p:txBody>
          <a:bodyPr wrap="square">
            <a:spAutoFit/>
          </a:bodyPr>
          <a:lstStyle/>
          <a:p>
            <a:pPr marL="114300" marR="191770">
              <a:spcBef>
                <a:spcPts val="275"/>
              </a:spcBef>
              <a:spcAft>
                <a:spcPts val="600"/>
              </a:spcAft>
            </a:pPr>
            <a:r>
              <a:rPr lang="en-US" sz="2800" b="1" u="sng" dirty="0">
                <a:effectLst/>
                <a:latin typeface="Calibri" panose="020F0502020204030204" pitchFamily="34" charset="0"/>
                <a:ea typeface="Calibri" panose="020F0502020204030204" pitchFamily="34" charset="0"/>
                <a:cs typeface="Calibri" panose="020F0502020204030204" pitchFamily="34" charset="0"/>
              </a:rPr>
              <a:t>Standard #2: </a:t>
            </a:r>
            <a:r>
              <a:rPr lang="en-US" sz="2800" b="1" dirty="0">
                <a:effectLst/>
                <a:latin typeface="Calibri" panose="020F0502020204030204" pitchFamily="34" charset="0"/>
                <a:ea typeface="Calibri" panose="020F0502020204030204" pitchFamily="34" charset="0"/>
                <a:cs typeface="Calibri" panose="020F0502020204030204" pitchFamily="34" charset="0"/>
              </a:rPr>
              <a:t>The historic character of a property will be retained and preserved. The removal of distinctive materials or alteration of features, spaces and spatial relationships that characterize a property will be avoided.</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A10461DD-FA33-2200-1AC3-16E548EDFB87}"/>
              </a:ext>
            </a:extLst>
          </p:cNvPr>
          <p:cNvSpPr txBox="1"/>
          <p:nvPr/>
        </p:nvSpPr>
        <p:spPr>
          <a:xfrm>
            <a:off x="246300" y="414258"/>
            <a:ext cx="11699400" cy="584775"/>
          </a:xfrm>
          <a:prstGeom prst="rect">
            <a:avLst/>
          </a:prstGeom>
          <a:noFill/>
        </p:spPr>
        <p:txBody>
          <a:bodyPr wrap="square" rtlCol="0">
            <a:spAutoFit/>
          </a:bodyPr>
          <a:lstStyle/>
          <a:p>
            <a:r>
              <a:rPr lang="en-US" sz="3200" b="1" dirty="0"/>
              <a:t>RELEVANT STANDARDS THAT THIS PROJECT MEETS:</a:t>
            </a:r>
          </a:p>
        </p:txBody>
      </p:sp>
    </p:spTree>
    <p:extLst>
      <p:ext uri="{BB962C8B-B14F-4D97-AF65-F5344CB8AC3E}">
        <p14:creationId xmlns:p14="http://schemas.microsoft.com/office/powerpoint/2010/main" val="1132094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BF40B16-9E6F-0ADE-E09A-F37BADBFC729}"/>
              </a:ext>
            </a:extLst>
          </p:cNvPr>
          <p:cNvSpPr txBox="1"/>
          <p:nvPr/>
        </p:nvSpPr>
        <p:spPr>
          <a:xfrm>
            <a:off x="282011" y="343378"/>
            <a:ext cx="11212082" cy="6040115"/>
          </a:xfrm>
          <a:prstGeom prst="rect">
            <a:avLst/>
          </a:prstGeom>
          <a:noFill/>
        </p:spPr>
        <p:txBody>
          <a:bodyPr wrap="square">
            <a:spAutoFit/>
          </a:bodyPr>
          <a:lstStyle/>
          <a:p>
            <a:pPr marL="114300" marR="191770">
              <a:spcBef>
                <a:spcPts val="275"/>
              </a:spcBef>
              <a:spcAft>
                <a:spcPts val="600"/>
              </a:spcAft>
            </a:pPr>
            <a:r>
              <a:rPr lang="en-US" sz="2800" b="1" u="sng" spc="5" dirty="0">
                <a:effectLst/>
                <a:latin typeface="Calibri" panose="020F0502020204030204" pitchFamily="34" charset="0"/>
                <a:ea typeface="Calibri" panose="020F0502020204030204" pitchFamily="34" charset="0"/>
                <a:cs typeface="Calibri" panose="020F0502020204030204" pitchFamily="34" charset="0"/>
              </a:rPr>
              <a:t>Staff Comment</a:t>
            </a:r>
            <a:r>
              <a:rPr lang="en-US" sz="2800" b="1" u="sng" spc="5" dirty="0">
                <a:latin typeface="Calibri" panose="020F0502020204030204" pitchFamily="34" charset="0"/>
                <a:ea typeface="Calibri" panose="020F0502020204030204" pitchFamily="34" charset="0"/>
                <a:cs typeface="Calibri" panose="020F0502020204030204" pitchFamily="34" charset="0"/>
              </a:rPr>
              <a:t>ary on Standard #2: </a:t>
            </a:r>
          </a:p>
          <a:p>
            <a:pPr marL="457200" marR="191770" indent="-342900">
              <a:spcBef>
                <a:spcPts val="275"/>
              </a:spcBef>
              <a:spcAft>
                <a:spcPts val="600"/>
              </a:spcAft>
              <a:buFont typeface="Arial" panose="020B0604020202020204" pitchFamily="34" charset="0"/>
              <a:buChar char="•"/>
            </a:pPr>
            <a:r>
              <a:rPr lang="en-US" sz="2100" b="1" dirty="0">
                <a:effectLst/>
                <a:latin typeface="Calibri" panose="020F0502020204030204" pitchFamily="34" charset="0"/>
                <a:ea typeface="Calibri" panose="020F0502020204030204" pitchFamily="34" charset="0"/>
                <a:cs typeface="Calibri" panose="020F0502020204030204" pitchFamily="34" charset="0"/>
              </a:rPr>
              <a:t>At the time that the Green-Hughes Printing Company Building was listed on the Spokane Register of Historic Places in 2002, several original windows had been removed and replaced. There were 59 original wood windows and 37 remained at that time. As a result of the loss of architectural integrity, the building was listed on the Spokane Register of Historic Places under categories A and B and not category C. </a:t>
            </a:r>
          </a:p>
          <a:p>
            <a:pPr marL="457200" marR="191770" indent="-342900">
              <a:spcBef>
                <a:spcPts val="275"/>
              </a:spcBef>
              <a:spcAft>
                <a:spcPts val="600"/>
              </a:spcAft>
              <a:buFont typeface="Arial" panose="020B0604020202020204" pitchFamily="34" charset="0"/>
              <a:buChar char="•"/>
            </a:pPr>
            <a:r>
              <a:rPr lang="en-US" sz="2100" b="1" dirty="0">
                <a:effectLst/>
                <a:latin typeface="Calibri" panose="020F0502020204030204" pitchFamily="34" charset="0"/>
                <a:ea typeface="Calibri" panose="020F0502020204030204" pitchFamily="34" charset="0"/>
                <a:cs typeface="Calibri" panose="020F0502020204030204" pitchFamily="34" charset="0"/>
              </a:rPr>
              <a:t>During an initial remodel of the building in 2002 as noted in a Special Valuation application, the first-floor windows had been replaced as well as the storefront. In 2005, all second-floor windows were replaced with metal-clad wood windows, and it was noted that they were to have a black metal finish on the exterior to “match the recently replaced first floor windows” according to the Certificate of Appropriateness. Today, none of the windows on the 1911 building are original. </a:t>
            </a:r>
          </a:p>
          <a:p>
            <a:pPr marL="457200" marR="191770" indent="-342900">
              <a:spcBef>
                <a:spcPts val="275"/>
              </a:spcBef>
              <a:spcAft>
                <a:spcPts val="600"/>
              </a:spcAft>
              <a:buFont typeface="Arial" panose="020B0604020202020204" pitchFamily="34" charset="0"/>
              <a:buChar char="•"/>
            </a:pPr>
            <a:r>
              <a:rPr lang="en-US" sz="2100" b="1" dirty="0">
                <a:effectLst/>
                <a:latin typeface="Calibri" panose="020F0502020204030204" pitchFamily="34" charset="0"/>
                <a:ea typeface="Calibri" panose="020F0502020204030204" pitchFamily="34" charset="0"/>
                <a:cs typeface="Calibri" panose="020F0502020204030204" pitchFamily="34" charset="0"/>
              </a:rPr>
              <a:t>This project will not remove any distinctive materials that characterize the property. The windows planned for replacement are approximately 20-25 years old. The Kawneer </a:t>
            </a:r>
            <a:r>
              <a:rPr lang="en-US" sz="2100" b="1" dirty="0" err="1">
                <a:effectLst/>
                <a:latin typeface="Calibri" panose="020F0502020204030204" pitchFamily="34" charset="0"/>
                <a:ea typeface="Calibri" panose="020F0502020204030204" pitchFamily="34" charset="0"/>
                <a:cs typeface="Calibri" panose="020F0502020204030204" pitchFamily="34" charset="0"/>
              </a:rPr>
              <a:t>Optiq</a:t>
            </a:r>
            <a:r>
              <a:rPr lang="en-US" sz="2100" b="1" dirty="0">
                <a:effectLst/>
                <a:latin typeface="Calibri" panose="020F0502020204030204" pitchFamily="34" charset="0"/>
                <a:ea typeface="Calibri" panose="020F0502020204030204" pitchFamily="34" charset="0"/>
                <a:cs typeface="Calibri" panose="020F0502020204030204" pitchFamily="34" charset="0"/>
              </a:rPr>
              <a:t> Offset fixed series window in a bronze finish will bring continuity to the building’s design and will be compatible with the new addition that is being constructed to the west of the existing building.</a:t>
            </a:r>
          </a:p>
        </p:txBody>
      </p:sp>
    </p:spTree>
    <p:extLst>
      <p:ext uri="{BB962C8B-B14F-4D97-AF65-F5344CB8AC3E}">
        <p14:creationId xmlns:p14="http://schemas.microsoft.com/office/powerpoint/2010/main" val="16964714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gradFill rotWithShape="1">
          <a:gsLst>
            <a:gs pos="69000">
              <a:schemeClr val="bg1"/>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7BC3B71-9D83-2820-9F12-7A6E9DA5DC7C}"/>
              </a:ext>
            </a:extLst>
          </p:cNvPr>
          <p:cNvSpPr txBox="1"/>
          <p:nvPr/>
        </p:nvSpPr>
        <p:spPr>
          <a:xfrm>
            <a:off x="640407" y="1621142"/>
            <a:ext cx="10510886" cy="3108543"/>
          </a:xfrm>
          <a:prstGeom prst="rect">
            <a:avLst/>
          </a:prstGeom>
          <a:noFill/>
        </p:spPr>
        <p:txBody>
          <a:bodyPr wrap="square">
            <a:spAutoFit/>
          </a:bodyPr>
          <a:lstStyle/>
          <a:p>
            <a:pPr marL="0" marR="0">
              <a:spcBef>
                <a:spcPts val="0"/>
              </a:spcBef>
              <a:spcAft>
                <a:spcPts val="0"/>
              </a:spcAft>
            </a:pPr>
            <a:r>
              <a:rPr lang="en-US" sz="3600" b="1" dirty="0">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STAFF RECOM</a:t>
            </a:r>
            <a:r>
              <a:rPr lang="en-US" sz="3600" b="1" spc="5" dirty="0">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M</a:t>
            </a:r>
            <a:r>
              <a:rPr lang="en-US" sz="3600" b="1" dirty="0">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ENDATION:</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75565" marR="66040">
              <a:spcBef>
                <a:spcPts val="0"/>
              </a:spcBef>
              <a:spcAft>
                <a:spcPts val="0"/>
              </a:spcAft>
            </a:pPr>
            <a:r>
              <a:rPr lang="en-US" sz="3200" spc="-5" dirty="0">
                <a:effectLst/>
                <a:latin typeface="Calibri" panose="020F0502020204030204" pitchFamily="34" charset="0"/>
                <a:ea typeface="Calibri" panose="020F0502020204030204" pitchFamily="34" charset="0"/>
                <a:cs typeface="Times New Roman" panose="02020603050405020304" pitchFamily="18" charset="0"/>
              </a:rPr>
              <a:t>Approve the application because the addition meets the Secretary of the Interior’s Standard #2 – no historic materials are being removed. Because the building is not listed under Category C for its architecture, we have flexibility with the proposed replacement product.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314980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F45FBF2-7D66-42AD-9DF3-D6B32C25A4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B69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04044DE-2387-41C2-857F-132B167932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A7E7C1B-2945-723C-B000-43777A05ACA7}"/>
              </a:ext>
            </a:extLst>
          </p:cNvPr>
          <p:cNvPicPr>
            <a:picLocks noChangeAspect="1"/>
          </p:cNvPicPr>
          <p:nvPr/>
        </p:nvPicPr>
        <p:blipFill>
          <a:blip r:embed="rId2"/>
          <a:stretch>
            <a:fillRect/>
          </a:stretch>
        </p:blipFill>
        <p:spPr>
          <a:xfrm>
            <a:off x="499452" y="499516"/>
            <a:ext cx="5239965" cy="3929974"/>
          </a:xfrm>
          <a:prstGeom prst="rect">
            <a:avLst/>
          </a:prstGeom>
        </p:spPr>
      </p:pic>
      <p:pic>
        <p:nvPicPr>
          <p:cNvPr id="9" name="Picture 8">
            <a:extLst>
              <a:ext uri="{FF2B5EF4-FFF2-40B4-BE49-F238E27FC236}">
                <a16:creationId xmlns:a16="http://schemas.microsoft.com/office/drawing/2014/main" id="{3B8B4310-23EE-8DB1-C26C-3F6F88E8A15E}"/>
              </a:ext>
            </a:extLst>
          </p:cNvPr>
          <p:cNvPicPr>
            <a:picLocks noChangeAspect="1"/>
          </p:cNvPicPr>
          <p:nvPr/>
        </p:nvPicPr>
        <p:blipFill>
          <a:blip r:embed="rId3"/>
          <a:srcRect t="5751" r="10196"/>
          <a:stretch/>
        </p:blipFill>
        <p:spPr>
          <a:xfrm>
            <a:off x="5729677" y="2003897"/>
            <a:ext cx="5962871" cy="4354587"/>
          </a:xfrm>
          <a:prstGeom prst="rect">
            <a:avLst/>
          </a:prstGeom>
        </p:spPr>
      </p:pic>
      <p:sp>
        <p:nvSpPr>
          <p:cNvPr id="11" name="TextBox 10">
            <a:extLst>
              <a:ext uri="{FF2B5EF4-FFF2-40B4-BE49-F238E27FC236}">
                <a16:creationId xmlns:a16="http://schemas.microsoft.com/office/drawing/2014/main" id="{67C1A6F2-5B33-5933-F44D-A6263228FD60}"/>
              </a:ext>
            </a:extLst>
          </p:cNvPr>
          <p:cNvSpPr txBox="1"/>
          <p:nvPr/>
        </p:nvSpPr>
        <p:spPr>
          <a:xfrm>
            <a:off x="6096000" y="680936"/>
            <a:ext cx="5431277" cy="584775"/>
          </a:xfrm>
          <a:prstGeom prst="rect">
            <a:avLst/>
          </a:prstGeom>
          <a:noFill/>
        </p:spPr>
        <p:txBody>
          <a:bodyPr wrap="square" rtlCol="0">
            <a:spAutoFit/>
          </a:bodyPr>
          <a:lstStyle/>
          <a:p>
            <a:r>
              <a:rPr lang="en-US" sz="3200" dirty="0"/>
              <a:t>19 W Pacific Avenue</a:t>
            </a:r>
          </a:p>
        </p:txBody>
      </p:sp>
      <p:sp>
        <p:nvSpPr>
          <p:cNvPr id="13" name="TextBox 12">
            <a:extLst>
              <a:ext uri="{FF2B5EF4-FFF2-40B4-BE49-F238E27FC236}">
                <a16:creationId xmlns:a16="http://schemas.microsoft.com/office/drawing/2014/main" id="{15B72C73-2A2C-4890-F3BD-40D229EA2DBA}"/>
              </a:ext>
            </a:extLst>
          </p:cNvPr>
          <p:cNvSpPr txBox="1"/>
          <p:nvPr/>
        </p:nvSpPr>
        <p:spPr>
          <a:xfrm>
            <a:off x="664723" y="4702203"/>
            <a:ext cx="5431277" cy="1569660"/>
          </a:xfrm>
          <a:prstGeom prst="rect">
            <a:avLst/>
          </a:prstGeom>
          <a:noFill/>
        </p:spPr>
        <p:txBody>
          <a:bodyPr wrap="square" rtlCol="0">
            <a:spAutoFit/>
          </a:bodyPr>
          <a:lstStyle/>
          <a:p>
            <a:r>
              <a:rPr lang="en-US" sz="3200" dirty="0"/>
              <a:t>Green-Hughes Printing Company</a:t>
            </a:r>
          </a:p>
          <a:p>
            <a:r>
              <a:rPr lang="en-US" sz="3200" i="1" dirty="0"/>
              <a:t>SHRP listed 2002</a:t>
            </a:r>
          </a:p>
        </p:txBody>
      </p:sp>
    </p:spTree>
    <p:extLst>
      <p:ext uri="{BB962C8B-B14F-4D97-AF65-F5344CB8AC3E}">
        <p14:creationId xmlns:p14="http://schemas.microsoft.com/office/powerpoint/2010/main" val="41825508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02DBCA-0A2C-4BFB-7819-5AB57F0C75FC}"/>
              </a:ext>
            </a:extLst>
          </p:cNvPr>
          <p:cNvPicPr>
            <a:picLocks noChangeAspect="1"/>
          </p:cNvPicPr>
          <p:nvPr/>
        </p:nvPicPr>
        <p:blipFill>
          <a:blip r:embed="rId2"/>
          <a:stretch>
            <a:fillRect/>
          </a:stretch>
        </p:blipFill>
        <p:spPr>
          <a:xfrm>
            <a:off x="1590675" y="0"/>
            <a:ext cx="9294753" cy="6783214"/>
          </a:xfrm>
          <a:prstGeom prst="rect">
            <a:avLst/>
          </a:prstGeom>
        </p:spPr>
      </p:pic>
    </p:spTree>
    <p:extLst>
      <p:ext uri="{BB962C8B-B14F-4D97-AF65-F5344CB8AC3E}">
        <p14:creationId xmlns:p14="http://schemas.microsoft.com/office/powerpoint/2010/main" val="5014973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gradFill rotWithShape="1">
          <a:gsLst>
            <a:gs pos="10000">
              <a:schemeClr val="bg1"/>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5749494-35CC-FFDF-A5A5-3D08D06167BC}"/>
              </a:ext>
            </a:extLst>
          </p:cNvPr>
          <p:cNvSpPr txBox="1"/>
          <p:nvPr/>
        </p:nvSpPr>
        <p:spPr>
          <a:xfrm>
            <a:off x="1167540" y="1055281"/>
            <a:ext cx="8615494" cy="584775"/>
          </a:xfrm>
          <a:prstGeom prst="rect">
            <a:avLst/>
          </a:prstGeom>
          <a:noFill/>
        </p:spPr>
        <p:txBody>
          <a:bodyPr wrap="square" rtlCol="0">
            <a:spAutoFit/>
          </a:bodyPr>
          <a:lstStyle/>
          <a:p>
            <a:r>
              <a:rPr lang="en-US" sz="3200" b="1" dirty="0"/>
              <a:t>PROPOSAL:</a:t>
            </a:r>
          </a:p>
        </p:txBody>
      </p:sp>
      <p:sp>
        <p:nvSpPr>
          <p:cNvPr id="3" name="TextBox 2">
            <a:extLst>
              <a:ext uri="{FF2B5EF4-FFF2-40B4-BE49-F238E27FC236}">
                <a16:creationId xmlns:a16="http://schemas.microsoft.com/office/drawing/2014/main" id="{03F46AD9-B85D-A7A7-9448-E3B44E4654CE}"/>
              </a:ext>
            </a:extLst>
          </p:cNvPr>
          <p:cNvSpPr txBox="1"/>
          <p:nvPr/>
        </p:nvSpPr>
        <p:spPr>
          <a:xfrm>
            <a:off x="1056927" y="1874728"/>
            <a:ext cx="9848675" cy="3108543"/>
          </a:xfrm>
          <a:prstGeom prst="rect">
            <a:avLst/>
          </a:prstGeom>
          <a:noFill/>
        </p:spPr>
        <p:txBody>
          <a:bodyPr wrap="square">
            <a:spAutoFit/>
          </a:bodyPr>
          <a:lstStyle/>
          <a:p>
            <a:pPr marL="114300" marR="260350">
              <a:spcBef>
                <a:spcPts val="0"/>
              </a:spcBef>
              <a:spcAft>
                <a:spcPts val="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We looked at this project a few months ago for the addition that was proposed. </a:t>
            </a:r>
            <a:r>
              <a:rPr lang="en-US" sz="2800" dirty="0">
                <a:latin typeface="Calibri" panose="020F0502020204030204" pitchFamily="34" charset="0"/>
                <a:ea typeface="Calibri" panose="020F0502020204030204" pitchFamily="34" charset="0"/>
                <a:cs typeface="Times New Roman" panose="02020603050405020304" pitchFamily="18" charset="0"/>
              </a:rPr>
              <a:t>A subsequent scope change was added to what was approved – a change of the windows in the historic building. The windows proposed are an aluminum storefront style that will match the existing windows in terms of size and grid style. They will also match the windows on the new addition.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560377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1ECD48A-A6CE-48F3-8E89-3399C9938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Single Corner Snipped 9">
            <a:extLst>
              <a:ext uri="{FF2B5EF4-FFF2-40B4-BE49-F238E27FC236}">
                <a16:creationId xmlns:a16="http://schemas.microsoft.com/office/drawing/2014/main" id="{0A3F7A1B-3080-4A65-A240-2E1A6EF845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5"/>
            <a:ext cx="12188952" cy="5571071"/>
          </a:xfrm>
          <a:prstGeom prst="snip1Rect">
            <a:avLst>
              <a:gd name="adj" fmla="val 0"/>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C4802A03-566F-F177-62D6-2E60956F0E74}"/>
              </a:ext>
            </a:extLst>
          </p:cNvPr>
          <p:cNvPicPr>
            <a:picLocks noChangeAspect="1"/>
          </p:cNvPicPr>
          <p:nvPr/>
        </p:nvPicPr>
        <p:blipFill>
          <a:blip r:embed="rId2"/>
          <a:srcRect/>
          <a:stretch/>
        </p:blipFill>
        <p:spPr>
          <a:xfrm>
            <a:off x="27440" y="379562"/>
            <a:ext cx="11847214" cy="4701395"/>
          </a:xfrm>
          <a:prstGeom prst="rect">
            <a:avLst/>
          </a:prstGeom>
        </p:spPr>
      </p:pic>
      <p:sp>
        <p:nvSpPr>
          <p:cNvPr id="4" name="TextBox 3">
            <a:extLst>
              <a:ext uri="{FF2B5EF4-FFF2-40B4-BE49-F238E27FC236}">
                <a16:creationId xmlns:a16="http://schemas.microsoft.com/office/drawing/2014/main" id="{ECE6EC27-9574-E772-F929-F9FFEBA04A1F}"/>
              </a:ext>
            </a:extLst>
          </p:cNvPr>
          <p:cNvSpPr txBox="1"/>
          <p:nvPr/>
        </p:nvSpPr>
        <p:spPr>
          <a:xfrm>
            <a:off x="635179" y="5798805"/>
            <a:ext cx="6141529" cy="830997"/>
          </a:xfrm>
          <a:prstGeom prst="rect">
            <a:avLst/>
          </a:prstGeom>
          <a:noFill/>
        </p:spPr>
        <p:txBody>
          <a:bodyPr wrap="square" rtlCol="0">
            <a:spAutoFit/>
          </a:bodyPr>
          <a:lstStyle/>
          <a:p>
            <a:r>
              <a:rPr lang="en-US" sz="2400" dirty="0"/>
              <a:t>North elevation showing window replacement and configurations</a:t>
            </a:r>
          </a:p>
        </p:txBody>
      </p:sp>
      <p:pic>
        <p:nvPicPr>
          <p:cNvPr id="5" name="Picture 4">
            <a:extLst>
              <a:ext uri="{FF2B5EF4-FFF2-40B4-BE49-F238E27FC236}">
                <a16:creationId xmlns:a16="http://schemas.microsoft.com/office/drawing/2014/main" id="{67E32E79-2247-AF02-E863-9CBA651A3CFA}"/>
              </a:ext>
            </a:extLst>
          </p:cNvPr>
          <p:cNvPicPr>
            <a:picLocks noChangeAspect="1"/>
          </p:cNvPicPr>
          <p:nvPr/>
        </p:nvPicPr>
        <p:blipFill>
          <a:blip r:embed="rId3"/>
          <a:stretch>
            <a:fillRect/>
          </a:stretch>
        </p:blipFill>
        <p:spPr>
          <a:xfrm>
            <a:off x="6592119" y="3073553"/>
            <a:ext cx="5439684" cy="3630987"/>
          </a:xfrm>
          <a:prstGeom prst="rect">
            <a:avLst/>
          </a:prstGeom>
        </p:spPr>
      </p:pic>
      <p:pic>
        <p:nvPicPr>
          <p:cNvPr id="11" name="Picture 10">
            <a:extLst>
              <a:ext uri="{FF2B5EF4-FFF2-40B4-BE49-F238E27FC236}">
                <a16:creationId xmlns:a16="http://schemas.microsoft.com/office/drawing/2014/main" id="{ACD59B82-486C-E8EB-2412-C31D96277026}"/>
              </a:ext>
            </a:extLst>
          </p:cNvPr>
          <p:cNvPicPr>
            <a:picLocks noChangeAspect="1"/>
          </p:cNvPicPr>
          <p:nvPr/>
        </p:nvPicPr>
        <p:blipFill>
          <a:blip r:embed="rId4"/>
          <a:stretch>
            <a:fillRect/>
          </a:stretch>
        </p:blipFill>
        <p:spPr>
          <a:xfrm>
            <a:off x="8743256" y="247182"/>
            <a:ext cx="3367122" cy="3181818"/>
          </a:xfrm>
          <a:prstGeom prst="rect">
            <a:avLst/>
          </a:prstGeom>
        </p:spPr>
      </p:pic>
    </p:spTree>
    <p:extLst>
      <p:ext uri="{BB962C8B-B14F-4D97-AF65-F5344CB8AC3E}">
        <p14:creationId xmlns:p14="http://schemas.microsoft.com/office/powerpoint/2010/main" val="861756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a:extLst>
            <a:ext uri="{FF2B5EF4-FFF2-40B4-BE49-F238E27FC236}">
              <a16:creationId xmlns:a16="http://schemas.microsoft.com/office/drawing/2014/main" id="{B16EE038-67E9-61F2-A2E2-3746ABBAE0F1}"/>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C4686EDA-09D5-BB58-F1F7-9BFE35B49893}"/>
              </a:ext>
            </a:extLst>
          </p:cNvPr>
          <p:cNvSpPr txBox="1"/>
          <p:nvPr/>
        </p:nvSpPr>
        <p:spPr>
          <a:xfrm>
            <a:off x="674292" y="5672954"/>
            <a:ext cx="4974033" cy="83099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entury Gothic" panose="020B0502020202020204"/>
                <a:ea typeface="+mn-ea"/>
                <a:cs typeface="+mn-cs"/>
              </a:rPr>
              <a:t>East elevation showing window replacements </a:t>
            </a:r>
          </a:p>
        </p:txBody>
      </p:sp>
      <p:pic>
        <p:nvPicPr>
          <p:cNvPr id="4" name="Picture 3">
            <a:extLst>
              <a:ext uri="{FF2B5EF4-FFF2-40B4-BE49-F238E27FC236}">
                <a16:creationId xmlns:a16="http://schemas.microsoft.com/office/drawing/2014/main" id="{8DBDC39A-A368-14A3-9E09-DA705F72C177}"/>
              </a:ext>
            </a:extLst>
          </p:cNvPr>
          <p:cNvPicPr>
            <a:picLocks noChangeAspect="1"/>
          </p:cNvPicPr>
          <p:nvPr/>
        </p:nvPicPr>
        <p:blipFill>
          <a:blip r:embed="rId2"/>
          <a:srcRect/>
          <a:stretch/>
        </p:blipFill>
        <p:spPr>
          <a:xfrm>
            <a:off x="493237" y="122862"/>
            <a:ext cx="11416502" cy="5277273"/>
          </a:xfrm>
          <a:prstGeom prst="rect">
            <a:avLst/>
          </a:prstGeom>
        </p:spPr>
      </p:pic>
      <p:pic>
        <p:nvPicPr>
          <p:cNvPr id="3" name="Picture 2">
            <a:extLst>
              <a:ext uri="{FF2B5EF4-FFF2-40B4-BE49-F238E27FC236}">
                <a16:creationId xmlns:a16="http://schemas.microsoft.com/office/drawing/2014/main" id="{936608EB-0B1C-E316-0F4B-9A8DDF743B1E}"/>
              </a:ext>
            </a:extLst>
          </p:cNvPr>
          <p:cNvPicPr>
            <a:picLocks noChangeAspect="1"/>
          </p:cNvPicPr>
          <p:nvPr/>
        </p:nvPicPr>
        <p:blipFill>
          <a:blip r:embed="rId3"/>
          <a:srcRect b="13146"/>
          <a:stretch>
            <a:fillRect/>
          </a:stretch>
        </p:blipFill>
        <p:spPr>
          <a:xfrm>
            <a:off x="6002726" y="2764176"/>
            <a:ext cx="6096000" cy="3970962"/>
          </a:xfrm>
          <a:prstGeom prst="rect">
            <a:avLst/>
          </a:prstGeom>
        </p:spPr>
      </p:pic>
      <p:pic>
        <p:nvPicPr>
          <p:cNvPr id="7" name="Picture 6">
            <a:extLst>
              <a:ext uri="{FF2B5EF4-FFF2-40B4-BE49-F238E27FC236}">
                <a16:creationId xmlns:a16="http://schemas.microsoft.com/office/drawing/2014/main" id="{D87E06FE-F3B7-ED98-7BE7-327F70EB20A1}"/>
              </a:ext>
            </a:extLst>
          </p:cNvPr>
          <p:cNvPicPr>
            <a:picLocks noChangeAspect="1"/>
          </p:cNvPicPr>
          <p:nvPr/>
        </p:nvPicPr>
        <p:blipFill>
          <a:blip r:embed="rId4"/>
          <a:stretch>
            <a:fillRect/>
          </a:stretch>
        </p:blipFill>
        <p:spPr>
          <a:xfrm>
            <a:off x="6931034" y="-3061"/>
            <a:ext cx="4761853" cy="3076612"/>
          </a:xfrm>
          <a:prstGeom prst="rect">
            <a:avLst/>
          </a:prstGeom>
        </p:spPr>
      </p:pic>
    </p:spTree>
    <p:extLst>
      <p:ext uri="{BB962C8B-B14F-4D97-AF65-F5344CB8AC3E}">
        <p14:creationId xmlns:p14="http://schemas.microsoft.com/office/powerpoint/2010/main" val="466996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17187BF-4DC8-8064-737E-40796143B528}"/>
              </a:ext>
            </a:extLst>
          </p:cNvPr>
          <p:cNvSpPr txBox="1"/>
          <p:nvPr/>
        </p:nvSpPr>
        <p:spPr>
          <a:xfrm>
            <a:off x="674292" y="5672954"/>
            <a:ext cx="6421833" cy="830997"/>
          </a:xfrm>
          <a:prstGeom prst="rect">
            <a:avLst/>
          </a:prstGeom>
          <a:noFill/>
        </p:spPr>
        <p:txBody>
          <a:bodyPr wrap="square" rtlCol="0">
            <a:spAutoFit/>
          </a:bodyPr>
          <a:lstStyle/>
          <a:p>
            <a:r>
              <a:rPr lang="en-US" sz="2400" dirty="0"/>
              <a:t>South elevation showing window replacements </a:t>
            </a:r>
          </a:p>
        </p:txBody>
      </p:sp>
      <p:pic>
        <p:nvPicPr>
          <p:cNvPr id="4" name="Picture 3">
            <a:extLst>
              <a:ext uri="{FF2B5EF4-FFF2-40B4-BE49-F238E27FC236}">
                <a16:creationId xmlns:a16="http://schemas.microsoft.com/office/drawing/2014/main" id="{8F86758C-EE1B-2479-B93E-9BAE14274CAB}"/>
              </a:ext>
            </a:extLst>
          </p:cNvPr>
          <p:cNvPicPr>
            <a:picLocks noChangeAspect="1"/>
          </p:cNvPicPr>
          <p:nvPr/>
        </p:nvPicPr>
        <p:blipFill>
          <a:blip r:embed="rId2"/>
          <a:stretch>
            <a:fillRect/>
          </a:stretch>
        </p:blipFill>
        <p:spPr>
          <a:xfrm>
            <a:off x="1597354" y="186356"/>
            <a:ext cx="8583223" cy="5277587"/>
          </a:xfrm>
          <a:prstGeom prst="rect">
            <a:avLst/>
          </a:prstGeom>
        </p:spPr>
      </p:pic>
    </p:spTree>
    <p:extLst>
      <p:ext uri="{BB962C8B-B14F-4D97-AF65-F5344CB8AC3E}">
        <p14:creationId xmlns:p14="http://schemas.microsoft.com/office/powerpoint/2010/main" val="5459841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35D6E40-B3C9-242A-E0B2-45E433B2409F}"/>
              </a:ext>
            </a:extLst>
          </p:cNvPr>
          <p:cNvPicPr>
            <a:picLocks noChangeAspect="1"/>
          </p:cNvPicPr>
          <p:nvPr/>
        </p:nvPicPr>
        <p:blipFill>
          <a:blip r:embed="rId2"/>
          <a:stretch>
            <a:fillRect/>
          </a:stretch>
        </p:blipFill>
        <p:spPr>
          <a:xfrm>
            <a:off x="0" y="289845"/>
            <a:ext cx="12192000" cy="5173409"/>
          </a:xfrm>
          <a:prstGeom prst="rect">
            <a:avLst/>
          </a:prstGeom>
        </p:spPr>
      </p:pic>
      <p:sp>
        <p:nvSpPr>
          <p:cNvPr id="5" name="TextBox 4">
            <a:extLst>
              <a:ext uri="{FF2B5EF4-FFF2-40B4-BE49-F238E27FC236}">
                <a16:creationId xmlns:a16="http://schemas.microsoft.com/office/drawing/2014/main" id="{8F6C340C-AA3A-EFE0-E107-0298F2975423}"/>
              </a:ext>
            </a:extLst>
          </p:cNvPr>
          <p:cNvSpPr txBox="1"/>
          <p:nvPr/>
        </p:nvSpPr>
        <p:spPr>
          <a:xfrm>
            <a:off x="674292" y="5672954"/>
            <a:ext cx="6421833" cy="830997"/>
          </a:xfrm>
          <a:prstGeom prst="rect">
            <a:avLst/>
          </a:prstGeom>
          <a:noFill/>
        </p:spPr>
        <p:txBody>
          <a:bodyPr wrap="square" rtlCol="0">
            <a:spAutoFit/>
          </a:bodyPr>
          <a:lstStyle/>
          <a:p>
            <a:r>
              <a:rPr lang="en-US" sz="2400" dirty="0"/>
              <a:t>West elevation showing window replacements </a:t>
            </a:r>
          </a:p>
        </p:txBody>
      </p:sp>
      <p:pic>
        <p:nvPicPr>
          <p:cNvPr id="7" name="Picture 6">
            <a:extLst>
              <a:ext uri="{FF2B5EF4-FFF2-40B4-BE49-F238E27FC236}">
                <a16:creationId xmlns:a16="http://schemas.microsoft.com/office/drawing/2014/main" id="{5BCD05DC-D948-147F-F4A8-607BD290F0BA}"/>
              </a:ext>
            </a:extLst>
          </p:cNvPr>
          <p:cNvPicPr>
            <a:picLocks noChangeAspect="1"/>
          </p:cNvPicPr>
          <p:nvPr/>
        </p:nvPicPr>
        <p:blipFill>
          <a:blip r:embed="rId3"/>
          <a:stretch>
            <a:fillRect/>
          </a:stretch>
        </p:blipFill>
        <p:spPr>
          <a:xfrm>
            <a:off x="6210300" y="2972903"/>
            <a:ext cx="5901340" cy="3799760"/>
          </a:xfrm>
          <a:prstGeom prst="rect">
            <a:avLst/>
          </a:prstGeom>
        </p:spPr>
      </p:pic>
    </p:spTree>
    <p:extLst>
      <p:ext uri="{BB962C8B-B14F-4D97-AF65-F5344CB8AC3E}">
        <p14:creationId xmlns:p14="http://schemas.microsoft.com/office/powerpoint/2010/main" val="3229840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A4C80118-EB8A-D8AC-EEEA-8CC1686DE0A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16391" y="1123527"/>
            <a:ext cx="3453600" cy="4604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cxnSp>
        <p:nvCxnSpPr>
          <p:cNvPr id="1032" name="Straight Connector 1031">
            <a:extLst>
              <a:ext uri="{FF2B5EF4-FFF2-40B4-BE49-F238E27FC236}">
                <a16:creationId xmlns:a16="http://schemas.microsoft.com/office/drawing/2014/main" id="{DCD67800-37AC-4E14-89B0-F79DCB3FB8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16560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42AD1731-3648-1A70-C4FF-6A3F86E24B39}"/>
              </a:ext>
            </a:extLst>
          </p:cNvPr>
          <p:cNvPicPr>
            <a:picLocks noChangeAspect="1"/>
          </p:cNvPicPr>
          <p:nvPr/>
        </p:nvPicPr>
        <p:blipFill>
          <a:blip r:embed="rId3"/>
          <a:stretch>
            <a:fillRect/>
          </a:stretch>
        </p:blipFill>
        <p:spPr>
          <a:xfrm>
            <a:off x="4341037" y="1123527"/>
            <a:ext cx="3476623" cy="4604800"/>
          </a:xfrm>
          <a:prstGeom prst="rect">
            <a:avLst/>
          </a:prstGeom>
          <a:ln>
            <a:solidFill>
              <a:schemeClr val="tx1"/>
            </a:solidFill>
          </a:ln>
        </p:spPr>
      </p:pic>
      <p:cxnSp>
        <p:nvCxnSpPr>
          <p:cNvPr id="1034" name="Straight Connector 1033">
            <a:extLst>
              <a:ext uri="{FF2B5EF4-FFF2-40B4-BE49-F238E27FC236}">
                <a16:creationId xmlns:a16="http://schemas.microsoft.com/office/drawing/2014/main" id="{20F1788F-A5AE-4188-8274-F7F2E3833E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99592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1027" name="Picture 3">
            <a:extLst>
              <a:ext uri="{FF2B5EF4-FFF2-40B4-BE49-F238E27FC236}">
                <a16:creationId xmlns:a16="http://schemas.microsoft.com/office/drawing/2014/main" id="{27B6203E-85AD-DF01-1B3C-1F47858C6CA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194096" y="1123528"/>
            <a:ext cx="3453600" cy="4604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6745759"/>
      </p:ext>
    </p:extLst>
  </p:cSld>
  <p:clrMapOvr>
    <a:masterClrMapping/>
  </p:clrMapOvr>
</p:sld>
</file>

<file path=ppt/theme/theme1.xml><?xml version="1.0" encoding="utf-8"?>
<a:theme xmlns:a="http://schemas.openxmlformats.org/drawingml/2006/main" name="Slic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otalTime>270</TotalTime>
  <Words>448</Words>
  <Application>Microsoft Office PowerPoint</Application>
  <PresentationFormat>Widescreen</PresentationFormat>
  <Paragraphs>21</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Century Gothic</vt:lpstr>
      <vt:lpstr>Wingdings 3</vt:lpstr>
      <vt:lpstr>Slice</vt:lpstr>
      <vt:lpstr>Green-Hughes Printing Co. building  WINDOW REPLACEMENT 19 W Pacific Avenue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ROOSEVELT APARTMENTS 524 w 7th Ave</dc:title>
  <dc:creator>Duvall, Megan</dc:creator>
  <cp:lastModifiedBy>Duvall, Megan</cp:lastModifiedBy>
  <cp:revision>6</cp:revision>
  <dcterms:created xsi:type="dcterms:W3CDTF">2021-09-21T17:22:29Z</dcterms:created>
  <dcterms:modified xsi:type="dcterms:W3CDTF">2026-09-15T19:23:37Z</dcterms:modified>
</cp:coreProperties>
</file>