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58" r:id="rId4"/>
    <p:sldId id="287" r:id="rId5"/>
    <p:sldId id="282" r:id="rId6"/>
    <p:sldId id="261" r:id="rId7"/>
    <p:sldId id="260" r:id="rId8"/>
    <p:sldId id="284" r:id="rId9"/>
    <p:sldId id="288" r:id="rId10"/>
    <p:sldId id="289" r:id="rId11"/>
    <p:sldId id="28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1" autoAdjust="0"/>
    <p:restoredTop sz="94660"/>
  </p:normalViewPr>
  <p:slideViewPr>
    <p:cSldViewPr snapToGrid="0">
      <p:cViewPr varScale="1">
        <p:scale>
          <a:sx n="112" d="100"/>
          <a:sy n="112" d="100"/>
        </p:scale>
        <p:origin x="4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2/12/2026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1ADF3-C937-435C-9A92-44D0E0CC82ED}"/>
              </a:ext>
            </a:extLst>
          </p:cNvPr>
          <p:cNvSpPr>
            <a:spLocks noGrp="1"/>
          </p:cNvSpPr>
          <p:nvPr>
            <p:ph type="ctrTitle"/>
          </p:nvPr>
        </p:nvSpPr>
        <p:spPr>
          <a:xfrm>
            <a:off x="684212" y="685799"/>
            <a:ext cx="11220080" cy="2971801"/>
          </a:xfrm>
        </p:spPr>
        <p:txBody>
          <a:bodyPr/>
          <a:lstStyle/>
          <a:p>
            <a:r>
              <a:rPr lang="en-US" dirty="0"/>
              <a:t>Green-Hughes Printing Co. building - Addition</a:t>
            </a:r>
            <a:br>
              <a:rPr lang="en-US" dirty="0"/>
            </a:br>
            <a:r>
              <a:rPr lang="en-US" sz="4000" dirty="0"/>
              <a:t>19 w pacific Avenue</a:t>
            </a:r>
            <a:endParaRPr lang="en-US" dirty="0"/>
          </a:p>
        </p:txBody>
      </p:sp>
      <p:sp>
        <p:nvSpPr>
          <p:cNvPr id="3" name="Subtitle 2">
            <a:extLst>
              <a:ext uri="{FF2B5EF4-FFF2-40B4-BE49-F238E27FC236}">
                <a16:creationId xmlns:a16="http://schemas.microsoft.com/office/drawing/2014/main" id="{A7C0C89D-491E-4453-9F1D-F7EDA8CC7EFE}"/>
              </a:ext>
            </a:extLst>
          </p:cNvPr>
          <p:cNvSpPr>
            <a:spLocks noGrp="1"/>
          </p:cNvSpPr>
          <p:nvPr>
            <p:ph type="subTitle" idx="1"/>
          </p:nvPr>
        </p:nvSpPr>
        <p:spPr>
          <a:xfrm>
            <a:off x="7798690" y="5349281"/>
            <a:ext cx="4188871" cy="1096123"/>
          </a:xfrm>
        </p:spPr>
        <p:txBody>
          <a:bodyPr/>
          <a:lstStyle/>
          <a:p>
            <a:r>
              <a:rPr lang="en-US" dirty="0">
                <a:solidFill>
                  <a:schemeClr val="tx1"/>
                </a:solidFill>
              </a:rPr>
              <a:t>Commercial</a:t>
            </a:r>
          </a:p>
          <a:p>
            <a:r>
              <a:rPr lang="en-US" dirty="0">
                <a:solidFill>
                  <a:schemeClr val="tx1"/>
                </a:solidFill>
              </a:rPr>
              <a:t>Certificate of Appropriateness</a:t>
            </a:r>
          </a:p>
        </p:txBody>
      </p:sp>
    </p:spTree>
    <p:extLst>
      <p:ext uri="{BB962C8B-B14F-4D97-AF65-F5344CB8AC3E}">
        <p14:creationId xmlns:p14="http://schemas.microsoft.com/office/powerpoint/2010/main" val="2311622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F8236-93FD-9A92-04D0-4AD964CC191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452768B-EB5B-8F03-0558-680DDD926FCC}"/>
              </a:ext>
            </a:extLst>
          </p:cNvPr>
          <p:cNvSpPr txBox="1"/>
          <p:nvPr/>
        </p:nvSpPr>
        <p:spPr>
          <a:xfrm>
            <a:off x="136271" y="1594613"/>
            <a:ext cx="11461870" cy="4747453"/>
          </a:xfrm>
          <a:prstGeom prst="rect">
            <a:avLst/>
          </a:prstGeom>
          <a:noFill/>
        </p:spPr>
        <p:txBody>
          <a:bodyPr wrap="square">
            <a:spAutoFit/>
          </a:bodyPr>
          <a:lstStyle/>
          <a:p>
            <a:pPr marL="114300" marR="191770">
              <a:spcBef>
                <a:spcPts val="275"/>
              </a:spcBef>
              <a:spcAft>
                <a:spcPts val="600"/>
              </a:spcAft>
            </a:pPr>
            <a:r>
              <a:rPr lang="en-US" sz="2800" b="1" u="sng" dirty="0">
                <a:effectLst/>
                <a:latin typeface="Calibri" panose="020F0502020204030204" pitchFamily="34" charset="0"/>
                <a:ea typeface="Calibri" panose="020F0502020204030204" pitchFamily="34" charset="0"/>
                <a:cs typeface="Calibri" panose="020F0502020204030204" pitchFamily="34" charset="0"/>
              </a:rPr>
              <a:t>S</a:t>
            </a:r>
            <a:r>
              <a:rPr lang="en-US" sz="2800" b="1" u="sng" spc="-5" dirty="0">
                <a:effectLst/>
                <a:latin typeface="Calibri" panose="020F0502020204030204" pitchFamily="34" charset="0"/>
                <a:ea typeface="Calibri" panose="020F0502020204030204" pitchFamily="34" charset="0"/>
                <a:cs typeface="Calibri" panose="020F0502020204030204" pitchFamily="34" charset="0"/>
              </a:rPr>
              <a:t>t</a:t>
            </a:r>
            <a:r>
              <a:rPr lang="en-US" sz="2800" b="1" u="sng" dirty="0">
                <a:effectLst/>
                <a:latin typeface="Calibri" panose="020F0502020204030204" pitchFamily="34" charset="0"/>
                <a:ea typeface="Calibri" panose="020F0502020204030204" pitchFamily="34" charset="0"/>
                <a:cs typeface="Calibri" panose="020F0502020204030204" pitchFamily="34" charset="0"/>
              </a:rPr>
              <a:t>andard</a:t>
            </a:r>
            <a:r>
              <a:rPr lang="en-US" sz="2800" b="1" u="sng" spc="-40" dirty="0">
                <a:effectLst/>
                <a:latin typeface="Calibri" panose="020F0502020204030204" pitchFamily="34" charset="0"/>
                <a:ea typeface="Calibri" panose="020F0502020204030204" pitchFamily="34" charset="0"/>
                <a:cs typeface="Calibri" panose="020F0502020204030204" pitchFamily="34" charset="0"/>
              </a:rPr>
              <a:t> </a:t>
            </a:r>
            <a:r>
              <a:rPr lang="en-US" sz="2800" b="1" u="sng" dirty="0">
                <a:effectLst/>
                <a:latin typeface="Calibri" panose="020F0502020204030204" pitchFamily="34" charset="0"/>
                <a:ea typeface="Calibri" panose="020F0502020204030204" pitchFamily="34" charset="0"/>
                <a:cs typeface="Calibri" panose="020F0502020204030204" pitchFamily="34" charset="0"/>
              </a:rPr>
              <a:t>Number</a:t>
            </a:r>
            <a:r>
              <a:rPr lang="en-US" sz="2800" b="1" u="sng" spc="-30" dirty="0">
                <a:effectLst/>
                <a:latin typeface="Calibri" panose="020F0502020204030204" pitchFamily="34" charset="0"/>
                <a:ea typeface="Calibri" panose="020F0502020204030204" pitchFamily="34" charset="0"/>
                <a:cs typeface="Calibri" panose="020F0502020204030204" pitchFamily="34" charset="0"/>
              </a:rPr>
              <a:t> 10</a:t>
            </a:r>
            <a:r>
              <a:rPr lang="en-US" sz="2800" b="1" spc="5" dirty="0">
                <a:effectLst/>
                <a:latin typeface="Calibri" panose="020F0502020204030204" pitchFamily="34" charset="0"/>
                <a:ea typeface="Calibri" panose="020F0502020204030204" pitchFamily="34" charset="0"/>
                <a:cs typeface="Calibri" panose="020F0502020204030204" pitchFamily="34" charset="0"/>
              </a:rPr>
              <a:t>: New additions and adjacent or related new construction will be undertaken in such a manner that, if removed in the future, the essential form and integrity of the historic property and its environment would be unimpaired.</a:t>
            </a:r>
          </a:p>
          <a:p>
            <a:pPr marL="114300" marR="191770">
              <a:spcBef>
                <a:spcPts val="275"/>
              </a:spcBef>
              <a:spcAft>
                <a:spcPts val="600"/>
              </a:spcAft>
            </a:pPr>
            <a:endParaRPr lang="en-US" sz="2800" b="1" spc="5" dirty="0">
              <a:latin typeface="Calibri" panose="020F0502020204030204" pitchFamily="34" charset="0"/>
              <a:ea typeface="Calibri" panose="020F0502020204030204" pitchFamily="34" charset="0"/>
              <a:cs typeface="Calibri" panose="020F0502020204030204" pitchFamily="34" charset="0"/>
            </a:endParaRPr>
          </a:p>
          <a:p>
            <a:pPr marL="114300" marR="191770">
              <a:spcBef>
                <a:spcPts val="275"/>
              </a:spcBef>
              <a:spcAft>
                <a:spcPts val="600"/>
              </a:spcAft>
            </a:pPr>
            <a:r>
              <a:rPr lang="en-US" sz="2800" b="1" u="sng" spc="5" dirty="0">
                <a:effectLst/>
                <a:latin typeface="Calibri" panose="020F0502020204030204" pitchFamily="34" charset="0"/>
                <a:ea typeface="Calibri" panose="020F0502020204030204" pitchFamily="34" charset="0"/>
                <a:cs typeface="Calibri" panose="020F0502020204030204" pitchFamily="34" charset="0"/>
              </a:rPr>
              <a:t>Staff Commentary</a:t>
            </a:r>
            <a:r>
              <a:rPr lang="en-US" sz="2800" b="1" spc="5"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a:effectLst/>
                <a:latin typeface="Calibri" panose="020F0502020204030204" pitchFamily="34" charset="0"/>
                <a:ea typeface="Calibri" panose="020F0502020204030204" pitchFamily="34" charset="0"/>
              </a:rPr>
              <a:t>If the addition were to be removed in the future, the historic Green-Hughes Printing Co. Building will appear much as it does today. The openings that are being created to connect the historic building to the addition could easily be rebuilt if needed.</a:t>
            </a:r>
            <a:endParaRPr lang="en-US" sz="2800" b="1" spc="5" dirty="0">
              <a:effectLst/>
              <a:latin typeface="Calibri" panose="020F0502020204030204" pitchFamily="34" charset="0"/>
              <a:ea typeface="Calibri" panose="020F0502020204030204" pitchFamily="34" charset="0"/>
              <a:cs typeface="Calibri" panose="020F0502020204030204" pitchFamily="34" charset="0"/>
            </a:endParaRPr>
          </a:p>
          <a:p>
            <a:pPr marL="114300" marR="191770">
              <a:spcBef>
                <a:spcPts val="275"/>
              </a:spcBef>
              <a:spcAft>
                <a:spcPts val="6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BF46344-4C90-BD6B-87F1-3FF71A7D67B4}"/>
              </a:ext>
            </a:extLst>
          </p:cNvPr>
          <p:cNvSpPr txBox="1"/>
          <p:nvPr/>
        </p:nvSpPr>
        <p:spPr>
          <a:xfrm>
            <a:off x="246300" y="414258"/>
            <a:ext cx="11699400" cy="584775"/>
          </a:xfrm>
          <a:prstGeom prst="rect">
            <a:avLst/>
          </a:prstGeom>
          <a:noFill/>
        </p:spPr>
        <p:txBody>
          <a:bodyPr wrap="square" rtlCol="0">
            <a:spAutoFit/>
          </a:bodyPr>
          <a:lstStyle/>
          <a:p>
            <a:r>
              <a:rPr lang="en-US" sz="3200" b="1" dirty="0"/>
              <a:t>RELEVANT STANDARDS THAT THIS PROJECT MEETS:</a:t>
            </a:r>
          </a:p>
        </p:txBody>
      </p:sp>
    </p:spTree>
    <p:extLst>
      <p:ext uri="{BB962C8B-B14F-4D97-AF65-F5344CB8AC3E}">
        <p14:creationId xmlns:p14="http://schemas.microsoft.com/office/powerpoint/2010/main" val="164392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69000">
              <a:schemeClr val="bg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BC3B71-9D83-2820-9F12-7A6E9DA5DC7C}"/>
              </a:ext>
            </a:extLst>
          </p:cNvPr>
          <p:cNvSpPr txBox="1"/>
          <p:nvPr/>
        </p:nvSpPr>
        <p:spPr>
          <a:xfrm>
            <a:off x="640407" y="2224991"/>
            <a:ext cx="10510886" cy="1631216"/>
          </a:xfrm>
          <a:prstGeom prst="rect">
            <a:avLst/>
          </a:prstGeom>
          <a:noFill/>
        </p:spPr>
        <p:txBody>
          <a:bodyPr wrap="square">
            <a:spAutoFit/>
          </a:bodyPr>
          <a:lstStyle/>
          <a:p>
            <a:pPr marL="0" marR="0">
              <a:spcBef>
                <a:spcPts val="0"/>
              </a:spcBef>
              <a:spcAft>
                <a:spcPts val="0"/>
              </a:spcAft>
            </a:pPr>
            <a:r>
              <a:rPr lang="en-US" sz="3600" b="1"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STAFF RECOM</a:t>
            </a:r>
            <a:r>
              <a:rPr lang="en-US" sz="3600" b="1" spc="5"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M</a:t>
            </a:r>
            <a:r>
              <a:rPr lang="en-US" sz="3600" b="1"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ENDATION: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75565" marR="66040">
              <a:spcBef>
                <a:spcPts val="0"/>
              </a:spcBef>
              <a:spcAft>
                <a:spcPts val="0"/>
              </a:spcAft>
            </a:pPr>
            <a:r>
              <a:rPr lang="en-US" sz="3200" spc="-5" dirty="0">
                <a:effectLst/>
                <a:latin typeface="Calibri" panose="020F0502020204030204" pitchFamily="34" charset="0"/>
                <a:ea typeface="Calibri" panose="020F0502020204030204" pitchFamily="34" charset="0"/>
                <a:cs typeface="Times New Roman" panose="02020603050405020304" pitchFamily="18" charset="0"/>
              </a:rPr>
              <a:t>Approve the application because the addition meets the Secretary of the Interior’s Standards #9 and #10.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149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45FBF2-7D66-42AD-9DF3-D6B32C25A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6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4044DE-2387-41C2-857F-132B16793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A7E7C1B-2945-723C-B000-43777A05ACA7}"/>
              </a:ext>
            </a:extLst>
          </p:cNvPr>
          <p:cNvPicPr>
            <a:picLocks noChangeAspect="1"/>
          </p:cNvPicPr>
          <p:nvPr/>
        </p:nvPicPr>
        <p:blipFill>
          <a:blip r:embed="rId2"/>
          <a:stretch>
            <a:fillRect/>
          </a:stretch>
        </p:blipFill>
        <p:spPr>
          <a:xfrm>
            <a:off x="499452" y="499516"/>
            <a:ext cx="5239965" cy="3929974"/>
          </a:xfrm>
          <a:prstGeom prst="rect">
            <a:avLst/>
          </a:prstGeom>
        </p:spPr>
      </p:pic>
      <p:pic>
        <p:nvPicPr>
          <p:cNvPr id="9" name="Picture 8">
            <a:extLst>
              <a:ext uri="{FF2B5EF4-FFF2-40B4-BE49-F238E27FC236}">
                <a16:creationId xmlns:a16="http://schemas.microsoft.com/office/drawing/2014/main" id="{3B8B4310-23EE-8DB1-C26C-3F6F88E8A15E}"/>
              </a:ext>
            </a:extLst>
          </p:cNvPr>
          <p:cNvPicPr>
            <a:picLocks noChangeAspect="1"/>
          </p:cNvPicPr>
          <p:nvPr/>
        </p:nvPicPr>
        <p:blipFill>
          <a:blip r:embed="rId3"/>
          <a:srcRect t="5751" r="10196"/>
          <a:stretch/>
        </p:blipFill>
        <p:spPr>
          <a:xfrm>
            <a:off x="5729677" y="2003897"/>
            <a:ext cx="5962871" cy="4354587"/>
          </a:xfrm>
          <a:prstGeom prst="rect">
            <a:avLst/>
          </a:prstGeom>
        </p:spPr>
      </p:pic>
      <p:sp>
        <p:nvSpPr>
          <p:cNvPr id="11" name="TextBox 10">
            <a:extLst>
              <a:ext uri="{FF2B5EF4-FFF2-40B4-BE49-F238E27FC236}">
                <a16:creationId xmlns:a16="http://schemas.microsoft.com/office/drawing/2014/main" id="{67C1A6F2-5B33-5933-F44D-A6263228FD60}"/>
              </a:ext>
            </a:extLst>
          </p:cNvPr>
          <p:cNvSpPr txBox="1"/>
          <p:nvPr/>
        </p:nvSpPr>
        <p:spPr>
          <a:xfrm>
            <a:off x="6096000" y="680936"/>
            <a:ext cx="5431277" cy="584775"/>
          </a:xfrm>
          <a:prstGeom prst="rect">
            <a:avLst/>
          </a:prstGeom>
          <a:noFill/>
        </p:spPr>
        <p:txBody>
          <a:bodyPr wrap="square" rtlCol="0">
            <a:spAutoFit/>
          </a:bodyPr>
          <a:lstStyle/>
          <a:p>
            <a:r>
              <a:rPr lang="en-US" sz="3200" dirty="0"/>
              <a:t>19 W Pacific Avenue</a:t>
            </a:r>
          </a:p>
        </p:txBody>
      </p:sp>
      <p:sp>
        <p:nvSpPr>
          <p:cNvPr id="13" name="TextBox 12">
            <a:extLst>
              <a:ext uri="{FF2B5EF4-FFF2-40B4-BE49-F238E27FC236}">
                <a16:creationId xmlns:a16="http://schemas.microsoft.com/office/drawing/2014/main" id="{15B72C73-2A2C-4890-F3BD-40D229EA2DBA}"/>
              </a:ext>
            </a:extLst>
          </p:cNvPr>
          <p:cNvSpPr txBox="1"/>
          <p:nvPr/>
        </p:nvSpPr>
        <p:spPr>
          <a:xfrm>
            <a:off x="664723" y="4702203"/>
            <a:ext cx="5431277" cy="1569660"/>
          </a:xfrm>
          <a:prstGeom prst="rect">
            <a:avLst/>
          </a:prstGeom>
          <a:noFill/>
        </p:spPr>
        <p:txBody>
          <a:bodyPr wrap="square" rtlCol="0">
            <a:spAutoFit/>
          </a:bodyPr>
          <a:lstStyle/>
          <a:p>
            <a:r>
              <a:rPr lang="en-US" sz="3200" dirty="0"/>
              <a:t>Green-Hughes Printing Company</a:t>
            </a:r>
          </a:p>
          <a:p>
            <a:r>
              <a:rPr lang="en-US" sz="3200" i="1" dirty="0"/>
              <a:t>SHRP listed 2002</a:t>
            </a:r>
          </a:p>
        </p:txBody>
      </p:sp>
    </p:spTree>
    <p:extLst>
      <p:ext uri="{BB962C8B-B14F-4D97-AF65-F5344CB8AC3E}">
        <p14:creationId xmlns:p14="http://schemas.microsoft.com/office/powerpoint/2010/main" val="4182550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9DDA2B-17C8-4AD6-AF35-E483E67C5E83}"/>
              </a:ext>
            </a:extLst>
          </p:cNvPr>
          <p:cNvSpPr txBox="1"/>
          <p:nvPr/>
        </p:nvSpPr>
        <p:spPr>
          <a:xfrm>
            <a:off x="340272" y="386284"/>
            <a:ext cx="11511455" cy="646331"/>
          </a:xfrm>
          <a:prstGeom prst="rect">
            <a:avLst/>
          </a:prstGeom>
          <a:noFill/>
        </p:spPr>
        <p:txBody>
          <a:bodyPr wrap="square">
            <a:spAutoFit/>
          </a:bodyPr>
          <a:lstStyle/>
          <a:p>
            <a:pPr algn="ctr"/>
            <a:r>
              <a:rPr lang="en-US" sz="3600" dirty="0"/>
              <a:t>19 W Pacific Avenue</a:t>
            </a:r>
          </a:p>
        </p:txBody>
      </p:sp>
      <p:pic>
        <p:nvPicPr>
          <p:cNvPr id="5" name="Picture 4">
            <a:extLst>
              <a:ext uri="{FF2B5EF4-FFF2-40B4-BE49-F238E27FC236}">
                <a16:creationId xmlns:a16="http://schemas.microsoft.com/office/drawing/2014/main" id="{0C15A56B-FFAF-7899-63B5-549037BC7493}"/>
              </a:ext>
            </a:extLst>
          </p:cNvPr>
          <p:cNvPicPr>
            <a:picLocks noChangeAspect="1"/>
          </p:cNvPicPr>
          <p:nvPr/>
        </p:nvPicPr>
        <p:blipFill>
          <a:blip r:embed="rId2"/>
          <a:stretch>
            <a:fillRect/>
          </a:stretch>
        </p:blipFill>
        <p:spPr>
          <a:xfrm>
            <a:off x="340272" y="1142744"/>
            <a:ext cx="5306165" cy="3658111"/>
          </a:xfrm>
          <a:prstGeom prst="rect">
            <a:avLst/>
          </a:prstGeom>
        </p:spPr>
      </p:pic>
      <p:pic>
        <p:nvPicPr>
          <p:cNvPr id="8" name="Picture 7">
            <a:extLst>
              <a:ext uri="{FF2B5EF4-FFF2-40B4-BE49-F238E27FC236}">
                <a16:creationId xmlns:a16="http://schemas.microsoft.com/office/drawing/2014/main" id="{02C87334-CD40-AFFA-A64B-240E40B3A46E}"/>
              </a:ext>
            </a:extLst>
          </p:cNvPr>
          <p:cNvPicPr>
            <a:picLocks noChangeAspect="1"/>
          </p:cNvPicPr>
          <p:nvPr/>
        </p:nvPicPr>
        <p:blipFill>
          <a:blip r:embed="rId3"/>
          <a:stretch>
            <a:fillRect/>
          </a:stretch>
        </p:blipFill>
        <p:spPr>
          <a:xfrm>
            <a:off x="5751819" y="1598480"/>
            <a:ext cx="6227377" cy="4873236"/>
          </a:xfrm>
          <a:prstGeom prst="rect">
            <a:avLst/>
          </a:prstGeom>
        </p:spPr>
      </p:pic>
      <p:sp>
        <p:nvSpPr>
          <p:cNvPr id="9" name="TextBox 8">
            <a:extLst>
              <a:ext uri="{FF2B5EF4-FFF2-40B4-BE49-F238E27FC236}">
                <a16:creationId xmlns:a16="http://schemas.microsoft.com/office/drawing/2014/main" id="{0E7D5493-8059-0685-C6C0-F9E62C5908C8}"/>
              </a:ext>
            </a:extLst>
          </p:cNvPr>
          <p:cNvSpPr txBox="1"/>
          <p:nvPr/>
        </p:nvSpPr>
        <p:spPr>
          <a:xfrm>
            <a:off x="5836596" y="1201448"/>
            <a:ext cx="3365770" cy="369332"/>
          </a:xfrm>
          <a:prstGeom prst="rect">
            <a:avLst/>
          </a:prstGeom>
          <a:noFill/>
        </p:spPr>
        <p:txBody>
          <a:bodyPr wrap="square" rtlCol="0">
            <a:spAutoFit/>
          </a:bodyPr>
          <a:lstStyle/>
          <a:p>
            <a:r>
              <a:rPr lang="en-US" dirty="0"/>
              <a:t>1910-1950 Sanborn Map:</a:t>
            </a:r>
          </a:p>
        </p:txBody>
      </p:sp>
      <p:sp>
        <p:nvSpPr>
          <p:cNvPr id="10" name="Rectangle 9">
            <a:extLst>
              <a:ext uri="{FF2B5EF4-FFF2-40B4-BE49-F238E27FC236}">
                <a16:creationId xmlns:a16="http://schemas.microsoft.com/office/drawing/2014/main" id="{6D10FECA-F57C-1523-D0B2-DF323D1B392F}"/>
              </a:ext>
            </a:extLst>
          </p:cNvPr>
          <p:cNvSpPr/>
          <p:nvPr/>
        </p:nvSpPr>
        <p:spPr>
          <a:xfrm>
            <a:off x="8531157" y="1974715"/>
            <a:ext cx="1857983" cy="2577830"/>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559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F84288-3D1D-32B1-BEE2-6FEF69210035}"/>
              </a:ext>
            </a:extLst>
          </p:cNvPr>
          <p:cNvPicPr>
            <a:picLocks noChangeAspect="1"/>
          </p:cNvPicPr>
          <p:nvPr/>
        </p:nvPicPr>
        <p:blipFill>
          <a:blip r:embed="rId2"/>
          <a:stretch>
            <a:fillRect/>
          </a:stretch>
        </p:blipFill>
        <p:spPr>
          <a:xfrm>
            <a:off x="164539" y="650747"/>
            <a:ext cx="6686656" cy="5100572"/>
          </a:xfrm>
          <a:prstGeom prst="rect">
            <a:avLst/>
          </a:prstGeom>
        </p:spPr>
      </p:pic>
      <p:sp>
        <p:nvSpPr>
          <p:cNvPr id="4" name="Rectangle 3">
            <a:extLst>
              <a:ext uri="{FF2B5EF4-FFF2-40B4-BE49-F238E27FC236}">
                <a16:creationId xmlns:a16="http://schemas.microsoft.com/office/drawing/2014/main" id="{0096C96A-53D9-3FAD-326B-C521314B3039}"/>
              </a:ext>
            </a:extLst>
          </p:cNvPr>
          <p:cNvSpPr/>
          <p:nvPr/>
        </p:nvSpPr>
        <p:spPr>
          <a:xfrm>
            <a:off x="3777245" y="2068082"/>
            <a:ext cx="1614901" cy="2502758"/>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7316EF6-56DE-0D85-F6F0-CE330B400054}"/>
              </a:ext>
            </a:extLst>
          </p:cNvPr>
          <p:cNvPicPr>
            <a:picLocks noChangeAspect="1"/>
          </p:cNvPicPr>
          <p:nvPr/>
        </p:nvPicPr>
        <p:blipFill>
          <a:blip r:embed="rId3"/>
          <a:stretch>
            <a:fillRect/>
          </a:stretch>
        </p:blipFill>
        <p:spPr>
          <a:xfrm>
            <a:off x="7017548" y="2373025"/>
            <a:ext cx="4317755" cy="4329884"/>
          </a:xfrm>
          <a:prstGeom prst="rect">
            <a:avLst/>
          </a:prstGeom>
        </p:spPr>
      </p:pic>
      <p:sp>
        <p:nvSpPr>
          <p:cNvPr id="7" name="TextBox 6">
            <a:extLst>
              <a:ext uri="{FF2B5EF4-FFF2-40B4-BE49-F238E27FC236}">
                <a16:creationId xmlns:a16="http://schemas.microsoft.com/office/drawing/2014/main" id="{8212E614-9E7D-D16E-3F12-0E7C1C07DBAF}"/>
              </a:ext>
            </a:extLst>
          </p:cNvPr>
          <p:cNvSpPr txBox="1"/>
          <p:nvPr/>
        </p:nvSpPr>
        <p:spPr>
          <a:xfrm>
            <a:off x="350378" y="196553"/>
            <a:ext cx="3341405" cy="369332"/>
          </a:xfrm>
          <a:prstGeom prst="rect">
            <a:avLst/>
          </a:prstGeom>
          <a:noFill/>
        </p:spPr>
        <p:txBody>
          <a:bodyPr wrap="square" rtlCol="0">
            <a:spAutoFit/>
          </a:bodyPr>
          <a:lstStyle/>
          <a:p>
            <a:r>
              <a:rPr lang="en-US" b="1" dirty="0"/>
              <a:t>Current:</a:t>
            </a:r>
          </a:p>
        </p:txBody>
      </p:sp>
      <p:sp>
        <p:nvSpPr>
          <p:cNvPr id="8" name="TextBox 7">
            <a:extLst>
              <a:ext uri="{FF2B5EF4-FFF2-40B4-BE49-F238E27FC236}">
                <a16:creationId xmlns:a16="http://schemas.microsoft.com/office/drawing/2014/main" id="{D4EA3717-88C4-242D-47B7-3148FDDF003C}"/>
              </a:ext>
            </a:extLst>
          </p:cNvPr>
          <p:cNvSpPr txBox="1"/>
          <p:nvPr/>
        </p:nvSpPr>
        <p:spPr>
          <a:xfrm>
            <a:off x="7146798" y="1172696"/>
            <a:ext cx="4059253" cy="1200329"/>
          </a:xfrm>
          <a:prstGeom prst="rect">
            <a:avLst/>
          </a:prstGeom>
          <a:noFill/>
        </p:spPr>
        <p:txBody>
          <a:bodyPr wrap="square" rtlCol="0">
            <a:spAutoFit/>
          </a:bodyPr>
          <a:lstStyle/>
          <a:p>
            <a:r>
              <a:rPr lang="en-US" b="1" dirty="0"/>
              <a:t>1958 Aerial showing the small building to the west (built sometime between 1953 and 1958):</a:t>
            </a:r>
          </a:p>
        </p:txBody>
      </p:sp>
    </p:spTree>
    <p:extLst>
      <p:ext uri="{BB962C8B-B14F-4D97-AF65-F5344CB8AC3E}">
        <p14:creationId xmlns:p14="http://schemas.microsoft.com/office/powerpoint/2010/main" val="3006190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749494-35CC-FFDF-A5A5-3D08D06167BC}"/>
              </a:ext>
            </a:extLst>
          </p:cNvPr>
          <p:cNvSpPr txBox="1"/>
          <p:nvPr/>
        </p:nvSpPr>
        <p:spPr>
          <a:xfrm>
            <a:off x="1167540" y="1055281"/>
            <a:ext cx="8615494" cy="584775"/>
          </a:xfrm>
          <a:prstGeom prst="rect">
            <a:avLst/>
          </a:prstGeom>
          <a:noFill/>
        </p:spPr>
        <p:txBody>
          <a:bodyPr wrap="square" rtlCol="0">
            <a:spAutoFit/>
          </a:bodyPr>
          <a:lstStyle/>
          <a:p>
            <a:r>
              <a:rPr lang="en-US" sz="3200" b="1" dirty="0"/>
              <a:t>PROPOSAL:</a:t>
            </a:r>
          </a:p>
        </p:txBody>
      </p:sp>
      <p:sp>
        <p:nvSpPr>
          <p:cNvPr id="3" name="TextBox 2">
            <a:extLst>
              <a:ext uri="{FF2B5EF4-FFF2-40B4-BE49-F238E27FC236}">
                <a16:creationId xmlns:a16="http://schemas.microsoft.com/office/drawing/2014/main" id="{03F46AD9-B85D-A7A7-9448-E3B44E4654CE}"/>
              </a:ext>
            </a:extLst>
          </p:cNvPr>
          <p:cNvSpPr txBox="1"/>
          <p:nvPr/>
        </p:nvSpPr>
        <p:spPr>
          <a:xfrm>
            <a:off x="1056927" y="1874728"/>
            <a:ext cx="9848675" cy="2677656"/>
          </a:xfrm>
          <a:prstGeom prst="rect">
            <a:avLst/>
          </a:prstGeom>
          <a:noFill/>
        </p:spPr>
        <p:txBody>
          <a:bodyPr wrap="square">
            <a:spAutoFit/>
          </a:bodyPr>
          <a:lstStyle/>
          <a:p>
            <a:pPr marL="114300" marR="26035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project is for construction of a large, one-story addition to the Green-Hughes Printing Company Building to the west of the main historic building. It will be connected to the Green-Hughes building by two corridors that will be located on the west elevation through two existing windows which will be converted to hallways.</a:t>
            </a:r>
          </a:p>
        </p:txBody>
      </p:sp>
    </p:spTree>
    <p:extLst>
      <p:ext uri="{BB962C8B-B14F-4D97-AF65-F5344CB8AC3E}">
        <p14:creationId xmlns:p14="http://schemas.microsoft.com/office/powerpoint/2010/main" val="3256037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ECD48A-A6CE-48F3-8E89-3399C9938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Single Corner Snipped 9">
            <a:extLst>
              <a:ext uri="{FF2B5EF4-FFF2-40B4-BE49-F238E27FC236}">
                <a16:creationId xmlns:a16="http://schemas.microsoft.com/office/drawing/2014/main" id="{0A3F7A1B-3080-4A65-A240-2E1A6EF8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5"/>
            <a:ext cx="12188952" cy="5571071"/>
          </a:xfrm>
          <a:prstGeom prst="snip1Rect">
            <a:avLst>
              <a:gd name="adj"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4802A03-566F-F177-62D6-2E60956F0E74}"/>
              </a:ext>
            </a:extLst>
          </p:cNvPr>
          <p:cNvPicPr>
            <a:picLocks noChangeAspect="1"/>
          </p:cNvPicPr>
          <p:nvPr/>
        </p:nvPicPr>
        <p:blipFill>
          <a:blip r:embed="rId2"/>
          <a:stretch>
            <a:fillRect/>
          </a:stretch>
        </p:blipFill>
        <p:spPr>
          <a:xfrm>
            <a:off x="635179" y="917143"/>
            <a:ext cx="10910306" cy="3736779"/>
          </a:xfrm>
          <a:prstGeom prst="rect">
            <a:avLst/>
          </a:prstGeom>
        </p:spPr>
      </p:pic>
      <p:sp>
        <p:nvSpPr>
          <p:cNvPr id="4" name="TextBox 3">
            <a:extLst>
              <a:ext uri="{FF2B5EF4-FFF2-40B4-BE49-F238E27FC236}">
                <a16:creationId xmlns:a16="http://schemas.microsoft.com/office/drawing/2014/main" id="{ECE6EC27-9574-E772-F929-F9FFEBA04A1F}"/>
              </a:ext>
            </a:extLst>
          </p:cNvPr>
          <p:cNvSpPr txBox="1"/>
          <p:nvPr/>
        </p:nvSpPr>
        <p:spPr>
          <a:xfrm>
            <a:off x="635179" y="5798805"/>
            <a:ext cx="11235447" cy="461665"/>
          </a:xfrm>
          <a:prstGeom prst="rect">
            <a:avLst/>
          </a:prstGeom>
          <a:noFill/>
        </p:spPr>
        <p:txBody>
          <a:bodyPr wrap="square" rtlCol="0">
            <a:spAutoFit/>
          </a:bodyPr>
          <a:lstStyle/>
          <a:p>
            <a:r>
              <a:rPr lang="en-US" sz="2400" dirty="0"/>
              <a:t>North elevation showing new addition with recessed connecting corridor</a:t>
            </a:r>
          </a:p>
        </p:txBody>
      </p:sp>
    </p:spTree>
    <p:extLst>
      <p:ext uri="{BB962C8B-B14F-4D97-AF65-F5344CB8AC3E}">
        <p14:creationId xmlns:p14="http://schemas.microsoft.com/office/powerpoint/2010/main" val="86175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6B983D-955B-C2F0-74A2-8FBEA8BBC183}"/>
              </a:ext>
            </a:extLst>
          </p:cNvPr>
          <p:cNvPicPr>
            <a:picLocks noChangeAspect="1"/>
          </p:cNvPicPr>
          <p:nvPr/>
        </p:nvPicPr>
        <p:blipFill>
          <a:blip r:embed="rId2"/>
          <a:stretch>
            <a:fillRect/>
          </a:stretch>
        </p:blipFill>
        <p:spPr>
          <a:xfrm>
            <a:off x="-109048" y="0"/>
            <a:ext cx="12301048" cy="4630366"/>
          </a:xfrm>
          <a:prstGeom prst="rect">
            <a:avLst/>
          </a:prstGeom>
        </p:spPr>
      </p:pic>
      <p:sp>
        <p:nvSpPr>
          <p:cNvPr id="6" name="TextBox 5">
            <a:extLst>
              <a:ext uri="{FF2B5EF4-FFF2-40B4-BE49-F238E27FC236}">
                <a16:creationId xmlns:a16="http://schemas.microsoft.com/office/drawing/2014/main" id="{917187BF-4DC8-8064-737E-40796143B528}"/>
              </a:ext>
            </a:extLst>
          </p:cNvPr>
          <p:cNvSpPr txBox="1"/>
          <p:nvPr/>
        </p:nvSpPr>
        <p:spPr>
          <a:xfrm>
            <a:off x="683817" y="5244329"/>
            <a:ext cx="11235447" cy="830997"/>
          </a:xfrm>
          <a:prstGeom prst="rect">
            <a:avLst/>
          </a:prstGeom>
          <a:noFill/>
        </p:spPr>
        <p:txBody>
          <a:bodyPr wrap="square" rtlCol="0">
            <a:spAutoFit/>
          </a:bodyPr>
          <a:lstStyle/>
          <a:p>
            <a:r>
              <a:rPr lang="en-US" sz="2400" dirty="0"/>
              <a:t>West elevation where new addition will be, showing windows that will be opened to create connecting corridors.</a:t>
            </a:r>
          </a:p>
        </p:txBody>
      </p:sp>
      <p:sp>
        <p:nvSpPr>
          <p:cNvPr id="7" name="Rectangle 6">
            <a:extLst>
              <a:ext uri="{FF2B5EF4-FFF2-40B4-BE49-F238E27FC236}">
                <a16:creationId xmlns:a16="http://schemas.microsoft.com/office/drawing/2014/main" id="{794AB381-E6C7-0CE8-F63D-6D4A65CD586E}"/>
              </a:ext>
            </a:extLst>
          </p:cNvPr>
          <p:cNvSpPr/>
          <p:nvPr/>
        </p:nvSpPr>
        <p:spPr>
          <a:xfrm>
            <a:off x="2898843" y="2315183"/>
            <a:ext cx="1060314" cy="1673157"/>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107AAE-BF19-9AA9-F68C-223EB8AC1054}"/>
              </a:ext>
            </a:extLst>
          </p:cNvPr>
          <p:cNvSpPr/>
          <p:nvPr/>
        </p:nvSpPr>
        <p:spPr>
          <a:xfrm>
            <a:off x="7702688" y="2313031"/>
            <a:ext cx="1060314" cy="1673157"/>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5984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A07B34-ED9B-0E73-75E8-CDF9AAE959CB}"/>
              </a:ext>
            </a:extLst>
          </p:cNvPr>
          <p:cNvSpPr txBox="1"/>
          <p:nvPr/>
        </p:nvSpPr>
        <p:spPr>
          <a:xfrm>
            <a:off x="136271" y="2090269"/>
            <a:ext cx="11461870" cy="3223959"/>
          </a:xfrm>
          <a:prstGeom prst="rect">
            <a:avLst/>
          </a:prstGeom>
          <a:noFill/>
        </p:spPr>
        <p:txBody>
          <a:bodyPr wrap="square">
            <a:spAutoFit/>
          </a:bodyPr>
          <a:lstStyle/>
          <a:p>
            <a:pPr marL="114300" marR="191770">
              <a:spcBef>
                <a:spcPts val="275"/>
              </a:spcBef>
              <a:spcAft>
                <a:spcPts val="600"/>
              </a:spcAft>
            </a:pPr>
            <a:r>
              <a:rPr lang="en-US" sz="2800" b="1" u="sng" dirty="0">
                <a:effectLst/>
                <a:latin typeface="Calibri" panose="020F0502020204030204" pitchFamily="34" charset="0"/>
                <a:ea typeface="Calibri" panose="020F0502020204030204" pitchFamily="34" charset="0"/>
                <a:cs typeface="Calibri" panose="020F0502020204030204" pitchFamily="34" charset="0"/>
              </a:rPr>
              <a:t>S</a:t>
            </a:r>
            <a:r>
              <a:rPr lang="en-US" sz="2800" b="1" u="sng" spc="-5" dirty="0">
                <a:effectLst/>
                <a:latin typeface="Calibri" panose="020F0502020204030204" pitchFamily="34" charset="0"/>
                <a:ea typeface="Calibri" panose="020F0502020204030204" pitchFamily="34" charset="0"/>
                <a:cs typeface="Calibri" panose="020F0502020204030204" pitchFamily="34" charset="0"/>
              </a:rPr>
              <a:t>t</a:t>
            </a:r>
            <a:r>
              <a:rPr lang="en-US" sz="2800" b="1" u="sng" dirty="0">
                <a:effectLst/>
                <a:latin typeface="Calibri" panose="020F0502020204030204" pitchFamily="34" charset="0"/>
                <a:ea typeface="Calibri" panose="020F0502020204030204" pitchFamily="34" charset="0"/>
                <a:cs typeface="Calibri" panose="020F0502020204030204" pitchFamily="34" charset="0"/>
              </a:rPr>
              <a:t>andard</a:t>
            </a:r>
            <a:r>
              <a:rPr lang="en-US" sz="2800" b="1" u="sng" spc="-40" dirty="0">
                <a:effectLst/>
                <a:latin typeface="Calibri" panose="020F0502020204030204" pitchFamily="34" charset="0"/>
                <a:ea typeface="Calibri" panose="020F0502020204030204" pitchFamily="34" charset="0"/>
                <a:cs typeface="Calibri" panose="020F0502020204030204" pitchFamily="34" charset="0"/>
              </a:rPr>
              <a:t> </a:t>
            </a:r>
            <a:r>
              <a:rPr lang="en-US" sz="2800" b="1" u="sng" dirty="0">
                <a:effectLst/>
                <a:latin typeface="Calibri" panose="020F0502020204030204" pitchFamily="34" charset="0"/>
                <a:ea typeface="Calibri" panose="020F0502020204030204" pitchFamily="34" charset="0"/>
                <a:cs typeface="Calibri" panose="020F0502020204030204" pitchFamily="34" charset="0"/>
              </a:rPr>
              <a:t>Number</a:t>
            </a:r>
            <a:r>
              <a:rPr lang="en-US" sz="2800" b="1" u="sng" spc="-30" dirty="0">
                <a:effectLst/>
                <a:latin typeface="Calibri" panose="020F0502020204030204" pitchFamily="34" charset="0"/>
                <a:ea typeface="Calibri" panose="020F0502020204030204" pitchFamily="34" charset="0"/>
                <a:cs typeface="Calibri" panose="020F0502020204030204" pitchFamily="34" charset="0"/>
              </a:rPr>
              <a:t> </a:t>
            </a:r>
            <a:r>
              <a:rPr lang="en-US" sz="2800" b="1" u="sng" spc="5" dirty="0">
                <a:effectLst/>
                <a:latin typeface="Calibri" panose="020F0502020204030204" pitchFamily="34" charset="0"/>
                <a:ea typeface="Calibri" panose="020F0502020204030204" pitchFamily="34" charset="0"/>
                <a:cs typeface="Calibri" panose="020F0502020204030204" pitchFamily="34" charset="0"/>
              </a:rPr>
              <a:t>9</a:t>
            </a:r>
            <a:r>
              <a:rPr lang="en-US" sz="2800" b="1" spc="5" dirty="0">
                <a:effectLst/>
                <a:latin typeface="Calibri" panose="020F0502020204030204" pitchFamily="34" charset="0"/>
                <a:ea typeface="Calibri" panose="020F0502020204030204" pitchFamily="34" charset="0"/>
                <a:cs typeface="Calibri" panose="020F0502020204030204" pitchFamily="34" charset="0"/>
              </a:rPr>
              <a:t>: New additions, exterior alterations, or related new construction will not destroy historic materials, features, and spatial relationships that characterize the property. The new work will be differentiated from the old and will be compatible with the historic materials, features, size, scale and proportion, and massing to protect the integrity of the property and its environment.  </a:t>
            </a:r>
          </a:p>
          <a:p>
            <a:pPr marL="114300" marR="191770">
              <a:spcBef>
                <a:spcPts val="275"/>
              </a:spcBef>
              <a:spcAft>
                <a:spcPts val="6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10461DD-FA33-2200-1AC3-16E548EDFB87}"/>
              </a:ext>
            </a:extLst>
          </p:cNvPr>
          <p:cNvSpPr txBox="1"/>
          <p:nvPr/>
        </p:nvSpPr>
        <p:spPr>
          <a:xfrm>
            <a:off x="246300" y="414258"/>
            <a:ext cx="11699400" cy="584775"/>
          </a:xfrm>
          <a:prstGeom prst="rect">
            <a:avLst/>
          </a:prstGeom>
          <a:noFill/>
        </p:spPr>
        <p:txBody>
          <a:bodyPr wrap="square" rtlCol="0">
            <a:spAutoFit/>
          </a:bodyPr>
          <a:lstStyle/>
          <a:p>
            <a:r>
              <a:rPr lang="en-US" sz="3200" b="1" dirty="0"/>
              <a:t>RELEVANT STANDARDS THAT THIS PROJECT MEETS:</a:t>
            </a:r>
          </a:p>
        </p:txBody>
      </p:sp>
    </p:spTree>
    <p:extLst>
      <p:ext uri="{BB962C8B-B14F-4D97-AF65-F5344CB8AC3E}">
        <p14:creationId xmlns:p14="http://schemas.microsoft.com/office/powerpoint/2010/main" val="11320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F40B16-9E6F-0ADE-E09A-F37BADBFC729}"/>
              </a:ext>
            </a:extLst>
          </p:cNvPr>
          <p:cNvSpPr txBox="1"/>
          <p:nvPr/>
        </p:nvSpPr>
        <p:spPr>
          <a:xfrm>
            <a:off x="282011" y="343378"/>
            <a:ext cx="11212082" cy="5532284"/>
          </a:xfrm>
          <a:prstGeom prst="rect">
            <a:avLst/>
          </a:prstGeom>
          <a:noFill/>
        </p:spPr>
        <p:txBody>
          <a:bodyPr wrap="square">
            <a:spAutoFit/>
          </a:bodyPr>
          <a:lstStyle/>
          <a:p>
            <a:pPr marL="114300" marR="191770">
              <a:spcBef>
                <a:spcPts val="275"/>
              </a:spcBef>
              <a:spcAft>
                <a:spcPts val="600"/>
              </a:spcAft>
            </a:pPr>
            <a:r>
              <a:rPr lang="en-US" sz="2800" b="1" u="sng" spc="5" dirty="0">
                <a:effectLst/>
                <a:latin typeface="Calibri" panose="020F0502020204030204" pitchFamily="34" charset="0"/>
                <a:ea typeface="Calibri" panose="020F0502020204030204" pitchFamily="34" charset="0"/>
                <a:cs typeface="Calibri" panose="020F0502020204030204" pitchFamily="34" charset="0"/>
              </a:rPr>
              <a:t>Staff Comment</a:t>
            </a:r>
            <a:r>
              <a:rPr lang="en-US" sz="2800" b="1" u="sng" spc="5" dirty="0">
                <a:latin typeface="Calibri" panose="020F0502020204030204" pitchFamily="34" charset="0"/>
                <a:ea typeface="Calibri" panose="020F0502020204030204" pitchFamily="34" charset="0"/>
                <a:cs typeface="Calibri" panose="020F0502020204030204" pitchFamily="34" charset="0"/>
              </a:rPr>
              <a:t>ary on Standard #9: </a:t>
            </a:r>
          </a:p>
          <a:p>
            <a:pPr marL="457200" marR="191770" indent="-342900">
              <a:spcBef>
                <a:spcPts val="275"/>
              </a:spcBef>
              <a:spcAft>
                <a:spcPts val="60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The addition will be differentiated from the old through the use of aluminum storefronts and window units. </a:t>
            </a:r>
          </a:p>
          <a:p>
            <a:pPr marL="457200" marR="191770" indent="-342900">
              <a:spcBef>
                <a:spcPts val="275"/>
              </a:spcBef>
              <a:spcAft>
                <a:spcPts val="60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The visual separation between the buildings is achieved through the 12’ span and 14’ recess to the corridor that joins the two structures together. </a:t>
            </a:r>
          </a:p>
          <a:p>
            <a:pPr marL="457200" marR="191770" indent="-342900">
              <a:spcBef>
                <a:spcPts val="275"/>
              </a:spcBef>
              <a:spcAft>
                <a:spcPts val="60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While historic window openings will be used to connect the addition, these windows are on a non-primary elevation (west) and two of the four windows that exist on that elevation have been bricked up at some point in the past. </a:t>
            </a:r>
          </a:p>
          <a:p>
            <a:pPr marL="457200" marR="191770" indent="-342900">
              <a:spcBef>
                <a:spcPts val="275"/>
              </a:spcBef>
              <a:spcAft>
                <a:spcPts val="60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The addition will be compatible with the historic building through the use of brick veneer. </a:t>
            </a:r>
          </a:p>
          <a:p>
            <a:pPr marL="457200" marR="191770" indent="-342900">
              <a:spcBef>
                <a:spcPts val="275"/>
              </a:spcBef>
              <a:spcAft>
                <a:spcPts val="60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The historic, 2-story building will remain the larger of the two structures. The addition being maintained at 1-story ensures that the historic building is the dominant of the two.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6471477"/>
      </p:ext>
    </p:extLst>
  </p:cSld>
  <p:clrMapOvr>
    <a:masterClrMapping/>
  </p:clrMapOvr>
</p:sld>
</file>

<file path=ppt/theme/theme1.xml><?xml version="1.0" encoding="utf-8"?>
<a:theme xmlns:a="http://schemas.openxmlformats.org/drawingml/2006/main" name="Slic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182</TotalTime>
  <Words>481</Words>
  <Application>Microsoft Office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Slice</vt:lpstr>
      <vt:lpstr>Green-Hughes Printing Co. building - Addition 19 w pacific Avenue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ROOSEVELT APARTMENTS 524 w 7th Ave</dc:title>
  <dc:creator>Duvall, Megan</dc:creator>
  <cp:lastModifiedBy>Duvall, Megan</cp:lastModifiedBy>
  <cp:revision>4</cp:revision>
  <dcterms:created xsi:type="dcterms:W3CDTF">2021-09-21T17:22:29Z</dcterms:created>
  <dcterms:modified xsi:type="dcterms:W3CDTF">2026-02-12T22:55:22Z</dcterms:modified>
</cp:coreProperties>
</file>