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04" r:id="rId3"/>
    <p:sldId id="807" r:id="rId4"/>
    <p:sldId id="827" r:id="rId5"/>
    <p:sldId id="814" r:id="rId6"/>
    <p:sldId id="826" r:id="rId7"/>
    <p:sldId id="828" r:id="rId8"/>
    <p:sldId id="829" r:id="rId9"/>
    <p:sldId id="830" r:id="rId10"/>
    <p:sldId id="831" r:id="rId11"/>
    <p:sldId id="832" r:id="rId12"/>
    <p:sldId id="835" r:id="rId13"/>
    <p:sldId id="834" r:id="rId14"/>
    <p:sldId id="833" r:id="rId15"/>
    <p:sldId id="836" r:id="rId16"/>
    <p:sldId id="837" r:id="rId17"/>
    <p:sldId id="838" r:id="rId18"/>
    <p:sldId id="839" r:id="rId19"/>
    <p:sldId id="818" r:id="rId20"/>
    <p:sldId id="840" r:id="rId21"/>
    <p:sldId id="841" r:id="rId22"/>
    <p:sldId id="842" r:id="rId23"/>
    <p:sldId id="843" r:id="rId24"/>
  </p:sldIdLst>
  <p:sldSz cx="12192000" cy="6858000"/>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79C570-2EA4-41F1-A1D5-63347A67EF0D}">
          <p14:sldIdLst>
            <p14:sldId id="256"/>
            <p14:sldId id="304"/>
            <p14:sldId id="807"/>
            <p14:sldId id="827"/>
            <p14:sldId id="814"/>
            <p14:sldId id="826"/>
            <p14:sldId id="828"/>
            <p14:sldId id="829"/>
            <p14:sldId id="830"/>
            <p14:sldId id="831"/>
            <p14:sldId id="832"/>
            <p14:sldId id="835"/>
            <p14:sldId id="834"/>
            <p14:sldId id="833"/>
            <p14:sldId id="836"/>
            <p14:sldId id="837"/>
            <p14:sldId id="838"/>
            <p14:sldId id="839"/>
            <p14:sldId id="818"/>
            <p14:sldId id="840"/>
            <p14:sldId id="841"/>
            <p14:sldId id="842"/>
            <p14:sldId id="84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25"/>
    <a:srgbClr val="F2F8EC"/>
    <a:srgbClr val="FFC000"/>
    <a:srgbClr val="FFFFFF"/>
    <a:srgbClr val="E4F0E0"/>
    <a:srgbClr val="8ECB99"/>
    <a:srgbClr val="FDFFB0"/>
    <a:srgbClr val="6DA721"/>
    <a:srgbClr val="E9E9E8"/>
    <a:srgbClr val="93B8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926" autoAdjust="0"/>
  </p:normalViewPr>
  <p:slideViewPr>
    <p:cSldViewPr snapToGrid="0">
      <p:cViewPr varScale="1">
        <p:scale>
          <a:sx n="62" d="100"/>
          <a:sy n="62" d="100"/>
        </p:scale>
        <p:origin x="1459" y="6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4160520" cy="367030"/>
          </a:xfrm>
          <a:prstGeom prst="rect">
            <a:avLst/>
          </a:prstGeom>
        </p:spPr>
        <p:txBody>
          <a:bodyPr vert="horz" lIns="96105" tIns="48052" rIns="96105" bIns="48052" rtlCol="0"/>
          <a:lstStyle>
            <a:lvl1pPr algn="l">
              <a:defRPr sz="1200"/>
            </a:lvl1pPr>
          </a:lstStyle>
          <a:p>
            <a:endParaRPr lang="en-US"/>
          </a:p>
        </p:txBody>
      </p:sp>
      <p:sp>
        <p:nvSpPr>
          <p:cNvPr id="3" name="Date Placeholder 2"/>
          <p:cNvSpPr>
            <a:spLocks noGrp="1"/>
          </p:cNvSpPr>
          <p:nvPr>
            <p:ph type="dt" idx="1"/>
          </p:nvPr>
        </p:nvSpPr>
        <p:spPr>
          <a:xfrm>
            <a:off x="5438459" y="3"/>
            <a:ext cx="4160520" cy="367030"/>
          </a:xfrm>
          <a:prstGeom prst="rect">
            <a:avLst/>
          </a:prstGeom>
        </p:spPr>
        <p:txBody>
          <a:bodyPr vert="horz" lIns="96105" tIns="48052" rIns="96105" bIns="48052" rtlCol="0"/>
          <a:lstStyle>
            <a:lvl1pPr algn="r">
              <a:defRPr sz="1200"/>
            </a:lvl1pPr>
          </a:lstStyle>
          <a:p>
            <a:fld id="{35BDFCA1-8670-4FEE-A0EF-DC2786585BFE}" type="datetimeFigureOut">
              <a:rPr lang="en-US" smtClean="0"/>
              <a:t>9/16/2026</a:t>
            </a:fld>
            <a:endParaRPr lang="en-US"/>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105" tIns="48052" rIns="96105" bIns="48052" rtlCol="0" anchor="ctr"/>
          <a:lstStyle/>
          <a:p>
            <a:endParaRPr lang="en-US"/>
          </a:p>
        </p:txBody>
      </p:sp>
      <p:sp>
        <p:nvSpPr>
          <p:cNvPr id="5" name="Notes Placeholder 4"/>
          <p:cNvSpPr>
            <a:spLocks noGrp="1"/>
          </p:cNvSpPr>
          <p:nvPr>
            <p:ph type="body" sz="quarter" idx="3"/>
          </p:nvPr>
        </p:nvSpPr>
        <p:spPr>
          <a:xfrm>
            <a:off x="960121" y="3520439"/>
            <a:ext cx="7680960" cy="2880361"/>
          </a:xfrm>
          <a:prstGeom prst="rect">
            <a:avLst/>
          </a:prstGeom>
        </p:spPr>
        <p:txBody>
          <a:bodyPr vert="horz" lIns="96105" tIns="48052" rIns="96105" bIns="480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1"/>
            <a:ext cx="4160520" cy="367029"/>
          </a:xfrm>
          <a:prstGeom prst="rect">
            <a:avLst/>
          </a:prstGeom>
        </p:spPr>
        <p:txBody>
          <a:bodyPr vert="horz" lIns="96105" tIns="48052" rIns="96105" bIns="48052" rtlCol="0" anchor="b"/>
          <a:lstStyle>
            <a:lvl1pPr algn="l">
              <a:defRPr sz="1200"/>
            </a:lvl1pPr>
          </a:lstStyle>
          <a:p>
            <a:endParaRPr lang="en-US"/>
          </a:p>
        </p:txBody>
      </p:sp>
      <p:sp>
        <p:nvSpPr>
          <p:cNvPr id="7" name="Slide Number Placeholder 6"/>
          <p:cNvSpPr>
            <a:spLocks noGrp="1"/>
          </p:cNvSpPr>
          <p:nvPr>
            <p:ph type="sldNum" sz="quarter" idx="5"/>
          </p:nvPr>
        </p:nvSpPr>
        <p:spPr>
          <a:xfrm>
            <a:off x="5438459" y="6948171"/>
            <a:ext cx="4160520" cy="367029"/>
          </a:xfrm>
          <a:prstGeom prst="rect">
            <a:avLst/>
          </a:prstGeom>
        </p:spPr>
        <p:txBody>
          <a:bodyPr vert="horz" lIns="96105" tIns="48052" rIns="96105" bIns="48052" rtlCol="0" anchor="b"/>
          <a:lstStyle>
            <a:lvl1pPr algn="r">
              <a:defRPr sz="1200"/>
            </a:lvl1pPr>
          </a:lstStyle>
          <a:p>
            <a:fld id="{12AE44B3-6F54-41A9-B8BA-FC6E1F3CF385}" type="slidenum">
              <a:rPr lang="en-US" smtClean="0"/>
              <a:t>‹#›</a:t>
            </a:fld>
            <a:endParaRPr lang="en-US"/>
          </a:p>
        </p:txBody>
      </p:sp>
    </p:spTree>
    <p:extLst>
      <p:ext uri="{BB962C8B-B14F-4D97-AF65-F5344CB8AC3E}">
        <p14:creationId xmlns:p14="http://schemas.microsoft.com/office/powerpoint/2010/main" val="2622436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dirty="0"/>
              <a:t>Hello, I’m Heather Smith with the City of Spokane Parks and Recreation Division. Today, I’ll be presenting an overview of the planned restroom replacement project at Coeur d’Alene Park along with Troy Bishop </a:t>
            </a:r>
            <a:r>
              <a:rPr lang="en-US"/>
              <a:t>and Andrew </a:t>
            </a:r>
            <a:r>
              <a:rPr lang="en-US" dirty="0"/>
              <a:t>Leeper from ALSC.</a:t>
            </a:r>
          </a:p>
          <a:p>
            <a:endParaRPr lang="en-US" dirty="0"/>
          </a:p>
        </p:txBody>
      </p:sp>
      <p:sp>
        <p:nvSpPr>
          <p:cNvPr id="4" name="Slide Number Placeholder 3"/>
          <p:cNvSpPr>
            <a:spLocks noGrp="1"/>
          </p:cNvSpPr>
          <p:nvPr>
            <p:ph type="sldNum" sz="quarter" idx="5"/>
          </p:nvPr>
        </p:nvSpPr>
        <p:spPr/>
        <p:txBody>
          <a:bodyPr/>
          <a:lstStyle/>
          <a:p>
            <a:fld id="{12AE44B3-6F54-41A9-B8BA-FC6E1F3CF385}" type="slidenum">
              <a:rPr lang="en-US" smtClean="0"/>
              <a:t>1</a:t>
            </a:fld>
            <a:endParaRPr lang="en-US"/>
          </a:p>
        </p:txBody>
      </p:sp>
    </p:spTree>
    <p:extLst>
      <p:ext uri="{BB962C8B-B14F-4D97-AF65-F5344CB8AC3E}">
        <p14:creationId xmlns:p14="http://schemas.microsoft.com/office/powerpoint/2010/main" val="3358967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120000"/>
              </a:lnSpc>
              <a:spcAft>
                <a:spcPts val="1249"/>
              </a:spcAft>
            </a:pPr>
            <a:r>
              <a:rPr lang="en-US" dirty="0">
                <a:solidFill>
                  <a:schemeClr val="tx1">
                    <a:lumMod val="65000"/>
                    <a:lumOff val="35000"/>
                  </a:schemeClr>
                </a:solidFill>
                <a:latin typeface="Heebo" panose="00000500000000000000" pitchFamily="2" charset="-79"/>
                <a:cs typeface="Heebo" panose="00000500000000000000" pitchFamily="2" charset="-79"/>
              </a:rPr>
              <a:t>In response to community desire, the Coeur d’Alene Park Restroom and Play Replacement is replacing the third poorest conditioned playground in the City, constructing (1) new restroom building to replace the existing historic restroom which is highly susceptible to vandalism and is often out of service and providing new ADA accessible pedestrian pathways.</a:t>
            </a:r>
          </a:p>
        </p:txBody>
      </p:sp>
      <p:sp>
        <p:nvSpPr>
          <p:cNvPr id="4" name="Slide Number Placeholder 3"/>
          <p:cNvSpPr>
            <a:spLocks noGrp="1"/>
          </p:cNvSpPr>
          <p:nvPr>
            <p:ph type="sldNum" sz="quarter" idx="5"/>
          </p:nvPr>
        </p:nvSpPr>
        <p:spPr/>
        <p:txBody>
          <a:bodyPr/>
          <a:lstStyle/>
          <a:p>
            <a:fld id="{12AE44B3-6F54-41A9-B8BA-FC6E1F3CF385}" type="slidenum">
              <a:rPr lang="en-US" smtClean="0"/>
              <a:t>2</a:t>
            </a:fld>
            <a:endParaRPr lang="en-US"/>
          </a:p>
        </p:txBody>
      </p:sp>
    </p:spTree>
    <p:extLst>
      <p:ext uri="{BB962C8B-B14F-4D97-AF65-F5344CB8AC3E}">
        <p14:creationId xmlns:p14="http://schemas.microsoft.com/office/powerpoint/2010/main" val="751656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4D153-0379-B6A1-DCE4-922732D0AE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6F801F-3F7A-99D8-67DE-F7C47F8B92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573712-F035-16EA-3538-B5AB8785F045}"/>
              </a:ext>
            </a:extLst>
          </p:cNvPr>
          <p:cNvSpPr>
            <a:spLocks noGrp="1"/>
          </p:cNvSpPr>
          <p:nvPr>
            <p:ph type="body" idx="1"/>
          </p:nvPr>
        </p:nvSpPr>
        <p:spPr/>
        <p:txBody>
          <a:bodyPr/>
          <a:lstStyle/>
          <a:p>
            <a:pPr fontAlgn="t"/>
            <a:r>
              <a:rPr lang="en-US" dirty="0"/>
              <a:t>This aerial image highlights Coeur d’Alene Park, showing the existing playground along with the historic restroom facility. The orange rectangle shows where in the park the project is located. The restroom will be preserved and re‑envisioned in a way that honors its long-standing significance to the neighborhood</a:t>
            </a:r>
          </a:p>
          <a:p>
            <a:endParaRPr lang="en-US" dirty="0">
              <a:ea typeface="Calibri"/>
              <a:cs typeface="Calibri"/>
            </a:endParaRPr>
          </a:p>
        </p:txBody>
      </p:sp>
      <p:sp>
        <p:nvSpPr>
          <p:cNvPr id="4" name="Slide Number Placeholder 3">
            <a:extLst>
              <a:ext uri="{FF2B5EF4-FFF2-40B4-BE49-F238E27FC236}">
                <a16:creationId xmlns:a16="http://schemas.microsoft.com/office/drawing/2014/main" id="{487D2A70-9B96-77C6-F689-9319A41DA2D5}"/>
              </a:ext>
            </a:extLst>
          </p:cNvPr>
          <p:cNvSpPr>
            <a:spLocks noGrp="1"/>
          </p:cNvSpPr>
          <p:nvPr>
            <p:ph type="sldNum" sz="quarter" idx="5"/>
          </p:nvPr>
        </p:nvSpPr>
        <p:spPr/>
        <p:txBody>
          <a:bodyPr/>
          <a:lstStyle/>
          <a:p>
            <a:fld id="{12AE44B3-6F54-41A9-B8BA-FC6E1F3CF385}" type="slidenum">
              <a:rPr lang="en-US" smtClean="0"/>
              <a:t>3</a:t>
            </a:fld>
            <a:endParaRPr lang="en-US"/>
          </a:p>
        </p:txBody>
      </p:sp>
    </p:spTree>
    <p:extLst>
      <p:ext uri="{BB962C8B-B14F-4D97-AF65-F5344CB8AC3E}">
        <p14:creationId xmlns:p14="http://schemas.microsoft.com/office/powerpoint/2010/main" val="3482401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13CC3-3A67-EB71-991B-56245846F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3470C-8C22-6FB8-6CE0-02B991EE9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CD097C-59C0-B5FD-7500-FA216458099E}"/>
              </a:ext>
            </a:extLst>
          </p:cNvPr>
          <p:cNvSpPr>
            <a:spLocks noGrp="1"/>
          </p:cNvSpPr>
          <p:nvPr>
            <p:ph type="body" idx="1"/>
          </p:nvPr>
        </p:nvSpPr>
        <p:spPr/>
        <p:txBody>
          <a:bodyPr/>
          <a:lstStyle/>
          <a:p>
            <a:pPr defTabSz="952073">
              <a:defRPr/>
            </a:pPr>
            <a:endParaRPr lang="en-US" dirty="0">
              <a:ea typeface="Calibri"/>
              <a:cs typeface="Calibri"/>
            </a:endParaRPr>
          </a:p>
          <a:p>
            <a:endParaRPr lang="en-US" dirty="0"/>
          </a:p>
        </p:txBody>
      </p:sp>
      <p:sp>
        <p:nvSpPr>
          <p:cNvPr id="4" name="Slide Number Placeholder 3">
            <a:extLst>
              <a:ext uri="{FF2B5EF4-FFF2-40B4-BE49-F238E27FC236}">
                <a16:creationId xmlns:a16="http://schemas.microsoft.com/office/drawing/2014/main" id="{3D5F14C0-597C-47AD-55E9-C2FDE3FB68B4}"/>
              </a:ext>
            </a:extLst>
          </p:cNvPr>
          <p:cNvSpPr>
            <a:spLocks noGrp="1"/>
          </p:cNvSpPr>
          <p:nvPr>
            <p:ph type="sldNum" sz="quarter" idx="5"/>
          </p:nvPr>
        </p:nvSpPr>
        <p:spPr/>
        <p:txBody>
          <a:bodyPr/>
          <a:lstStyle/>
          <a:p>
            <a:fld id="{C56D9225-668D-4BF4-B159-38D47DB60D91}" type="slidenum">
              <a:rPr lang="en-US" smtClean="0"/>
              <a:t>5</a:t>
            </a:fld>
            <a:endParaRPr lang="en-US"/>
          </a:p>
        </p:txBody>
      </p:sp>
    </p:spTree>
    <p:extLst>
      <p:ext uri="{BB962C8B-B14F-4D97-AF65-F5344CB8AC3E}">
        <p14:creationId xmlns:p14="http://schemas.microsoft.com/office/powerpoint/2010/main" val="388419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13E97-B5B5-A106-B9DA-3AC084C7B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156D1-F568-4729-259B-75AE232012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6DACD1-26C9-CBDB-CD48-57B190A0D241}"/>
              </a:ext>
            </a:extLst>
          </p:cNvPr>
          <p:cNvSpPr>
            <a:spLocks noGrp="1"/>
          </p:cNvSpPr>
          <p:nvPr>
            <p:ph type="body" idx="1"/>
          </p:nvPr>
        </p:nvSpPr>
        <p:spPr/>
        <p:txBody>
          <a:bodyPr/>
          <a:lstStyle/>
          <a:p>
            <a:pPr defTabSz="952073">
              <a:defRPr/>
            </a:pPr>
            <a:endParaRPr lang="en-US" dirty="0">
              <a:ea typeface="Calibri"/>
              <a:cs typeface="Calibri"/>
            </a:endParaRPr>
          </a:p>
          <a:p>
            <a:endParaRPr lang="en-US" dirty="0"/>
          </a:p>
        </p:txBody>
      </p:sp>
      <p:sp>
        <p:nvSpPr>
          <p:cNvPr id="4" name="Slide Number Placeholder 3">
            <a:extLst>
              <a:ext uri="{FF2B5EF4-FFF2-40B4-BE49-F238E27FC236}">
                <a16:creationId xmlns:a16="http://schemas.microsoft.com/office/drawing/2014/main" id="{D1839F88-6A20-3211-1D00-DA5794B8EBF7}"/>
              </a:ext>
            </a:extLst>
          </p:cNvPr>
          <p:cNvSpPr>
            <a:spLocks noGrp="1"/>
          </p:cNvSpPr>
          <p:nvPr>
            <p:ph type="sldNum" sz="quarter" idx="5"/>
          </p:nvPr>
        </p:nvSpPr>
        <p:spPr/>
        <p:txBody>
          <a:bodyPr/>
          <a:lstStyle/>
          <a:p>
            <a:fld id="{C56D9225-668D-4BF4-B159-38D47DB60D91}" type="slidenum">
              <a:rPr lang="en-US" smtClean="0"/>
              <a:t>6</a:t>
            </a:fld>
            <a:endParaRPr lang="en-US"/>
          </a:p>
        </p:txBody>
      </p:sp>
    </p:spTree>
    <p:extLst>
      <p:ext uri="{BB962C8B-B14F-4D97-AF65-F5344CB8AC3E}">
        <p14:creationId xmlns:p14="http://schemas.microsoft.com/office/powerpoint/2010/main" val="2141009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AE44B3-6F54-41A9-B8BA-FC6E1F3CF385}" type="slidenum">
              <a:rPr lang="en-US" smtClean="0"/>
              <a:t>7</a:t>
            </a:fld>
            <a:endParaRPr lang="en-US"/>
          </a:p>
        </p:txBody>
      </p:sp>
    </p:spTree>
    <p:extLst>
      <p:ext uri="{BB962C8B-B14F-4D97-AF65-F5344CB8AC3E}">
        <p14:creationId xmlns:p14="http://schemas.microsoft.com/office/powerpoint/2010/main" val="2438421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8804E-FA2E-8ED7-B244-D888279B7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5A76B-E780-955F-FE6B-E6C2B421BE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266FA7-2E88-4250-4D46-F9345866FE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B5B4A4-85D3-4A37-D2CF-20114484D521}"/>
              </a:ext>
            </a:extLst>
          </p:cNvPr>
          <p:cNvSpPr>
            <a:spLocks noGrp="1"/>
          </p:cNvSpPr>
          <p:nvPr>
            <p:ph type="sldNum" sz="quarter" idx="5"/>
          </p:nvPr>
        </p:nvSpPr>
        <p:spPr/>
        <p:txBody>
          <a:bodyPr/>
          <a:lstStyle/>
          <a:p>
            <a:fld id="{12AE44B3-6F54-41A9-B8BA-FC6E1F3CF385}" type="slidenum">
              <a:rPr lang="en-US" smtClean="0"/>
              <a:t>8</a:t>
            </a:fld>
            <a:endParaRPr lang="en-US"/>
          </a:p>
        </p:txBody>
      </p:sp>
    </p:spTree>
    <p:extLst>
      <p:ext uri="{BB962C8B-B14F-4D97-AF65-F5344CB8AC3E}">
        <p14:creationId xmlns:p14="http://schemas.microsoft.com/office/powerpoint/2010/main" val="2510035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9CFE1-84F0-18A2-3A0D-1894E29B5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DCBE8-8689-869C-B56A-BB312F5721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A0C0E-CD5B-254D-77A4-CAACB9B5C8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4D4DC7-3443-D0DB-DB3A-EE93C875C196}"/>
              </a:ext>
            </a:extLst>
          </p:cNvPr>
          <p:cNvSpPr>
            <a:spLocks noGrp="1"/>
          </p:cNvSpPr>
          <p:nvPr>
            <p:ph type="sldNum" sz="quarter" idx="5"/>
          </p:nvPr>
        </p:nvSpPr>
        <p:spPr/>
        <p:txBody>
          <a:bodyPr/>
          <a:lstStyle/>
          <a:p>
            <a:fld id="{12AE44B3-6F54-41A9-B8BA-FC6E1F3CF385}" type="slidenum">
              <a:rPr lang="en-US" smtClean="0"/>
              <a:t>9</a:t>
            </a:fld>
            <a:endParaRPr lang="en-US"/>
          </a:p>
        </p:txBody>
      </p:sp>
    </p:spTree>
    <p:extLst>
      <p:ext uri="{BB962C8B-B14F-4D97-AF65-F5344CB8AC3E}">
        <p14:creationId xmlns:p14="http://schemas.microsoft.com/office/powerpoint/2010/main" val="1553485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BA82D-5002-7B1D-800D-A0DAD09A5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273AA-CF51-A38F-FCAE-903A94E93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BD5967-24CB-4A02-EC0D-1CDAFC1107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571249-F57B-70E0-FBD3-18957A975C70}"/>
              </a:ext>
            </a:extLst>
          </p:cNvPr>
          <p:cNvSpPr>
            <a:spLocks noGrp="1"/>
          </p:cNvSpPr>
          <p:nvPr>
            <p:ph type="sldNum" sz="quarter" idx="5"/>
          </p:nvPr>
        </p:nvSpPr>
        <p:spPr/>
        <p:txBody>
          <a:bodyPr/>
          <a:lstStyle/>
          <a:p>
            <a:fld id="{12AE44B3-6F54-41A9-B8BA-FC6E1F3CF385}" type="slidenum">
              <a:rPr lang="en-US" smtClean="0"/>
              <a:t>10</a:t>
            </a:fld>
            <a:endParaRPr lang="en-US"/>
          </a:p>
        </p:txBody>
      </p:sp>
    </p:spTree>
    <p:extLst>
      <p:ext uri="{BB962C8B-B14F-4D97-AF65-F5344CB8AC3E}">
        <p14:creationId xmlns:p14="http://schemas.microsoft.com/office/powerpoint/2010/main" val="2616196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44ECD-3629-8615-DE15-96ADF5F5C5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E3D277-6265-1108-0535-9DD19222D0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3C6C95-9A49-F1C5-09F3-7049EE8462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BAC856-C219-0DA7-C604-C0461B4177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AE44B3-6F54-41A9-B8BA-FC6E1F3CF3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3939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AE44B3-6F54-41A9-B8BA-FC6E1F3CF385}" type="slidenum">
              <a:rPr lang="en-US" smtClean="0"/>
              <a:t>18</a:t>
            </a:fld>
            <a:endParaRPr lang="en-US"/>
          </a:p>
        </p:txBody>
      </p:sp>
    </p:spTree>
    <p:extLst>
      <p:ext uri="{BB962C8B-B14F-4D97-AF65-F5344CB8AC3E}">
        <p14:creationId xmlns:p14="http://schemas.microsoft.com/office/powerpoint/2010/main" val="4220836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DE97F-9371-0C10-B2D3-34E9EFD8F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0ADAA-CCCF-71DE-41D5-44F8F63544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28E904-E727-D591-73B5-A4CF73730381}"/>
              </a:ext>
            </a:extLst>
          </p:cNvPr>
          <p:cNvSpPr>
            <a:spLocks noGrp="1"/>
          </p:cNvSpPr>
          <p:nvPr>
            <p:ph type="body" idx="1"/>
          </p:nvPr>
        </p:nvSpPr>
        <p:spPr/>
        <p:txBody>
          <a:bodyPr/>
          <a:lstStyle/>
          <a:p>
            <a:pPr defTabSz="952073">
              <a:defRPr/>
            </a:pPr>
            <a:r>
              <a:rPr lang="en-US" sz="1200" kern="1200" dirty="0">
                <a:solidFill>
                  <a:schemeClr val="tx1"/>
                </a:solidFill>
                <a:effectLst/>
                <a:latin typeface="+mn-lt"/>
                <a:ea typeface="+mn-ea"/>
                <a:cs typeface="+mn-cs"/>
              </a:rPr>
              <a:t>The new restroom utilizes a basalt stone veneer with a ribbed TPO roof that compliments the use of concrete structural roofing system while decreasing construction and maintenance costs. This allows the new restroom to complement but not compete with the other architecture in and around the park, while still maintaining the new park restroom identity. There will be one accent color on the restroom stalls, which is used as wayfinding for parkgoers to immediately recognize what the restroom is. Overall, there are 3 primary exterior materials; basalt, metal, and TPO roofing.</a:t>
            </a:r>
            <a:endParaRPr lang="en-US" dirty="0"/>
          </a:p>
        </p:txBody>
      </p:sp>
      <p:sp>
        <p:nvSpPr>
          <p:cNvPr id="4" name="Slide Number Placeholder 3">
            <a:extLst>
              <a:ext uri="{FF2B5EF4-FFF2-40B4-BE49-F238E27FC236}">
                <a16:creationId xmlns:a16="http://schemas.microsoft.com/office/drawing/2014/main" id="{58F32433-31F9-A6E4-19F6-638557C6E904}"/>
              </a:ext>
            </a:extLst>
          </p:cNvPr>
          <p:cNvSpPr>
            <a:spLocks noGrp="1"/>
          </p:cNvSpPr>
          <p:nvPr>
            <p:ph type="sldNum" sz="quarter" idx="5"/>
          </p:nvPr>
        </p:nvSpPr>
        <p:spPr/>
        <p:txBody>
          <a:bodyPr/>
          <a:lstStyle/>
          <a:p>
            <a:fld id="{C56D9225-668D-4BF4-B159-38D47DB60D91}" type="slidenum">
              <a:rPr lang="en-US" smtClean="0"/>
              <a:t>19</a:t>
            </a:fld>
            <a:endParaRPr lang="en-US"/>
          </a:p>
        </p:txBody>
      </p:sp>
    </p:spTree>
    <p:extLst>
      <p:ext uri="{BB962C8B-B14F-4D97-AF65-F5344CB8AC3E}">
        <p14:creationId xmlns:p14="http://schemas.microsoft.com/office/powerpoint/2010/main" val="3852997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AE44B3-6F54-41A9-B8BA-FC6E1F3CF385}" type="slidenum">
              <a:rPr lang="en-US" smtClean="0"/>
              <a:t>20</a:t>
            </a:fld>
            <a:endParaRPr lang="en-US"/>
          </a:p>
        </p:txBody>
      </p:sp>
    </p:spTree>
    <p:extLst>
      <p:ext uri="{BB962C8B-B14F-4D97-AF65-F5344CB8AC3E}">
        <p14:creationId xmlns:p14="http://schemas.microsoft.com/office/powerpoint/2010/main" val="2386635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AE44B3-6F54-41A9-B8BA-FC6E1F3CF385}" type="slidenum">
              <a:rPr lang="en-US" smtClean="0"/>
              <a:t>21</a:t>
            </a:fld>
            <a:endParaRPr lang="en-US"/>
          </a:p>
        </p:txBody>
      </p:sp>
    </p:spTree>
    <p:extLst>
      <p:ext uri="{BB962C8B-B14F-4D97-AF65-F5344CB8AC3E}">
        <p14:creationId xmlns:p14="http://schemas.microsoft.com/office/powerpoint/2010/main" val="1493520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90E81-0433-91F3-9A13-2E9482F7B9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4E1BFB-C6A9-027B-E759-E5D7C4D89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955A5-5440-4188-4F8B-BB5D4A16AA33}"/>
              </a:ext>
            </a:extLst>
          </p:cNvPr>
          <p:cNvSpPr>
            <a:spLocks noGrp="1"/>
          </p:cNvSpPr>
          <p:nvPr>
            <p:ph type="body" idx="1"/>
          </p:nvPr>
        </p:nvSpPr>
        <p:spPr/>
        <p:txBody>
          <a:bodyPr/>
          <a:lstStyle/>
          <a:p>
            <a:r>
              <a:rPr lang="en-US" dirty="0"/>
              <a:t>We trust that feedback from Parks staff who routinely maintain and clean these restrooms and support a product that works for their needs as well as the neighborhoods.</a:t>
            </a:r>
          </a:p>
        </p:txBody>
      </p:sp>
      <p:sp>
        <p:nvSpPr>
          <p:cNvPr id="4" name="Slide Number Placeholder 3">
            <a:extLst>
              <a:ext uri="{FF2B5EF4-FFF2-40B4-BE49-F238E27FC236}">
                <a16:creationId xmlns:a16="http://schemas.microsoft.com/office/drawing/2014/main" id="{0DAC32F3-B56A-3060-59FE-28912EC2892E}"/>
              </a:ext>
            </a:extLst>
          </p:cNvPr>
          <p:cNvSpPr>
            <a:spLocks noGrp="1"/>
          </p:cNvSpPr>
          <p:nvPr>
            <p:ph type="sldNum" sz="quarter" idx="5"/>
          </p:nvPr>
        </p:nvSpPr>
        <p:spPr/>
        <p:txBody>
          <a:bodyPr/>
          <a:lstStyle/>
          <a:p>
            <a:fld id="{12AE44B3-6F54-41A9-B8BA-FC6E1F3CF385}" type="slidenum">
              <a:rPr lang="en-US" smtClean="0"/>
              <a:t>22</a:t>
            </a:fld>
            <a:endParaRPr lang="en-US"/>
          </a:p>
        </p:txBody>
      </p:sp>
    </p:spTree>
    <p:extLst>
      <p:ext uri="{BB962C8B-B14F-4D97-AF65-F5344CB8AC3E}">
        <p14:creationId xmlns:p14="http://schemas.microsoft.com/office/powerpoint/2010/main" val="3837491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ECF5E-4297-D715-3872-7CCEF670C0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F73967-1367-3199-789C-23B3F6F32B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ACB7BB-A754-44B3-CD75-6B872799A984}"/>
              </a:ext>
            </a:extLst>
          </p:cNvPr>
          <p:cNvSpPr>
            <a:spLocks noGrp="1"/>
          </p:cNvSpPr>
          <p:nvPr>
            <p:ph type="dt" sz="half" idx="10"/>
          </p:nvPr>
        </p:nvSpPr>
        <p:spPr/>
        <p:txBody>
          <a:bodyPr/>
          <a:lstStyle/>
          <a:p>
            <a:fld id="{547D3261-8F8E-4767-A73D-EA46DFD9E442}" type="datetime1">
              <a:rPr lang="en-US" smtClean="0"/>
              <a:t>9/16/2026</a:t>
            </a:fld>
            <a:endParaRPr lang="en-US"/>
          </a:p>
        </p:txBody>
      </p:sp>
      <p:sp>
        <p:nvSpPr>
          <p:cNvPr id="5" name="Footer Placeholder 4">
            <a:extLst>
              <a:ext uri="{FF2B5EF4-FFF2-40B4-BE49-F238E27FC236}">
                <a16:creationId xmlns:a16="http://schemas.microsoft.com/office/drawing/2014/main" id="{E728426E-7F47-87E2-4085-18E9C41735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DD7B53-2871-1FFB-A15F-6E8E1E1B0A9D}"/>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845747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6D2ED-852F-D0A2-A2FA-E9A31ACFB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95F191-6191-6BBA-DC80-6F67C49233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8AA771-0324-7B6F-F852-17143E45E446}"/>
              </a:ext>
            </a:extLst>
          </p:cNvPr>
          <p:cNvSpPr>
            <a:spLocks noGrp="1"/>
          </p:cNvSpPr>
          <p:nvPr>
            <p:ph type="dt" sz="half" idx="10"/>
          </p:nvPr>
        </p:nvSpPr>
        <p:spPr/>
        <p:txBody>
          <a:bodyPr/>
          <a:lstStyle/>
          <a:p>
            <a:fld id="{CA88F07A-AA60-4A1F-AFEC-7F0D7AE342DB}" type="datetime1">
              <a:rPr lang="en-US" smtClean="0"/>
              <a:t>9/16/2026</a:t>
            </a:fld>
            <a:endParaRPr lang="en-US"/>
          </a:p>
        </p:txBody>
      </p:sp>
      <p:sp>
        <p:nvSpPr>
          <p:cNvPr id="5" name="Footer Placeholder 4">
            <a:extLst>
              <a:ext uri="{FF2B5EF4-FFF2-40B4-BE49-F238E27FC236}">
                <a16:creationId xmlns:a16="http://schemas.microsoft.com/office/drawing/2014/main" id="{0143B98E-2C09-7F2F-75D7-828EF4546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F0BFEE-ECC2-604C-F67B-FAD6BB0F2964}"/>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2107273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7E3AC-374A-F7C4-FA50-C6E829AE83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6407D8-2325-EB77-2A3B-1C4A914A1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00904E-C0A5-3198-A2DB-C0AB00C6B8D8}"/>
              </a:ext>
            </a:extLst>
          </p:cNvPr>
          <p:cNvSpPr>
            <a:spLocks noGrp="1"/>
          </p:cNvSpPr>
          <p:nvPr>
            <p:ph type="dt" sz="half" idx="10"/>
          </p:nvPr>
        </p:nvSpPr>
        <p:spPr/>
        <p:txBody>
          <a:bodyPr/>
          <a:lstStyle/>
          <a:p>
            <a:fld id="{ED15AFA3-8A0D-440C-BB08-63107562AAC1}" type="datetime1">
              <a:rPr lang="en-US" smtClean="0"/>
              <a:t>9/16/2026</a:t>
            </a:fld>
            <a:endParaRPr lang="en-US"/>
          </a:p>
        </p:txBody>
      </p:sp>
      <p:sp>
        <p:nvSpPr>
          <p:cNvPr id="5" name="Footer Placeholder 4">
            <a:extLst>
              <a:ext uri="{FF2B5EF4-FFF2-40B4-BE49-F238E27FC236}">
                <a16:creationId xmlns:a16="http://schemas.microsoft.com/office/drawing/2014/main" id="{A39666DF-D244-1670-3F97-7BFFA6B34F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ADEAF9-4942-C52D-CEC5-549EF8519524}"/>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3018308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17AD0-B495-7C09-1A50-F09359E60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D32870-93AD-1EEE-30FE-F4E07B9E94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CAD098-9D75-1F84-1344-91FB952907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9FF994-4971-9E4F-9504-E177EE647AB8}"/>
              </a:ext>
            </a:extLst>
          </p:cNvPr>
          <p:cNvSpPr>
            <a:spLocks noGrp="1"/>
          </p:cNvSpPr>
          <p:nvPr>
            <p:ph type="dt" sz="half" idx="10"/>
          </p:nvPr>
        </p:nvSpPr>
        <p:spPr/>
        <p:txBody>
          <a:bodyPr/>
          <a:lstStyle/>
          <a:p>
            <a:fld id="{A5AA8E53-F067-4CF6-AD05-F1DAA15C0D89}" type="datetime1">
              <a:rPr lang="en-US" smtClean="0"/>
              <a:t>9/16/2026</a:t>
            </a:fld>
            <a:endParaRPr lang="en-US"/>
          </a:p>
        </p:txBody>
      </p:sp>
      <p:sp>
        <p:nvSpPr>
          <p:cNvPr id="6" name="Footer Placeholder 5">
            <a:extLst>
              <a:ext uri="{FF2B5EF4-FFF2-40B4-BE49-F238E27FC236}">
                <a16:creationId xmlns:a16="http://schemas.microsoft.com/office/drawing/2014/main" id="{04EDF873-F898-79F4-8F7F-52A7E6307C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ABEC8-8395-7B5A-8B35-51EBAC018E6A}"/>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1425478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7F2FF-C8C8-4E7B-386A-CA5E3396E8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1EEB69-3823-5850-3C7A-8D5CBF6895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19E20B-2190-9E5B-BB50-0FE31577FA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8F1FE6-CDD7-B48E-0178-429455354B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BB1931-88A5-027D-40B2-26615FF04A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0BBF23B-94EA-7CBC-D258-301702AF733B}"/>
              </a:ext>
            </a:extLst>
          </p:cNvPr>
          <p:cNvSpPr>
            <a:spLocks noGrp="1"/>
          </p:cNvSpPr>
          <p:nvPr>
            <p:ph type="dt" sz="half" idx="10"/>
          </p:nvPr>
        </p:nvSpPr>
        <p:spPr/>
        <p:txBody>
          <a:bodyPr/>
          <a:lstStyle/>
          <a:p>
            <a:fld id="{001C1B8A-292B-4203-8509-DA1F3E7D1E7E}" type="datetime1">
              <a:rPr lang="en-US" smtClean="0"/>
              <a:t>9/16/2026</a:t>
            </a:fld>
            <a:endParaRPr lang="en-US"/>
          </a:p>
        </p:txBody>
      </p:sp>
      <p:sp>
        <p:nvSpPr>
          <p:cNvPr id="8" name="Footer Placeholder 7">
            <a:extLst>
              <a:ext uri="{FF2B5EF4-FFF2-40B4-BE49-F238E27FC236}">
                <a16:creationId xmlns:a16="http://schemas.microsoft.com/office/drawing/2014/main" id="{8FB7EAD4-7442-F9B7-FC23-19F85EB3B4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5BF355-55D5-DB5F-5250-74152D14A230}"/>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2024905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D22D2-05BC-F59E-A401-D2F3F3AD64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C1C863-3E4F-39E7-2497-7C36CED0E914}"/>
              </a:ext>
            </a:extLst>
          </p:cNvPr>
          <p:cNvSpPr>
            <a:spLocks noGrp="1"/>
          </p:cNvSpPr>
          <p:nvPr>
            <p:ph type="dt" sz="half" idx="10"/>
          </p:nvPr>
        </p:nvSpPr>
        <p:spPr/>
        <p:txBody>
          <a:bodyPr/>
          <a:lstStyle/>
          <a:p>
            <a:fld id="{759CB9DE-5D0C-484C-8127-AC83BE47EC9F}" type="datetime1">
              <a:rPr lang="en-US" smtClean="0"/>
              <a:t>9/16/2026</a:t>
            </a:fld>
            <a:endParaRPr lang="en-US"/>
          </a:p>
        </p:txBody>
      </p:sp>
      <p:sp>
        <p:nvSpPr>
          <p:cNvPr id="4" name="Footer Placeholder 3">
            <a:extLst>
              <a:ext uri="{FF2B5EF4-FFF2-40B4-BE49-F238E27FC236}">
                <a16:creationId xmlns:a16="http://schemas.microsoft.com/office/drawing/2014/main" id="{22373EF9-767A-8AED-B2D5-8CC2224A69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3079B0-54D1-9408-2158-079D2EBA49D3}"/>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2249379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6A8225-A5BF-A74C-353E-7E06C4BA8273}"/>
              </a:ext>
            </a:extLst>
          </p:cNvPr>
          <p:cNvSpPr>
            <a:spLocks noGrp="1"/>
          </p:cNvSpPr>
          <p:nvPr>
            <p:ph type="dt" sz="half" idx="10"/>
          </p:nvPr>
        </p:nvSpPr>
        <p:spPr/>
        <p:txBody>
          <a:bodyPr/>
          <a:lstStyle/>
          <a:p>
            <a:fld id="{4B98E344-1FC0-4066-B6D9-23F93A773439}" type="datetime1">
              <a:rPr lang="en-US" smtClean="0"/>
              <a:t>9/16/2026</a:t>
            </a:fld>
            <a:endParaRPr lang="en-US"/>
          </a:p>
        </p:txBody>
      </p:sp>
      <p:sp>
        <p:nvSpPr>
          <p:cNvPr id="3" name="Footer Placeholder 2">
            <a:extLst>
              <a:ext uri="{FF2B5EF4-FFF2-40B4-BE49-F238E27FC236}">
                <a16:creationId xmlns:a16="http://schemas.microsoft.com/office/drawing/2014/main" id="{CD60F943-6E25-B725-C6C6-73E324B750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574E0D-BDC0-D255-ED9F-DE3D6AA1A1CF}"/>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1198508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5840C-C5B2-7471-2AB6-E0AC2AF53F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325EA2-5C81-CEAA-6F04-0782D05042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B12287-EDB0-4448-C81B-72905D3716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05961D-9127-A339-9094-1CD9CA8CD05A}"/>
              </a:ext>
            </a:extLst>
          </p:cNvPr>
          <p:cNvSpPr>
            <a:spLocks noGrp="1"/>
          </p:cNvSpPr>
          <p:nvPr>
            <p:ph type="dt" sz="half" idx="10"/>
          </p:nvPr>
        </p:nvSpPr>
        <p:spPr/>
        <p:txBody>
          <a:bodyPr/>
          <a:lstStyle/>
          <a:p>
            <a:fld id="{CE8A9E72-B2D0-4E25-969B-8AA14A577F35}" type="datetime1">
              <a:rPr lang="en-US" smtClean="0"/>
              <a:t>9/16/2026</a:t>
            </a:fld>
            <a:endParaRPr lang="en-US"/>
          </a:p>
        </p:txBody>
      </p:sp>
      <p:sp>
        <p:nvSpPr>
          <p:cNvPr id="6" name="Footer Placeholder 5">
            <a:extLst>
              <a:ext uri="{FF2B5EF4-FFF2-40B4-BE49-F238E27FC236}">
                <a16:creationId xmlns:a16="http://schemas.microsoft.com/office/drawing/2014/main" id="{07A1C7B9-2FCE-B678-DDF9-52279D0548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95456D-F47D-1950-D246-BC3F53666C3D}"/>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4290937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5780-EF7A-E038-C287-87E68AF9B7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726DBB-1500-EED4-18DA-CA6D954A48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9A4DCC-2C1F-8877-F382-A0AF5961A7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E2F8EA-0B83-3D63-35C3-999FAFE475F0}"/>
              </a:ext>
            </a:extLst>
          </p:cNvPr>
          <p:cNvSpPr>
            <a:spLocks noGrp="1"/>
          </p:cNvSpPr>
          <p:nvPr>
            <p:ph type="dt" sz="half" idx="10"/>
          </p:nvPr>
        </p:nvSpPr>
        <p:spPr/>
        <p:txBody>
          <a:bodyPr/>
          <a:lstStyle/>
          <a:p>
            <a:fld id="{740EFCD5-2F62-42C9-8CCE-391857D9C182}" type="datetime1">
              <a:rPr lang="en-US" smtClean="0"/>
              <a:t>9/16/2026</a:t>
            </a:fld>
            <a:endParaRPr lang="en-US"/>
          </a:p>
        </p:txBody>
      </p:sp>
      <p:sp>
        <p:nvSpPr>
          <p:cNvPr id="6" name="Footer Placeholder 5">
            <a:extLst>
              <a:ext uri="{FF2B5EF4-FFF2-40B4-BE49-F238E27FC236}">
                <a16:creationId xmlns:a16="http://schemas.microsoft.com/office/drawing/2014/main" id="{B010A0AC-4D89-B468-F5C3-DD6F2C532E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BB2DA4-52E2-5429-8F91-21A9CF27A96C}"/>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1189062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A021E-0383-C107-0678-58F0776697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0ECC7F-13BA-D749-9D04-82013FF163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D2ADE7-BDAD-A9E3-62C2-20A1170C4371}"/>
              </a:ext>
            </a:extLst>
          </p:cNvPr>
          <p:cNvSpPr>
            <a:spLocks noGrp="1"/>
          </p:cNvSpPr>
          <p:nvPr>
            <p:ph type="dt" sz="half" idx="10"/>
          </p:nvPr>
        </p:nvSpPr>
        <p:spPr/>
        <p:txBody>
          <a:bodyPr/>
          <a:lstStyle/>
          <a:p>
            <a:fld id="{4AF072DE-F924-4F22-A5F5-E61F91D735C1}" type="datetime1">
              <a:rPr lang="en-US" smtClean="0"/>
              <a:t>9/16/2026</a:t>
            </a:fld>
            <a:endParaRPr lang="en-US"/>
          </a:p>
        </p:txBody>
      </p:sp>
      <p:sp>
        <p:nvSpPr>
          <p:cNvPr id="5" name="Footer Placeholder 4">
            <a:extLst>
              <a:ext uri="{FF2B5EF4-FFF2-40B4-BE49-F238E27FC236}">
                <a16:creationId xmlns:a16="http://schemas.microsoft.com/office/drawing/2014/main" id="{3E99123C-D32F-F8D6-B434-6FF73F5215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ABC9B5-E104-1575-10A0-5AF525A2E628}"/>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4240990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737AFA-F45A-3256-D6CE-AAD9E64D6A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20129E-4382-50C6-0E78-A33A59EAA3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132C9B-AC08-9320-2574-BF3B8E14199F}"/>
              </a:ext>
            </a:extLst>
          </p:cNvPr>
          <p:cNvSpPr>
            <a:spLocks noGrp="1"/>
          </p:cNvSpPr>
          <p:nvPr>
            <p:ph type="dt" sz="half" idx="10"/>
          </p:nvPr>
        </p:nvSpPr>
        <p:spPr/>
        <p:txBody>
          <a:bodyPr/>
          <a:lstStyle/>
          <a:p>
            <a:fld id="{0AE59A7E-3B5C-40F7-ACF5-C05068F207E2}" type="datetime1">
              <a:rPr lang="en-US" smtClean="0"/>
              <a:t>9/16/2026</a:t>
            </a:fld>
            <a:endParaRPr lang="en-US"/>
          </a:p>
        </p:txBody>
      </p:sp>
      <p:sp>
        <p:nvSpPr>
          <p:cNvPr id="5" name="Footer Placeholder 4">
            <a:extLst>
              <a:ext uri="{FF2B5EF4-FFF2-40B4-BE49-F238E27FC236}">
                <a16:creationId xmlns:a16="http://schemas.microsoft.com/office/drawing/2014/main" id="{5B46F956-4DF2-6E17-A66C-D8F4BEDBA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41E19-76AB-3ADA-06CB-7D0C803A4C77}"/>
              </a:ext>
            </a:extLst>
          </p:cNvPr>
          <p:cNvSpPr>
            <a:spLocks noGrp="1"/>
          </p:cNvSpPr>
          <p:nvPr>
            <p:ph type="sldNum" sz="quarter" idx="12"/>
          </p:nvPr>
        </p:nvSpPr>
        <p:spPr/>
        <p:txBody>
          <a:bodyPr/>
          <a:lstStyle/>
          <a:p>
            <a:fld id="{633E1595-12D3-406D-AB73-968525CF587C}" type="slidenum">
              <a:rPr lang="en-US" smtClean="0"/>
              <a:t>‹#›</a:t>
            </a:fld>
            <a:endParaRPr lang="en-US"/>
          </a:p>
        </p:txBody>
      </p:sp>
    </p:spTree>
    <p:extLst>
      <p:ext uri="{BB962C8B-B14F-4D97-AF65-F5344CB8AC3E}">
        <p14:creationId xmlns:p14="http://schemas.microsoft.com/office/powerpoint/2010/main" val="1881405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F9DEAB-FCB8-9F44-8F16-767E60CB17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9D958C-803A-8AB5-3DD4-A5C74A8771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7A95E9-0FE3-AFA2-9A38-B2839C8F33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362906-B607-4ED3-9C25-9B468827B867}" type="datetime1">
              <a:rPr lang="en-US" smtClean="0"/>
              <a:t>9/16/2026</a:t>
            </a:fld>
            <a:endParaRPr lang="en-US"/>
          </a:p>
        </p:txBody>
      </p:sp>
      <p:sp>
        <p:nvSpPr>
          <p:cNvPr id="5" name="Footer Placeholder 4">
            <a:extLst>
              <a:ext uri="{FF2B5EF4-FFF2-40B4-BE49-F238E27FC236}">
                <a16:creationId xmlns:a16="http://schemas.microsoft.com/office/drawing/2014/main" id="{C88906BC-97D8-3FE5-8165-F4EE62DF47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8A0336-9564-DCD7-17CF-85DADCBFC9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3E1595-12D3-406D-AB73-968525CF587C}" type="slidenum">
              <a:rPr lang="en-US" smtClean="0"/>
              <a:t>‹#›</a:t>
            </a:fld>
            <a:endParaRPr lang="en-US"/>
          </a:p>
        </p:txBody>
      </p:sp>
    </p:spTree>
    <p:extLst>
      <p:ext uri="{BB962C8B-B14F-4D97-AF65-F5344CB8AC3E}">
        <p14:creationId xmlns:p14="http://schemas.microsoft.com/office/powerpoint/2010/main" val="276895164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B507D2-B4F6-8140-E86E-076B38E54574}"/>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t="12538" b="12538"/>
          <a:stretch/>
        </p:blipFill>
        <p:spPr>
          <a:xfrm>
            <a:off x="0" y="0"/>
            <a:ext cx="12192000" cy="6857999"/>
          </a:xfrm>
          <a:prstGeom prst="rect">
            <a:avLst/>
          </a:prstGeom>
        </p:spPr>
      </p:pic>
      <p:sp>
        <p:nvSpPr>
          <p:cNvPr id="3" name="Title 1">
            <a:extLst>
              <a:ext uri="{FF2B5EF4-FFF2-40B4-BE49-F238E27FC236}">
                <a16:creationId xmlns:a16="http://schemas.microsoft.com/office/drawing/2014/main" id="{BD3E4A11-9395-D52C-19A3-374A5EE9F189}"/>
              </a:ext>
            </a:extLst>
          </p:cNvPr>
          <p:cNvSpPr txBox="1">
            <a:spLocks/>
          </p:cNvSpPr>
          <p:nvPr/>
        </p:nvSpPr>
        <p:spPr>
          <a:xfrm>
            <a:off x="-11350" y="1846991"/>
            <a:ext cx="12192000" cy="70938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dirty="0">
                <a:solidFill>
                  <a:srgbClr val="006600"/>
                </a:solidFill>
                <a:latin typeface="Heebo Medium" panose="00000600000000000000" pitchFamily="2" charset="-79"/>
                <a:cs typeface="Heebo Medium" panose="00000600000000000000" pitchFamily="2" charset="-79"/>
              </a:rPr>
              <a:t> </a:t>
            </a:r>
          </a:p>
        </p:txBody>
      </p:sp>
      <p:sp>
        <p:nvSpPr>
          <p:cNvPr id="10" name="Content Placeholder 2">
            <a:extLst>
              <a:ext uri="{FF2B5EF4-FFF2-40B4-BE49-F238E27FC236}">
                <a16:creationId xmlns:a16="http://schemas.microsoft.com/office/drawing/2014/main" id="{5DCCB1E8-7ADE-0057-1304-A0ADF1D13D62}"/>
              </a:ext>
            </a:extLst>
          </p:cNvPr>
          <p:cNvSpPr txBox="1">
            <a:spLocks/>
          </p:cNvSpPr>
          <p:nvPr/>
        </p:nvSpPr>
        <p:spPr>
          <a:xfrm>
            <a:off x="11037872" y="6327123"/>
            <a:ext cx="1048819" cy="614146"/>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1200"/>
              </a:spcAft>
              <a:buNone/>
            </a:pPr>
            <a:r>
              <a:rPr lang="en-US" sz="3200" dirty="0">
                <a:solidFill>
                  <a:schemeClr val="bg1"/>
                </a:solidFill>
                <a:latin typeface="Heebo" panose="00000500000000000000" pitchFamily="2" charset="-79"/>
                <a:cs typeface="Heebo" panose="00000500000000000000" pitchFamily="2" charset="-79"/>
              </a:rPr>
              <a:t>Slide 1</a:t>
            </a:r>
            <a:endParaRPr lang="en-US" sz="2600" dirty="0">
              <a:solidFill>
                <a:schemeClr val="bg1"/>
              </a:solidFill>
              <a:highlight>
                <a:srgbClr val="FFFF00"/>
              </a:highlight>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solidFill>
                <a:schemeClr val="tx1">
                  <a:lumMod val="65000"/>
                  <a:lumOff val="35000"/>
                </a:schemeClr>
              </a:solidFill>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dirty="0">
              <a:latin typeface="Heebo" panose="00000500000000000000" pitchFamily="2" charset="-79"/>
              <a:cs typeface="Heebo" panose="00000500000000000000" pitchFamily="2" charset="-79"/>
            </a:endParaRPr>
          </a:p>
        </p:txBody>
      </p:sp>
      <p:sp>
        <p:nvSpPr>
          <p:cNvPr id="7" name="TextBox 6">
            <a:extLst>
              <a:ext uri="{FF2B5EF4-FFF2-40B4-BE49-F238E27FC236}">
                <a16:creationId xmlns:a16="http://schemas.microsoft.com/office/drawing/2014/main" id="{A481B3B5-93A0-25D7-3C75-3F2B95C1A559}"/>
              </a:ext>
            </a:extLst>
          </p:cNvPr>
          <p:cNvSpPr txBox="1"/>
          <p:nvPr/>
        </p:nvSpPr>
        <p:spPr>
          <a:xfrm>
            <a:off x="259491" y="4107023"/>
            <a:ext cx="11400161" cy="2554545"/>
          </a:xfrm>
          <a:prstGeom prst="rect">
            <a:avLst/>
          </a:prstGeom>
          <a:noFill/>
        </p:spPr>
        <p:txBody>
          <a:bodyPr wrap="square" rtlCol="0">
            <a:spAutoFit/>
          </a:bodyPr>
          <a:lstStyle/>
          <a:p>
            <a:r>
              <a:rPr lang="en-US" sz="7200" dirty="0"/>
              <a:t>Coeur d’Alene Park Restroom</a:t>
            </a:r>
          </a:p>
          <a:p>
            <a:r>
              <a:rPr lang="en-US" sz="4400" dirty="0"/>
              <a:t>Certificate of Appropriateness Review</a:t>
            </a:r>
          </a:p>
          <a:p>
            <a:r>
              <a:rPr lang="en-US" sz="4400" dirty="0"/>
              <a:t>New Construction – Browne’s Addition HD</a:t>
            </a:r>
          </a:p>
        </p:txBody>
      </p:sp>
    </p:spTree>
    <p:extLst>
      <p:ext uri="{BB962C8B-B14F-4D97-AF65-F5344CB8AC3E}">
        <p14:creationId xmlns:p14="http://schemas.microsoft.com/office/powerpoint/2010/main" val="4060743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E7C9FC1-89F0-D3DE-B6CE-3A5C0E17F0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2207018"/>
            <a:ext cx="12192000" cy="9144000"/>
          </a:xfrm>
          <a:prstGeom prst="rect">
            <a:avLst/>
          </a:prstGeom>
        </p:spPr>
      </p:pic>
      <p:sp>
        <p:nvSpPr>
          <p:cNvPr id="19" name="Rounded Rectangle 6">
            <a:extLst>
              <a:ext uri="{FF2B5EF4-FFF2-40B4-BE49-F238E27FC236}">
                <a16:creationId xmlns:a16="http://schemas.microsoft.com/office/drawing/2014/main" id="{1D609454-2515-94F1-3EB4-6CCC2301FE69}"/>
              </a:ext>
            </a:extLst>
          </p:cNvPr>
          <p:cNvSpPr/>
          <p:nvPr/>
        </p:nvSpPr>
        <p:spPr>
          <a:xfrm>
            <a:off x="167971" y="59029"/>
            <a:ext cx="5627062" cy="1296427"/>
          </a:xfrm>
          <a:prstGeom prst="round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FF66ACDF-B9F2-E86B-D468-EAD11D9572FE}"/>
              </a:ext>
            </a:extLst>
          </p:cNvPr>
          <p:cNvSpPr txBox="1">
            <a:spLocks/>
          </p:cNvSpPr>
          <p:nvPr/>
        </p:nvSpPr>
        <p:spPr>
          <a:xfrm>
            <a:off x="280480" y="117136"/>
            <a:ext cx="10515600" cy="1325563"/>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lumMod val="50000"/>
                  </a:schemeClr>
                </a:solidFill>
                <a:latin typeface="Heebo Medium" panose="00000600000000000000" pitchFamily="2" charset="-79"/>
                <a:cs typeface="Heebo Medium" panose="00000600000000000000" pitchFamily="2" charset="-79"/>
              </a:rPr>
              <a:t> Project Description</a:t>
            </a:r>
            <a:endParaRPr lang="en-US" dirty="0">
              <a:solidFill>
                <a:schemeClr val="accent1">
                  <a:lumMod val="50000"/>
                </a:schemeClr>
              </a:solidFill>
              <a:highlight>
                <a:srgbClr val="FFFF00"/>
              </a:highlight>
              <a:latin typeface="Heebo Medium" panose="00000600000000000000" pitchFamily="2" charset="-79"/>
              <a:cs typeface="Heebo Medium" panose="00000600000000000000" pitchFamily="2" charset="-79"/>
            </a:endParaRPr>
          </a:p>
        </p:txBody>
      </p:sp>
      <p:sp>
        <p:nvSpPr>
          <p:cNvPr id="18" name="Rounded Rectangle 6">
            <a:extLst>
              <a:ext uri="{FF2B5EF4-FFF2-40B4-BE49-F238E27FC236}">
                <a16:creationId xmlns:a16="http://schemas.microsoft.com/office/drawing/2014/main" id="{E8EF37D4-92EA-D84C-FAB3-AA0868F26FAB}"/>
              </a:ext>
            </a:extLst>
          </p:cNvPr>
          <p:cNvSpPr/>
          <p:nvPr/>
        </p:nvSpPr>
        <p:spPr>
          <a:xfrm>
            <a:off x="1113816" y="2079816"/>
            <a:ext cx="10515600" cy="3292283"/>
          </a:xfrm>
          <a:prstGeom prst="round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E8DE9C-48DB-6311-01C0-0CF1E512BE27}"/>
              </a:ext>
            </a:extLst>
          </p:cNvPr>
          <p:cNvSpPr txBox="1">
            <a:spLocks/>
          </p:cNvSpPr>
          <p:nvPr/>
        </p:nvSpPr>
        <p:spPr>
          <a:xfrm>
            <a:off x="1113816" y="2297866"/>
            <a:ext cx="9691154" cy="2164831"/>
          </a:xfrm>
          <a:prstGeom prst="rect">
            <a:avLst/>
          </a:prstGeom>
          <a:noFill/>
        </p:spPr>
        <p:txBody>
          <a:bodyPr vert="horz" lIns="91440" tIns="45720" rIns="91440" bIns="45720" rtlCol="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20000"/>
              </a:lnSpc>
              <a:spcAft>
                <a:spcPts val="1200"/>
              </a:spcAft>
              <a:buNone/>
            </a:pPr>
            <a:r>
              <a:rPr lang="en-US" sz="144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Project includes:</a:t>
            </a:r>
          </a:p>
          <a:p>
            <a:pPr lvl="1">
              <a:lnSpc>
                <a:spcPct val="120000"/>
              </a:lnSpc>
              <a:spcAft>
                <a:spcPts val="1200"/>
              </a:spcAft>
            </a:pPr>
            <a:r>
              <a:rPr lang="en-US" sz="14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(1) New restroom building</a:t>
            </a:r>
          </a:p>
          <a:p>
            <a:pPr lvl="1">
              <a:lnSpc>
                <a:spcPct val="120000"/>
              </a:lnSpc>
              <a:spcAft>
                <a:spcPts val="1200"/>
              </a:spcAft>
            </a:pPr>
            <a:r>
              <a:rPr lang="en-US" sz="14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(2) New play areas for ages 2-5, 5-12</a:t>
            </a:r>
          </a:p>
          <a:p>
            <a:pPr lvl="1">
              <a:lnSpc>
                <a:spcPct val="120000"/>
              </a:lnSpc>
              <a:spcAft>
                <a:spcPts val="1200"/>
              </a:spcAft>
            </a:pPr>
            <a:r>
              <a:rPr lang="en-US" sz="14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New ADA accessible pedestrian pathways</a:t>
            </a:r>
            <a:br>
              <a:rPr lang="en-US" sz="2600" dirty="0">
                <a:solidFill>
                  <a:schemeClr val="tx1">
                    <a:lumMod val="65000"/>
                    <a:lumOff val="35000"/>
                  </a:schemeClr>
                </a:solidFill>
                <a:latin typeface="Heebo" panose="00000500000000000000" pitchFamily="2" charset="-79"/>
                <a:cs typeface="Heebo" panose="00000500000000000000" pitchFamily="2" charset="-79"/>
              </a:rPr>
            </a:br>
            <a:br>
              <a:rPr lang="en-US" sz="2600" dirty="0">
                <a:solidFill>
                  <a:schemeClr val="tx1">
                    <a:lumMod val="65000"/>
                    <a:lumOff val="35000"/>
                  </a:schemeClr>
                </a:solidFill>
                <a:latin typeface="Heebo" panose="00000500000000000000" pitchFamily="2" charset="-79"/>
                <a:cs typeface="Heebo" panose="00000500000000000000" pitchFamily="2" charset="-79"/>
              </a:rPr>
            </a:b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marL="971550" lvl="1" indent="-514350">
              <a:lnSpc>
                <a:spcPct val="120000"/>
              </a:lnSpc>
              <a:spcAft>
                <a:spcPts val="1200"/>
              </a:spcAft>
              <a:buAutoNum type="arabicParenBoth"/>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solidFill>
                <a:schemeClr val="tx1">
                  <a:lumMod val="65000"/>
                  <a:lumOff val="35000"/>
                </a:schemeClr>
              </a:solidFill>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dirty="0">
              <a:latin typeface="Heebo" panose="00000500000000000000" pitchFamily="2" charset="-79"/>
              <a:cs typeface="Heebo" panose="00000500000000000000" pitchFamily="2" charset="-79"/>
            </a:endParaRPr>
          </a:p>
        </p:txBody>
      </p:sp>
    </p:spTree>
    <p:extLst>
      <p:ext uri="{BB962C8B-B14F-4D97-AF65-F5344CB8AC3E}">
        <p14:creationId xmlns:p14="http://schemas.microsoft.com/office/powerpoint/2010/main" val="344037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BBF22-E63D-03B5-7584-782AAF90933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E515948-CD17-571B-FD41-8F71BB7007A4}"/>
              </a:ext>
            </a:extLst>
          </p:cNvPr>
          <p:cNvPicPr>
            <a:picLocks noChangeAspect="1"/>
          </p:cNvPicPr>
          <p:nvPr/>
        </p:nvPicPr>
        <p:blipFill>
          <a:blip r:embed="rId3"/>
          <a:stretch>
            <a:fillRect/>
          </a:stretch>
        </p:blipFill>
        <p:spPr>
          <a:xfrm>
            <a:off x="-1204942" y="-52184"/>
            <a:ext cx="14346784" cy="7916351"/>
          </a:xfrm>
          <a:prstGeom prst="rect">
            <a:avLst/>
          </a:prstGeom>
        </p:spPr>
      </p:pic>
      <p:sp>
        <p:nvSpPr>
          <p:cNvPr id="3" name="Content Placeholder 2">
            <a:extLst>
              <a:ext uri="{FF2B5EF4-FFF2-40B4-BE49-F238E27FC236}">
                <a16:creationId xmlns:a16="http://schemas.microsoft.com/office/drawing/2014/main" id="{2A90AA95-1FE7-2E1C-1F10-09C97751255C}"/>
              </a:ext>
            </a:extLst>
          </p:cNvPr>
          <p:cNvSpPr txBox="1">
            <a:spLocks/>
          </p:cNvSpPr>
          <p:nvPr/>
        </p:nvSpPr>
        <p:spPr>
          <a:xfrm>
            <a:off x="11037872" y="6327123"/>
            <a:ext cx="1048819" cy="614146"/>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1200"/>
              </a:spcAft>
              <a:buNone/>
            </a:pPr>
            <a:r>
              <a:rPr lang="en-US" sz="3200" dirty="0">
                <a:solidFill>
                  <a:schemeClr val="bg1"/>
                </a:solidFill>
                <a:latin typeface="Heebo" panose="00000500000000000000" pitchFamily="2" charset="-79"/>
                <a:cs typeface="Heebo" panose="00000500000000000000" pitchFamily="2" charset="-79"/>
              </a:rPr>
              <a:t>Slide 3</a:t>
            </a:r>
            <a:endParaRPr lang="en-US" sz="2600" dirty="0">
              <a:solidFill>
                <a:schemeClr val="bg1"/>
              </a:solidFill>
              <a:highlight>
                <a:srgbClr val="FFFF00"/>
              </a:highlight>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solidFill>
                <a:schemeClr val="tx1">
                  <a:lumMod val="65000"/>
                  <a:lumOff val="35000"/>
                </a:schemeClr>
              </a:solidFill>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dirty="0">
              <a:latin typeface="Heebo" panose="00000500000000000000" pitchFamily="2" charset="-79"/>
              <a:cs typeface="Heebo" panose="00000500000000000000" pitchFamily="2" charset="-79"/>
            </a:endParaRPr>
          </a:p>
        </p:txBody>
      </p:sp>
      <p:pic>
        <p:nvPicPr>
          <p:cNvPr id="51" name="Picture 50">
            <a:extLst>
              <a:ext uri="{FF2B5EF4-FFF2-40B4-BE49-F238E27FC236}">
                <a16:creationId xmlns:a16="http://schemas.microsoft.com/office/drawing/2014/main" id="{9C1B08D8-9680-C7BA-2142-723D087BB279}"/>
              </a:ext>
            </a:extLst>
          </p:cNvPr>
          <p:cNvPicPr>
            <a:picLocks noChangeAspect="1"/>
          </p:cNvPicPr>
          <p:nvPr/>
        </p:nvPicPr>
        <p:blipFill>
          <a:blip r:embed="rId4"/>
          <a:stretch>
            <a:fillRect/>
          </a:stretch>
        </p:blipFill>
        <p:spPr>
          <a:xfrm>
            <a:off x="9907688" y="6015135"/>
            <a:ext cx="837508" cy="842865"/>
          </a:xfrm>
          <a:prstGeom prst="rect">
            <a:avLst/>
          </a:prstGeom>
        </p:spPr>
      </p:pic>
      <p:sp>
        <p:nvSpPr>
          <p:cNvPr id="8" name="TextBox 7">
            <a:extLst>
              <a:ext uri="{FF2B5EF4-FFF2-40B4-BE49-F238E27FC236}">
                <a16:creationId xmlns:a16="http://schemas.microsoft.com/office/drawing/2014/main" id="{34B0AFBA-D4C2-1CA9-BB66-4184CA4D4EC9}"/>
              </a:ext>
            </a:extLst>
          </p:cNvPr>
          <p:cNvSpPr txBox="1"/>
          <p:nvPr/>
        </p:nvSpPr>
        <p:spPr>
          <a:xfrm>
            <a:off x="2541383" y="4745174"/>
            <a:ext cx="1803346" cy="461665"/>
          </a:xfrm>
          <a:prstGeom prst="rect">
            <a:avLst/>
          </a:prstGeom>
          <a:noFill/>
        </p:spPr>
        <p:txBody>
          <a:bodyPr wrap="square" rtlCol="0">
            <a:spAutoFit/>
          </a:bodyPr>
          <a:lstStyle/>
          <a:p>
            <a:r>
              <a:rPr lang="en-US" sz="1200" dirty="0">
                <a:solidFill>
                  <a:schemeClr val="bg1"/>
                </a:solidFill>
              </a:rPr>
              <a:t>EXISTING PLAYGROUND TO BE REPLACED</a:t>
            </a:r>
          </a:p>
        </p:txBody>
      </p:sp>
      <p:cxnSp>
        <p:nvCxnSpPr>
          <p:cNvPr id="12" name="Straight Connector 11">
            <a:extLst>
              <a:ext uri="{FF2B5EF4-FFF2-40B4-BE49-F238E27FC236}">
                <a16:creationId xmlns:a16="http://schemas.microsoft.com/office/drawing/2014/main" id="{381CE4DB-338C-64B2-8AF0-921A5D774907}"/>
              </a:ext>
            </a:extLst>
          </p:cNvPr>
          <p:cNvCxnSpPr>
            <a:cxnSpLocks/>
          </p:cNvCxnSpPr>
          <p:nvPr/>
        </p:nvCxnSpPr>
        <p:spPr>
          <a:xfrm>
            <a:off x="4125433" y="4976008"/>
            <a:ext cx="404037" cy="338699"/>
          </a:xfrm>
          <a:prstGeom prst="line">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676EEA1-166D-F501-4B84-A20B60C28129}"/>
              </a:ext>
            </a:extLst>
          </p:cNvPr>
          <p:cNvSpPr txBox="1"/>
          <p:nvPr/>
        </p:nvSpPr>
        <p:spPr>
          <a:xfrm>
            <a:off x="5325175" y="5441830"/>
            <a:ext cx="1628518" cy="461665"/>
          </a:xfrm>
          <a:prstGeom prst="rect">
            <a:avLst/>
          </a:prstGeom>
          <a:noFill/>
        </p:spPr>
        <p:txBody>
          <a:bodyPr wrap="square">
            <a:spAutoFit/>
          </a:bodyPr>
          <a:lstStyle/>
          <a:p>
            <a:r>
              <a:rPr lang="en-US" sz="1200" dirty="0">
                <a:solidFill>
                  <a:schemeClr val="bg1"/>
                </a:solidFill>
              </a:rPr>
              <a:t>EXISTING SPLASHPAD TO REMAIN</a:t>
            </a:r>
          </a:p>
        </p:txBody>
      </p:sp>
      <p:cxnSp>
        <p:nvCxnSpPr>
          <p:cNvPr id="20" name="Straight Connector 19">
            <a:extLst>
              <a:ext uri="{FF2B5EF4-FFF2-40B4-BE49-F238E27FC236}">
                <a16:creationId xmlns:a16="http://schemas.microsoft.com/office/drawing/2014/main" id="{58F66DFC-47FC-92CA-032D-DC40EC1C7BCE}"/>
              </a:ext>
            </a:extLst>
          </p:cNvPr>
          <p:cNvCxnSpPr>
            <a:cxnSpLocks/>
            <a:endCxn id="8" idx="1"/>
          </p:cNvCxnSpPr>
          <p:nvPr/>
        </p:nvCxnSpPr>
        <p:spPr>
          <a:xfrm flipH="1" flipV="1">
            <a:off x="2541383" y="4976007"/>
            <a:ext cx="1584050"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975EE22-FD49-9139-3340-192ADE0031C4}"/>
              </a:ext>
            </a:extLst>
          </p:cNvPr>
          <p:cNvCxnSpPr>
            <a:cxnSpLocks/>
          </p:cNvCxnSpPr>
          <p:nvPr/>
        </p:nvCxnSpPr>
        <p:spPr>
          <a:xfrm flipH="1">
            <a:off x="5405085" y="5691968"/>
            <a:ext cx="136785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A597057-5209-98D9-151D-5B3C9BE99FCE}"/>
              </a:ext>
            </a:extLst>
          </p:cNvPr>
          <p:cNvCxnSpPr>
            <a:cxnSpLocks/>
          </p:cNvCxnSpPr>
          <p:nvPr/>
        </p:nvCxnSpPr>
        <p:spPr>
          <a:xfrm flipH="1" flipV="1">
            <a:off x="5039833" y="5441830"/>
            <a:ext cx="365252" cy="250138"/>
          </a:xfrm>
          <a:prstGeom prst="line">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085AE01-89A2-474E-2B7A-68CAAF27C6CF}"/>
              </a:ext>
            </a:extLst>
          </p:cNvPr>
          <p:cNvCxnSpPr>
            <a:cxnSpLocks/>
          </p:cNvCxnSpPr>
          <p:nvPr/>
        </p:nvCxnSpPr>
        <p:spPr>
          <a:xfrm>
            <a:off x="4125433" y="4976008"/>
            <a:ext cx="153045" cy="305537"/>
          </a:xfrm>
          <a:prstGeom prst="line">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AFE7A40B-A0D7-4148-A67D-0079F7E6996D}"/>
              </a:ext>
            </a:extLst>
          </p:cNvPr>
          <p:cNvSpPr txBox="1"/>
          <p:nvPr/>
        </p:nvSpPr>
        <p:spPr>
          <a:xfrm>
            <a:off x="6096000" y="4378429"/>
            <a:ext cx="1506279" cy="461665"/>
          </a:xfrm>
          <a:prstGeom prst="rect">
            <a:avLst/>
          </a:prstGeom>
          <a:noFill/>
        </p:spPr>
        <p:txBody>
          <a:bodyPr wrap="square">
            <a:spAutoFit/>
          </a:bodyPr>
          <a:lstStyle/>
          <a:p>
            <a:r>
              <a:rPr lang="en-US" sz="1200" dirty="0">
                <a:solidFill>
                  <a:schemeClr val="bg1"/>
                </a:solidFill>
              </a:rPr>
              <a:t>EXISTING RESTROOM TO REMAIN</a:t>
            </a:r>
          </a:p>
        </p:txBody>
      </p:sp>
      <p:cxnSp>
        <p:nvCxnSpPr>
          <p:cNvPr id="34" name="Straight Connector 33">
            <a:extLst>
              <a:ext uri="{FF2B5EF4-FFF2-40B4-BE49-F238E27FC236}">
                <a16:creationId xmlns:a16="http://schemas.microsoft.com/office/drawing/2014/main" id="{65C68E7B-5143-8D32-70EF-5A84F0F31A32}"/>
              </a:ext>
            </a:extLst>
          </p:cNvPr>
          <p:cNvCxnSpPr>
            <a:cxnSpLocks/>
            <a:stCxn id="33" idx="3"/>
          </p:cNvCxnSpPr>
          <p:nvPr/>
        </p:nvCxnSpPr>
        <p:spPr>
          <a:xfrm flipH="1" flipV="1">
            <a:off x="6135271" y="4600357"/>
            <a:ext cx="1467008" cy="890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DA7A7FA-D8A5-333F-E7A0-09C0E0D5251D}"/>
              </a:ext>
            </a:extLst>
          </p:cNvPr>
          <p:cNvCxnSpPr>
            <a:cxnSpLocks/>
          </p:cNvCxnSpPr>
          <p:nvPr/>
        </p:nvCxnSpPr>
        <p:spPr>
          <a:xfrm flipH="1">
            <a:off x="5613991" y="4600357"/>
            <a:ext cx="542546" cy="545000"/>
          </a:xfrm>
          <a:prstGeom prst="line">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706A7FDD-6113-13CB-13F5-4F7D837F93AF}"/>
              </a:ext>
            </a:extLst>
          </p:cNvPr>
          <p:cNvSpPr txBox="1"/>
          <p:nvPr/>
        </p:nvSpPr>
        <p:spPr>
          <a:xfrm>
            <a:off x="3223760" y="3068795"/>
            <a:ext cx="1803346" cy="461665"/>
          </a:xfrm>
          <a:prstGeom prst="rect">
            <a:avLst/>
          </a:prstGeom>
          <a:noFill/>
        </p:spPr>
        <p:txBody>
          <a:bodyPr wrap="square" rtlCol="0">
            <a:spAutoFit/>
          </a:bodyPr>
          <a:lstStyle/>
          <a:p>
            <a:r>
              <a:rPr lang="en-US" sz="1200" dirty="0">
                <a:solidFill>
                  <a:schemeClr val="bg1"/>
                </a:solidFill>
              </a:rPr>
              <a:t>EXISTING GAZEBO </a:t>
            </a:r>
            <a:br>
              <a:rPr lang="en-US" sz="1200" dirty="0">
                <a:solidFill>
                  <a:schemeClr val="bg1"/>
                </a:solidFill>
              </a:rPr>
            </a:br>
            <a:r>
              <a:rPr lang="en-US" sz="1200" dirty="0">
                <a:solidFill>
                  <a:schemeClr val="bg1"/>
                </a:solidFill>
              </a:rPr>
              <a:t>TO REMAIN</a:t>
            </a:r>
          </a:p>
        </p:txBody>
      </p:sp>
      <p:cxnSp>
        <p:nvCxnSpPr>
          <p:cNvPr id="40" name="Straight Connector 39">
            <a:extLst>
              <a:ext uri="{FF2B5EF4-FFF2-40B4-BE49-F238E27FC236}">
                <a16:creationId xmlns:a16="http://schemas.microsoft.com/office/drawing/2014/main" id="{22FB3074-5D00-3451-CACC-90F66BFFECE3}"/>
              </a:ext>
            </a:extLst>
          </p:cNvPr>
          <p:cNvCxnSpPr>
            <a:cxnSpLocks/>
          </p:cNvCxnSpPr>
          <p:nvPr/>
        </p:nvCxnSpPr>
        <p:spPr>
          <a:xfrm>
            <a:off x="4809361" y="3299627"/>
            <a:ext cx="595724" cy="461667"/>
          </a:xfrm>
          <a:prstGeom prst="line">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9EC9D6A-4ABC-EB9A-DDAD-C74830F715D8}"/>
              </a:ext>
            </a:extLst>
          </p:cNvPr>
          <p:cNvCxnSpPr>
            <a:cxnSpLocks/>
          </p:cNvCxnSpPr>
          <p:nvPr/>
        </p:nvCxnSpPr>
        <p:spPr>
          <a:xfrm flipH="1" flipV="1">
            <a:off x="3235944" y="3295679"/>
            <a:ext cx="1584050"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9377B17-734B-C20F-5C4B-9F181D232A73}"/>
              </a:ext>
            </a:extLst>
          </p:cNvPr>
          <p:cNvSpPr/>
          <p:nvPr/>
        </p:nvSpPr>
        <p:spPr>
          <a:xfrm>
            <a:off x="2900035" y="4741328"/>
            <a:ext cx="2421280" cy="1325563"/>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5070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050664-CF41-0D03-2CA2-88CA4AD47673}"/>
              </a:ext>
            </a:extLst>
          </p:cNvPr>
          <p:cNvPicPr>
            <a:picLocks noChangeAspect="1"/>
          </p:cNvPicPr>
          <p:nvPr/>
        </p:nvPicPr>
        <p:blipFill>
          <a:blip r:embed="rId2"/>
          <a:stretch>
            <a:fillRect/>
          </a:stretch>
        </p:blipFill>
        <p:spPr>
          <a:xfrm>
            <a:off x="3214231" y="681138"/>
            <a:ext cx="8383170" cy="5915851"/>
          </a:xfrm>
          <a:prstGeom prst="rect">
            <a:avLst/>
          </a:prstGeom>
        </p:spPr>
      </p:pic>
      <p:sp>
        <p:nvSpPr>
          <p:cNvPr id="2" name="TextBox 1">
            <a:extLst>
              <a:ext uri="{FF2B5EF4-FFF2-40B4-BE49-F238E27FC236}">
                <a16:creationId xmlns:a16="http://schemas.microsoft.com/office/drawing/2014/main" id="{90274394-D985-B5F0-C33F-C388946D9C60}"/>
              </a:ext>
            </a:extLst>
          </p:cNvPr>
          <p:cNvSpPr txBox="1"/>
          <p:nvPr/>
        </p:nvSpPr>
        <p:spPr>
          <a:xfrm>
            <a:off x="457200" y="135924"/>
            <a:ext cx="5115697" cy="769441"/>
          </a:xfrm>
          <a:prstGeom prst="rect">
            <a:avLst/>
          </a:prstGeom>
          <a:noFill/>
        </p:spPr>
        <p:txBody>
          <a:bodyPr wrap="square" rtlCol="0">
            <a:spAutoFit/>
          </a:bodyPr>
          <a:lstStyle/>
          <a:p>
            <a:r>
              <a:rPr lang="en-US" sz="4400" dirty="0"/>
              <a:t>Setbacks</a:t>
            </a:r>
          </a:p>
        </p:txBody>
      </p:sp>
      <p:sp>
        <p:nvSpPr>
          <p:cNvPr id="3" name="TextBox 2">
            <a:extLst>
              <a:ext uri="{FF2B5EF4-FFF2-40B4-BE49-F238E27FC236}">
                <a16:creationId xmlns:a16="http://schemas.microsoft.com/office/drawing/2014/main" id="{5F08AB04-63C3-BDFD-EAC4-6B3F71FEE0E8}"/>
              </a:ext>
            </a:extLst>
          </p:cNvPr>
          <p:cNvSpPr txBox="1"/>
          <p:nvPr/>
        </p:nvSpPr>
        <p:spPr>
          <a:xfrm>
            <a:off x="4942703" y="1519881"/>
            <a:ext cx="2162432" cy="707886"/>
          </a:xfrm>
          <a:prstGeom prst="rect">
            <a:avLst/>
          </a:prstGeom>
          <a:noFill/>
        </p:spPr>
        <p:txBody>
          <a:bodyPr wrap="square" rtlCol="0">
            <a:spAutoFit/>
          </a:bodyPr>
          <a:lstStyle/>
          <a:p>
            <a:r>
              <a:rPr lang="en-US" sz="4000" dirty="0">
                <a:solidFill>
                  <a:schemeClr val="accent1">
                    <a:lumMod val="50000"/>
                  </a:schemeClr>
                </a:solidFill>
              </a:rPr>
              <a:t>146’ 4”</a:t>
            </a:r>
          </a:p>
        </p:txBody>
      </p:sp>
      <p:sp>
        <p:nvSpPr>
          <p:cNvPr id="6" name="TextBox 5">
            <a:extLst>
              <a:ext uri="{FF2B5EF4-FFF2-40B4-BE49-F238E27FC236}">
                <a16:creationId xmlns:a16="http://schemas.microsoft.com/office/drawing/2014/main" id="{DF1766B7-8627-D981-11C7-A8CDF63E4AD9}"/>
              </a:ext>
            </a:extLst>
          </p:cNvPr>
          <p:cNvSpPr txBox="1"/>
          <p:nvPr/>
        </p:nvSpPr>
        <p:spPr>
          <a:xfrm>
            <a:off x="8159579" y="5058033"/>
            <a:ext cx="2162432" cy="707886"/>
          </a:xfrm>
          <a:prstGeom prst="rect">
            <a:avLst/>
          </a:prstGeom>
          <a:noFill/>
        </p:spPr>
        <p:txBody>
          <a:bodyPr wrap="square" rtlCol="0">
            <a:spAutoFit/>
          </a:bodyPr>
          <a:lstStyle/>
          <a:p>
            <a:r>
              <a:rPr lang="en-US" sz="4000" dirty="0">
                <a:solidFill>
                  <a:schemeClr val="accent1">
                    <a:lumMod val="50000"/>
                  </a:schemeClr>
                </a:solidFill>
              </a:rPr>
              <a:t>122’ 7”</a:t>
            </a:r>
          </a:p>
        </p:txBody>
      </p:sp>
    </p:spTree>
    <p:extLst>
      <p:ext uri="{BB962C8B-B14F-4D97-AF65-F5344CB8AC3E}">
        <p14:creationId xmlns:p14="http://schemas.microsoft.com/office/powerpoint/2010/main" val="1270156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F38BA-7773-CBF9-3B8F-885F563DCF9A}"/>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07AA8A18-C725-132D-46D9-37CCB35FAD9C}"/>
              </a:ext>
            </a:extLst>
          </p:cNvPr>
          <p:cNvSpPr txBox="1">
            <a:spLocks/>
          </p:cNvSpPr>
          <p:nvPr/>
        </p:nvSpPr>
        <p:spPr>
          <a:xfrm>
            <a:off x="10796080" y="6327123"/>
            <a:ext cx="1290611" cy="614146"/>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1200"/>
              </a:spcAft>
              <a:buNone/>
            </a:pPr>
            <a:r>
              <a:rPr lang="en-US" sz="3200" dirty="0">
                <a:solidFill>
                  <a:schemeClr val="bg1"/>
                </a:solidFill>
                <a:latin typeface="Heebo" panose="00000500000000000000" pitchFamily="2" charset="-79"/>
                <a:cs typeface="Heebo" panose="00000500000000000000" pitchFamily="2" charset="-79"/>
              </a:rPr>
              <a:t>Slide 4</a:t>
            </a:r>
            <a:endParaRPr lang="en-US" sz="2600" dirty="0">
              <a:solidFill>
                <a:schemeClr val="bg1"/>
              </a:solidFill>
              <a:highlight>
                <a:srgbClr val="FFFF00"/>
              </a:highlight>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dirty="0">
              <a:latin typeface="Heebo" panose="00000500000000000000" pitchFamily="2" charset="-79"/>
              <a:cs typeface="Heebo" panose="00000500000000000000" pitchFamily="2" charset="-79"/>
            </a:endParaRPr>
          </a:p>
        </p:txBody>
      </p:sp>
      <p:sp>
        <p:nvSpPr>
          <p:cNvPr id="12" name="Title 1">
            <a:extLst>
              <a:ext uri="{FF2B5EF4-FFF2-40B4-BE49-F238E27FC236}">
                <a16:creationId xmlns:a16="http://schemas.microsoft.com/office/drawing/2014/main" id="{89292E8C-6C01-3DF0-DEE2-DDE59A43FAC0}"/>
              </a:ext>
            </a:extLst>
          </p:cNvPr>
          <p:cNvSpPr txBox="1">
            <a:spLocks/>
          </p:cNvSpPr>
          <p:nvPr/>
        </p:nvSpPr>
        <p:spPr>
          <a:xfrm>
            <a:off x="682874" y="1174256"/>
            <a:ext cx="10821554" cy="50970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3200" dirty="0">
                <a:solidFill>
                  <a:schemeClr val="tx1">
                    <a:lumMod val="65000"/>
                    <a:lumOff val="35000"/>
                  </a:schemeClr>
                </a:solidFill>
                <a:latin typeface="Heebo" panose="00000500000000000000" pitchFamily="2" charset="-79"/>
                <a:cs typeface="Heebo" panose="00000500000000000000" pitchFamily="2" charset="-79"/>
              </a:rPr>
            </a:br>
            <a:br>
              <a:rPr lang="en-US" sz="3200" dirty="0">
                <a:solidFill>
                  <a:schemeClr val="tx1">
                    <a:lumMod val="65000"/>
                    <a:lumOff val="35000"/>
                  </a:schemeClr>
                </a:solidFill>
                <a:latin typeface="Heebo" panose="00000500000000000000" pitchFamily="2" charset="-79"/>
                <a:cs typeface="Heebo" panose="00000500000000000000" pitchFamily="2" charset="-79"/>
              </a:rPr>
            </a:br>
            <a:endParaRPr lang="en-US" dirty="0">
              <a:solidFill>
                <a:schemeClr val="tx1">
                  <a:lumMod val="65000"/>
                  <a:lumOff val="35000"/>
                </a:schemeClr>
              </a:solidFill>
              <a:latin typeface="Heebo" panose="00000500000000000000" pitchFamily="2" charset="-79"/>
              <a:cs typeface="Heebo" panose="00000500000000000000" pitchFamily="2" charset="-79"/>
            </a:endParaRPr>
          </a:p>
        </p:txBody>
      </p:sp>
      <p:sp>
        <p:nvSpPr>
          <p:cNvPr id="4" name="TextBox 3">
            <a:extLst>
              <a:ext uri="{FF2B5EF4-FFF2-40B4-BE49-F238E27FC236}">
                <a16:creationId xmlns:a16="http://schemas.microsoft.com/office/drawing/2014/main" id="{30B9F01A-9737-49B8-317D-F8F0EC37EDFE}"/>
              </a:ext>
            </a:extLst>
          </p:cNvPr>
          <p:cNvSpPr txBox="1"/>
          <p:nvPr/>
        </p:nvSpPr>
        <p:spPr>
          <a:xfrm>
            <a:off x="1828800" y="3031958"/>
            <a:ext cx="184731" cy="369332"/>
          </a:xfrm>
          <a:prstGeom prst="rect">
            <a:avLst/>
          </a:prstGeom>
          <a:noFill/>
        </p:spPr>
        <p:txBody>
          <a:bodyPr wrap="none" rtlCol="0">
            <a:spAutoFit/>
          </a:bodyPr>
          <a:lstStyle/>
          <a:p>
            <a:endParaRPr lang="en-US" dirty="0"/>
          </a:p>
        </p:txBody>
      </p:sp>
      <p:pic>
        <p:nvPicPr>
          <p:cNvPr id="5" name="Picture 4">
            <a:extLst>
              <a:ext uri="{FF2B5EF4-FFF2-40B4-BE49-F238E27FC236}">
                <a16:creationId xmlns:a16="http://schemas.microsoft.com/office/drawing/2014/main" id="{CE6065CF-EB19-9146-E4A3-FA1FA1ABC8B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2881" y="190811"/>
            <a:ext cx="9586823" cy="5350840"/>
          </a:xfrm>
          <a:prstGeom prst="rect">
            <a:avLst/>
          </a:prstGeom>
        </p:spPr>
      </p:pic>
      <p:pic>
        <p:nvPicPr>
          <p:cNvPr id="3" name="Picture 2">
            <a:extLst>
              <a:ext uri="{FF2B5EF4-FFF2-40B4-BE49-F238E27FC236}">
                <a16:creationId xmlns:a16="http://schemas.microsoft.com/office/drawing/2014/main" id="{78B6E854-2C25-9895-CC6E-B554F17C4DE7}"/>
              </a:ext>
            </a:extLst>
          </p:cNvPr>
          <p:cNvPicPr>
            <a:picLocks noChangeAspect="1"/>
          </p:cNvPicPr>
          <p:nvPr/>
        </p:nvPicPr>
        <p:blipFill>
          <a:blip r:embed="rId4">
            <a:extLst>
              <a:ext uri="{28A0092B-C50C-407E-A947-70E740481C1C}">
                <a14:useLocalDpi xmlns:a14="http://schemas.microsoft.com/office/drawing/2010/main" val="0"/>
              </a:ext>
            </a:extLst>
          </a:blip>
          <a:srcRect l="8302" t="14028" r="20521" b="30695"/>
          <a:stretch>
            <a:fillRect/>
          </a:stretch>
        </p:blipFill>
        <p:spPr>
          <a:xfrm>
            <a:off x="7535778" y="4001061"/>
            <a:ext cx="4333341" cy="25240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039616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B2565-FB47-08AC-07A9-0D25C8969E98}"/>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369A9B8-915D-A6F1-9025-DF9B22143DE8}"/>
              </a:ext>
            </a:extLst>
          </p:cNvPr>
          <p:cNvSpPr txBox="1">
            <a:spLocks/>
          </p:cNvSpPr>
          <p:nvPr/>
        </p:nvSpPr>
        <p:spPr>
          <a:xfrm>
            <a:off x="10796080" y="6327123"/>
            <a:ext cx="1290611" cy="614146"/>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1200"/>
              </a:spcAft>
              <a:buNone/>
            </a:pPr>
            <a:r>
              <a:rPr lang="en-US" sz="3200" dirty="0">
                <a:solidFill>
                  <a:schemeClr val="bg1"/>
                </a:solidFill>
                <a:latin typeface="Heebo" panose="00000500000000000000" pitchFamily="2" charset="-79"/>
                <a:cs typeface="Heebo" panose="00000500000000000000" pitchFamily="2" charset="-79"/>
              </a:rPr>
              <a:t>Slide 4</a:t>
            </a:r>
            <a:endParaRPr lang="en-US" sz="2600" dirty="0">
              <a:solidFill>
                <a:schemeClr val="bg1"/>
              </a:solidFill>
              <a:highlight>
                <a:srgbClr val="FFFF00"/>
              </a:highlight>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solidFill>
                <a:schemeClr val="tx1">
                  <a:lumMod val="65000"/>
                  <a:lumOff val="35000"/>
                </a:schemeClr>
              </a:solidFill>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dirty="0">
              <a:latin typeface="Heebo" panose="00000500000000000000" pitchFamily="2" charset="-79"/>
              <a:cs typeface="Heebo" panose="00000500000000000000" pitchFamily="2" charset="-79"/>
            </a:endParaRPr>
          </a:p>
        </p:txBody>
      </p:sp>
      <p:sp>
        <p:nvSpPr>
          <p:cNvPr id="12" name="Title 1">
            <a:extLst>
              <a:ext uri="{FF2B5EF4-FFF2-40B4-BE49-F238E27FC236}">
                <a16:creationId xmlns:a16="http://schemas.microsoft.com/office/drawing/2014/main" id="{E231D238-CCBE-3CBF-59CD-02A31B2A1140}"/>
              </a:ext>
            </a:extLst>
          </p:cNvPr>
          <p:cNvSpPr txBox="1">
            <a:spLocks/>
          </p:cNvSpPr>
          <p:nvPr/>
        </p:nvSpPr>
        <p:spPr>
          <a:xfrm>
            <a:off x="682874" y="1174256"/>
            <a:ext cx="10821554" cy="50970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3200" dirty="0">
                <a:solidFill>
                  <a:schemeClr val="tx1">
                    <a:lumMod val="65000"/>
                    <a:lumOff val="35000"/>
                  </a:schemeClr>
                </a:solidFill>
                <a:latin typeface="Heebo" panose="00000500000000000000" pitchFamily="2" charset="-79"/>
                <a:cs typeface="Heebo" panose="00000500000000000000" pitchFamily="2" charset="-79"/>
              </a:rPr>
            </a:br>
            <a:br>
              <a:rPr lang="en-US" sz="3200" dirty="0">
                <a:solidFill>
                  <a:schemeClr val="tx1">
                    <a:lumMod val="65000"/>
                    <a:lumOff val="35000"/>
                  </a:schemeClr>
                </a:solidFill>
                <a:latin typeface="Heebo" panose="00000500000000000000" pitchFamily="2" charset="-79"/>
                <a:cs typeface="Heebo" panose="00000500000000000000" pitchFamily="2" charset="-79"/>
              </a:rPr>
            </a:br>
            <a:endParaRPr lang="en-US" dirty="0">
              <a:solidFill>
                <a:schemeClr val="tx1">
                  <a:lumMod val="65000"/>
                  <a:lumOff val="35000"/>
                </a:schemeClr>
              </a:solidFill>
              <a:latin typeface="Heebo" panose="00000500000000000000" pitchFamily="2" charset="-79"/>
              <a:cs typeface="Heebo" panose="00000500000000000000" pitchFamily="2" charset="-79"/>
            </a:endParaRPr>
          </a:p>
        </p:txBody>
      </p:sp>
      <p:sp>
        <p:nvSpPr>
          <p:cNvPr id="4" name="TextBox 3">
            <a:extLst>
              <a:ext uri="{FF2B5EF4-FFF2-40B4-BE49-F238E27FC236}">
                <a16:creationId xmlns:a16="http://schemas.microsoft.com/office/drawing/2014/main" id="{3F291831-AEC5-830F-FF5E-441A8723437F}"/>
              </a:ext>
            </a:extLst>
          </p:cNvPr>
          <p:cNvSpPr txBox="1"/>
          <p:nvPr/>
        </p:nvSpPr>
        <p:spPr>
          <a:xfrm>
            <a:off x="1828800" y="3031958"/>
            <a:ext cx="184731" cy="369332"/>
          </a:xfrm>
          <a:prstGeom prst="rect">
            <a:avLst/>
          </a:prstGeom>
          <a:noFill/>
        </p:spPr>
        <p:txBody>
          <a:bodyPr wrap="none" rtlCol="0">
            <a:spAutoFit/>
          </a:bodyPr>
          <a:lstStyle/>
          <a:p>
            <a:endParaRPr lang="en-US" dirty="0"/>
          </a:p>
        </p:txBody>
      </p:sp>
      <p:pic>
        <p:nvPicPr>
          <p:cNvPr id="5" name="Picture 4">
            <a:extLst>
              <a:ext uri="{FF2B5EF4-FFF2-40B4-BE49-F238E27FC236}">
                <a16:creationId xmlns:a16="http://schemas.microsoft.com/office/drawing/2014/main" id="{8937061A-05AB-6542-7B0B-EC5F60B45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73" y="106514"/>
            <a:ext cx="11806155" cy="6589551"/>
          </a:xfrm>
          <a:prstGeom prst="rect">
            <a:avLst/>
          </a:prstGeom>
        </p:spPr>
      </p:pic>
    </p:spTree>
    <p:extLst>
      <p:ext uri="{BB962C8B-B14F-4D97-AF65-F5344CB8AC3E}">
        <p14:creationId xmlns:p14="http://schemas.microsoft.com/office/powerpoint/2010/main" val="2391085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561F10-9707-BFEA-2481-0A33B83E3CE0}"/>
              </a:ext>
            </a:extLst>
          </p:cNvPr>
          <p:cNvPicPr>
            <a:picLocks noChangeAspect="1"/>
          </p:cNvPicPr>
          <p:nvPr/>
        </p:nvPicPr>
        <p:blipFill>
          <a:blip r:embed="rId3"/>
          <a:stretch>
            <a:fillRect/>
          </a:stretch>
        </p:blipFill>
        <p:spPr>
          <a:xfrm>
            <a:off x="3912" y="56679"/>
            <a:ext cx="12184175" cy="6744641"/>
          </a:xfrm>
          <a:prstGeom prst="rect">
            <a:avLst/>
          </a:prstGeom>
        </p:spPr>
      </p:pic>
    </p:spTree>
    <p:extLst>
      <p:ext uri="{BB962C8B-B14F-4D97-AF65-F5344CB8AC3E}">
        <p14:creationId xmlns:p14="http://schemas.microsoft.com/office/powerpoint/2010/main" val="3194774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C84D9-A87C-B366-A1E1-897F0C070E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A77575B-D3ED-F351-D624-82DD247C4F2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4902" y="56679"/>
            <a:ext cx="11362194" cy="6744641"/>
          </a:xfrm>
          <a:prstGeom prst="rect">
            <a:avLst/>
          </a:prstGeom>
        </p:spPr>
      </p:pic>
    </p:spTree>
    <p:extLst>
      <p:ext uri="{BB962C8B-B14F-4D97-AF65-F5344CB8AC3E}">
        <p14:creationId xmlns:p14="http://schemas.microsoft.com/office/powerpoint/2010/main" val="819716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FA0C8-F874-4F8B-7EC4-E739DE8496A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69DD09E-AED1-A09B-AA18-EB06EA83372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0739" y="56679"/>
            <a:ext cx="11350520" cy="6744641"/>
          </a:xfrm>
          <a:prstGeom prst="rect">
            <a:avLst/>
          </a:prstGeom>
        </p:spPr>
      </p:pic>
    </p:spTree>
    <p:extLst>
      <p:ext uri="{BB962C8B-B14F-4D97-AF65-F5344CB8AC3E}">
        <p14:creationId xmlns:p14="http://schemas.microsoft.com/office/powerpoint/2010/main" val="1465229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D6F2-3774-05B5-4420-8EB0C8E551E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F5521C7-881E-37FE-6557-42433A592C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9341" y="56679"/>
            <a:ext cx="11373316" cy="6744641"/>
          </a:xfrm>
          <a:prstGeom prst="rect">
            <a:avLst/>
          </a:prstGeom>
        </p:spPr>
      </p:pic>
    </p:spTree>
    <p:extLst>
      <p:ext uri="{BB962C8B-B14F-4D97-AF65-F5344CB8AC3E}">
        <p14:creationId xmlns:p14="http://schemas.microsoft.com/office/powerpoint/2010/main" val="1078552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AAFF8-5201-9BDC-934F-1E764380537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4A15DC0-135E-6827-5BD5-D76E6C14B60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9341" y="67298"/>
            <a:ext cx="11373316" cy="6723403"/>
          </a:xfrm>
          <a:prstGeom prst="rect">
            <a:avLst/>
          </a:prstGeom>
        </p:spPr>
      </p:pic>
    </p:spTree>
    <p:extLst>
      <p:ext uri="{BB962C8B-B14F-4D97-AF65-F5344CB8AC3E}">
        <p14:creationId xmlns:p14="http://schemas.microsoft.com/office/powerpoint/2010/main" val="1589135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E955103-27CD-4731-B1AD-D67293C33D5B}"/>
              </a:ext>
            </a:extLst>
          </p:cNvPr>
          <p:cNvSpPr txBox="1"/>
          <p:nvPr/>
        </p:nvSpPr>
        <p:spPr>
          <a:xfrm>
            <a:off x="274320" y="948690"/>
            <a:ext cx="11315699" cy="3170099"/>
          </a:xfrm>
          <a:prstGeom prst="rect">
            <a:avLst/>
          </a:prstGeom>
          <a:noFill/>
        </p:spPr>
        <p:txBody>
          <a:bodyPr wrap="square">
            <a:spAutoFit/>
          </a:bodyPr>
          <a:lstStyle/>
          <a:p>
            <a:pPr marL="76200" marR="0">
              <a:buNone/>
            </a:pPr>
            <a:r>
              <a:rPr lang="en-US" sz="3200" b="1" kern="0"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RELEVANT</a:t>
            </a:r>
            <a:r>
              <a:rPr lang="en-US" sz="3200" b="1" kern="0" spc="-125"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 </a:t>
            </a:r>
            <a:r>
              <a:rPr lang="en-US" sz="3200" b="1" kern="0"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STANDARDS (Secretary of the Interior’s Standards):</a:t>
            </a:r>
            <a:endParaRPr lang="en-US" sz="3200" b="1" kern="0" dirty="0">
              <a:effectLst/>
              <a:latin typeface="Calibri" panose="020F0502020204030204" pitchFamily="34" charset="0"/>
              <a:ea typeface="Calibri" panose="020F0502020204030204" pitchFamily="34" charset="0"/>
              <a:cs typeface="Times New Roman" panose="02020603050405020304" pitchFamily="18" charset="0"/>
            </a:endParaRPr>
          </a:p>
          <a:p>
            <a:pPr>
              <a:buNone/>
            </a:pPr>
            <a:endParaRPr lang="en-US" sz="2800" b="1" dirty="0">
              <a:effectLst/>
              <a:latin typeface="Calibri" panose="020F0502020204030204" pitchFamily="34" charset="0"/>
              <a:ea typeface="Calibri" panose="020F0502020204030204" pitchFamily="34" charset="0"/>
            </a:endParaRPr>
          </a:p>
          <a:p>
            <a:pPr>
              <a:buNone/>
            </a:pPr>
            <a:r>
              <a:rPr lang="en-US" sz="2800" b="1" u="sng" dirty="0">
                <a:effectLst/>
                <a:latin typeface="Calibri" panose="020F0502020204030204" pitchFamily="34" charset="0"/>
                <a:ea typeface="Calibri" panose="020F0502020204030204" pitchFamily="34" charset="0"/>
              </a:rPr>
              <a:t>S</a:t>
            </a:r>
            <a:r>
              <a:rPr lang="en-US" sz="2800" b="1" u="sng" spc="-5" dirty="0">
                <a:effectLst/>
                <a:latin typeface="Calibri" panose="020F0502020204030204" pitchFamily="34" charset="0"/>
                <a:ea typeface="Calibri" panose="020F0502020204030204" pitchFamily="34" charset="0"/>
              </a:rPr>
              <a:t>t</a:t>
            </a:r>
            <a:r>
              <a:rPr lang="en-US" sz="2800" b="1" u="sng" dirty="0">
                <a:effectLst/>
                <a:latin typeface="Calibri" panose="020F0502020204030204" pitchFamily="34" charset="0"/>
                <a:ea typeface="Calibri" panose="020F0502020204030204" pitchFamily="34" charset="0"/>
              </a:rPr>
              <a:t>andard</a:t>
            </a:r>
            <a:r>
              <a:rPr lang="en-US" sz="2800" b="1" u="sng" spc="-40" dirty="0">
                <a:effectLst/>
                <a:latin typeface="Calibri" panose="020F0502020204030204" pitchFamily="34" charset="0"/>
                <a:ea typeface="Calibri" panose="020F0502020204030204" pitchFamily="34" charset="0"/>
              </a:rPr>
              <a:t> </a:t>
            </a:r>
            <a:r>
              <a:rPr lang="en-US" sz="2800" b="1" u="sng" dirty="0">
                <a:effectLst/>
                <a:latin typeface="Calibri" panose="020F0502020204030204" pitchFamily="34" charset="0"/>
                <a:ea typeface="Calibri" panose="020F0502020204030204" pitchFamily="34" charset="0"/>
              </a:rPr>
              <a:t>Number</a:t>
            </a:r>
            <a:r>
              <a:rPr lang="en-US" sz="2800" b="1" u="sng" spc="-30" dirty="0">
                <a:effectLst/>
                <a:latin typeface="Calibri" panose="020F0502020204030204" pitchFamily="34" charset="0"/>
                <a:ea typeface="Calibri" panose="020F0502020204030204" pitchFamily="34" charset="0"/>
              </a:rPr>
              <a:t> </a:t>
            </a:r>
            <a:r>
              <a:rPr lang="en-US" sz="2800" b="1" u="sng" spc="5" dirty="0">
                <a:effectLst/>
                <a:latin typeface="Calibri" panose="020F0502020204030204" pitchFamily="34" charset="0"/>
                <a:ea typeface="Calibri" panose="020F0502020204030204" pitchFamily="34" charset="0"/>
              </a:rPr>
              <a:t>9</a:t>
            </a:r>
            <a:r>
              <a:rPr lang="en-US" sz="2800" b="1" u="sng" dirty="0">
                <a:effectLst/>
                <a:latin typeface="Calibri" panose="020F0502020204030204" pitchFamily="34" charset="0"/>
                <a:ea typeface="Calibri" panose="020F0502020204030204" pitchFamily="34" charset="0"/>
              </a:rPr>
              <a:t>:</a:t>
            </a:r>
            <a:r>
              <a:rPr lang="en-US" sz="2800" b="1" u="sng" spc="-30" dirty="0">
                <a:effectLst/>
                <a:latin typeface="Calibri" panose="020F0502020204030204" pitchFamily="34" charset="0"/>
                <a:ea typeface="Calibri" panose="020F0502020204030204" pitchFamily="34" charset="0"/>
              </a:rPr>
              <a:t> </a:t>
            </a:r>
            <a:r>
              <a:rPr lang="en-US" sz="2800" b="1" spc="-5" dirty="0">
                <a:effectLst/>
                <a:latin typeface="Calibri" panose="020F0502020204030204" pitchFamily="34" charset="0"/>
                <a:ea typeface="Calibri" panose="020F0502020204030204" pitchFamily="34" charset="0"/>
                <a:cs typeface="Times New Roman" panose="02020603050405020304" pitchFamily="18" charset="0"/>
              </a:rPr>
              <a:t>New additions, exterior alterations, or </a:t>
            </a:r>
            <a:r>
              <a:rPr lang="en-US" sz="2800" b="1" u="sng" spc="-5" dirty="0">
                <a:effectLst/>
                <a:latin typeface="Calibri" panose="020F0502020204030204" pitchFamily="34" charset="0"/>
                <a:ea typeface="Calibri" panose="020F0502020204030204" pitchFamily="34" charset="0"/>
                <a:cs typeface="Times New Roman" panose="02020603050405020304" pitchFamily="18" charset="0"/>
              </a:rPr>
              <a:t>related new construction</a:t>
            </a:r>
            <a:r>
              <a:rPr lang="en-US" sz="2800" b="1" spc="-5" dirty="0">
                <a:effectLst/>
                <a:latin typeface="Calibri" panose="020F0502020204030204" pitchFamily="34" charset="0"/>
                <a:ea typeface="Calibri" panose="020F0502020204030204" pitchFamily="34" charset="0"/>
                <a:cs typeface="Times New Roman" panose="02020603050405020304" pitchFamily="18" charset="0"/>
              </a:rPr>
              <a:t> shall not destroy historic materials that characterize the property </a:t>
            </a:r>
            <a:r>
              <a:rPr lang="en-US" sz="2800" b="1" i="1" spc="-5" dirty="0">
                <a:effectLst/>
                <a:latin typeface="Calibri" panose="020F0502020204030204" pitchFamily="34" charset="0"/>
                <a:ea typeface="Calibri" panose="020F0502020204030204" pitchFamily="34" charset="0"/>
                <a:cs typeface="Times New Roman" panose="02020603050405020304" pitchFamily="18" charset="0"/>
              </a:rPr>
              <a:t>(or district)</a:t>
            </a:r>
            <a:r>
              <a:rPr lang="en-US" sz="2800" b="1" spc="-5" dirty="0">
                <a:effectLst/>
                <a:latin typeface="Calibri" panose="020F0502020204030204" pitchFamily="34" charset="0"/>
                <a:ea typeface="Calibri" panose="020F0502020204030204" pitchFamily="34" charset="0"/>
                <a:cs typeface="Times New Roman" panose="02020603050405020304" pitchFamily="18" charset="0"/>
              </a:rPr>
              <a:t>. The new work </a:t>
            </a:r>
            <a:r>
              <a:rPr lang="en-US" sz="2800" b="1" u="sng" spc="-5" dirty="0">
                <a:effectLst/>
                <a:latin typeface="Calibri" panose="020F0502020204030204" pitchFamily="34" charset="0"/>
                <a:ea typeface="Calibri" panose="020F0502020204030204" pitchFamily="34" charset="0"/>
                <a:cs typeface="Times New Roman" panose="02020603050405020304" pitchFamily="18" charset="0"/>
              </a:rPr>
              <a:t>shall be differentiated </a:t>
            </a:r>
            <a:r>
              <a:rPr lang="en-US" sz="2800" b="1" spc="-5" dirty="0">
                <a:effectLst/>
                <a:latin typeface="Calibri" panose="020F0502020204030204" pitchFamily="34" charset="0"/>
                <a:ea typeface="Calibri" panose="020F0502020204030204" pitchFamily="34" charset="0"/>
                <a:cs typeface="Times New Roman" panose="02020603050405020304" pitchFamily="18" charset="0"/>
              </a:rPr>
              <a:t>from the old and </a:t>
            </a:r>
            <a:r>
              <a:rPr lang="en-US" sz="2800" b="1" i="1" spc="-5" dirty="0">
                <a:effectLst/>
                <a:latin typeface="Calibri" panose="020F0502020204030204" pitchFamily="34" charset="0"/>
                <a:ea typeface="Calibri" panose="020F0502020204030204" pitchFamily="34" charset="0"/>
                <a:cs typeface="Times New Roman" panose="02020603050405020304" pitchFamily="18" charset="0"/>
              </a:rPr>
              <a:t>shall be compatible with the massing, size, scale, and architectural features to protect the historic integrity of the property and its environment.</a:t>
            </a:r>
            <a:endParaRPr lang="en-US" sz="4400" dirty="0"/>
          </a:p>
        </p:txBody>
      </p:sp>
    </p:spTree>
    <p:extLst>
      <p:ext uri="{BB962C8B-B14F-4D97-AF65-F5344CB8AC3E}">
        <p14:creationId xmlns:p14="http://schemas.microsoft.com/office/powerpoint/2010/main" val="3598455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64B798-2B16-137C-637F-58774A6934F0}"/>
              </a:ext>
            </a:extLst>
          </p:cNvPr>
          <p:cNvSpPr>
            <a:spLocks noGrp="1"/>
          </p:cNvSpPr>
          <p:nvPr>
            <p:ph idx="1"/>
          </p:nvPr>
        </p:nvSpPr>
        <p:spPr>
          <a:xfrm>
            <a:off x="838200" y="1151255"/>
            <a:ext cx="10515600" cy="4351338"/>
          </a:xfrm>
        </p:spPr>
        <p:txBody>
          <a:bodyPr>
            <a:normAutofit/>
          </a:bodyPr>
          <a:lstStyle/>
          <a:p>
            <a:pPr marL="0" indent="0">
              <a:buNone/>
            </a:pPr>
            <a:r>
              <a:rPr lang="en-US" sz="3200" b="1" u="sng" dirty="0"/>
              <a:t>Compatibility &amp; Differentiation</a:t>
            </a:r>
            <a:r>
              <a:rPr lang="en-US" sz="3200" dirty="0"/>
              <a:t> with facing blockfronts. This proposal is inside the park itself, so doesn’t include adjacent buildings (since there are none). What will be adjacent to the restroom facility is new play equipment and sidewalks. In light of the fact that the park does reside within the Browne’s Addition Historic District, it is important to use the facing blockfronts to determine both compatibility and differentiation.</a:t>
            </a:r>
          </a:p>
          <a:p>
            <a:endParaRPr lang="en-US" sz="3200" dirty="0"/>
          </a:p>
        </p:txBody>
      </p:sp>
    </p:spTree>
    <p:extLst>
      <p:ext uri="{BB962C8B-B14F-4D97-AF65-F5344CB8AC3E}">
        <p14:creationId xmlns:p14="http://schemas.microsoft.com/office/powerpoint/2010/main" val="189889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BB190C-AB99-31B2-94EF-BE72C174D055}"/>
              </a:ext>
            </a:extLst>
          </p:cNvPr>
          <p:cNvPicPr>
            <a:picLocks noChangeAspect="1"/>
          </p:cNvPicPr>
          <p:nvPr/>
        </p:nvPicPr>
        <p:blipFill>
          <a:blip r:embed="rId2"/>
          <a:stretch>
            <a:fillRect/>
          </a:stretch>
        </p:blipFill>
        <p:spPr>
          <a:xfrm>
            <a:off x="146202" y="86421"/>
            <a:ext cx="6916115" cy="3667637"/>
          </a:xfrm>
          <a:prstGeom prst="rect">
            <a:avLst/>
          </a:prstGeom>
        </p:spPr>
      </p:pic>
      <p:pic>
        <p:nvPicPr>
          <p:cNvPr id="8" name="Picture 7">
            <a:extLst>
              <a:ext uri="{FF2B5EF4-FFF2-40B4-BE49-F238E27FC236}">
                <a16:creationId xmlns:a16="http://schemas.microsoft.com/office/drawing/2014/main" id="{40DF4DD8-95E1-5BEE-168A-F8F3D9001D65}"/>
              </a:ext>
            </a:extLst>
          </p:cNvPr>
          <p:cNvPicPr>
            <a:picLocks noChangeAspect="1"/>
          </p:cNvPicPr>
          <p:nvPr/>
        </p:nvPicPr>
        <p:blipFill>
          <a:blip r:embed="rId3"/>
          <a:stretch>
            <a:fillRect/>
          </a:stretch>
        </p:blipFill>
        <p:spPr>
          <a:xfrm>
            <a:off x="1888338" y="1390866"/>
            <a:ext cx="10157460" cy="5240174"/>
          </a:xfrm>
          <a:prstGeom prst="rect">
            <a:avLst/>
          </a:prstGeom>
        </p:spPr>
      </p:pic>
      <p:pic>
        <p:nvPicPr>
          <p:cNvPr id="10" name="Picture 9">
            <a:extLst>
              <a:ext uri="{FF2B5EF4-FFF2-40B4-BE49-F238E27FC236}">
                <a16:creationId xmlns:a16="http://schemas.microsoft.com/office/drawing/2014/main" id="{A5187C3C-3008-DE76-689C-D616FC9F8D35}"/>
              </a:ext>
            </a:extLst>
          </p:cNvPr>
          <p:cNvPicPr>
            <a:picLocks noChangeAspect="1"/>
          </p:cNvPicPr>
          <p:nvPr/>
        </p:nvPicPr>
        <p:blipFill>
          <a:blip r:embed="rId4"/>
          <a:stretch>
            <a:fillRect/>
          </a:stretch>
        </p:blipFill>
        <p:spPr>
          <a:xfrm>
            <a:off x="3246120" y="1372409"/>
            <a:ext cx="8799678" cy="5258631"/>
          </a:xfrm>
          <a:prstGeom prst="rect">
            <a:avLst/>
          </a:prstGeom>
        </p:spPr>
      </p:pic>
      <p:pic>
        <p:nvPicPr>
          <p:cNvPr id="12" name="Picture 11">
            <a:extLst>
              <a:ext uri="{FF2B5EF4-FFF2-40B4-BE49-F238E27FC236}">
                <a16:creationId xmlns:a16="http://schemas.microsoft.com/office/drawing/2014/main" id="{F438A23B-C92E-A9E5-EB0B-C06956F0AD82}"/>
              </a:ext>
            </a:extLst>
          </p:cNvPr>
          <p:cNvPicPr>
            <a:picLocks noChangeAspect="1"/>
          </p:cNvPicPr>
          <p:nvPr/>
        </p:nvPicPr>
        <p:blipFill>
          <a:blip r:embed="rId5"/>
          <a:stretch>
            <a:fillRect/>
          </a:stretch>
        </p:blipFill>
        <p:spPr>
          <a:xfrm>
            <a:off x="2945700" y="1054326"/>
            <a:ext cx="6946482" cy="5436377"/>
          </a:xfrm>
          <a:prstGeom prst="rect">
            <a:avLst/>
          </a:prstGeom>
        </p:spPr>
      </p:pic>
      <p:pic>
        <p:nvPicPr>
          <p:cNvPr id="14" name="Picture 13">
            <a:extLst>
              <a:ext uri="{FF2B5EF4-FFF2-40B4-BE49-F238E27FC236}">
                <a16:creationId xmlns:a16="http://schemas.microsoft.com/office/drawing/2014/main" id="{5CE67630-B7D8-2906-5406-0385B4180950}"/>
              </a:ext>
            </a:extLst>
          </p:cNvPr>
          <p:cNvPicPr>
            <a:picLocks noChangeAspect="1"/>
          </p:cNvPicPr>
          <p:nvPr/>
        </p:nvPicPr>
        <p:blipFill>
          <a:blip r:embed="rId6"/>
          <a:stretch>
            <a:fillRect/>
          </a:stretch>
        </p:blipFill>
        <p:spPr>
          <a:xfrm>
            <a:off x="1033361" y="1486226"/>
            <a:ext cx="11012437" cy="5163271"/>
          </a:xfrm>
          <a:prstGeom prst="rect">
            <a:avLst/>
          </a:prstGeom>
        </p:spPr>
      </p:pic>
      <p:pic>
        <p:nvPicPr>
          <p:cNvPr id="16" name="Picture 15">
            <a:extLst>
              <a:ext uri="{FF2B5EF4-FFF2-40B4-BE49-F238E27FC236}">
                <a16:creationId xmlns:a16="http://schemas.microsoft.com/office/drawing/2014/main" id="{E665BDD5-AA22-FBCE-FE52-89DB4BADC6F0}"/>
              </a:ext>
            </a:extLst>
          </p:cNvPr>
          <p:cNvPicPr>
            <a:picLocks noChangeAspect="1"/>
          </p:cNvPicPr>
          <p:nvPr/>
        </p:nvPicPr>
        <p:blipFill>
          <a:blip r:embed="rId7"/>
          <a:stretch>
            <a:fillRect/>
          </a:stretch>
        </p:blipFill>
        <p:spPr>
          <a:xfrm>
            <a:off x="1888338" y="1037524"/>
            <a:ext cx="10015420" cy="5582086"/>
          </a:xfrm>
          <a:prstGeom prst="rect">
            <a:avLst/>
          </a:prstGeom>
        </p:spPr>
      </p:pic>
    </p:spTree>
    <p:extLst>
      <p:ext uri="{BB962C8B-B14F-4D97-AF65-F5344CB8AC3E}">
        <p14:creationId xmlns:p14="http://schemas.microsoft.com/office/powerpoint/2010/main" val="289250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FC03B5-AED6-2C2B-30A4-E80A419B3F11}"/>
              </a:ext>
            </a:extLst>
          </p:cNvPr>
          <p:cNvSpPr txBox="1"/>
          <p:nvPr/>
        </p:nvSpPr>
        <p:spPr>
          <a:xfrm>
            <a:off x="678180" y="1617405"/>
            <a:ext cx="10835639" cy="2554545"/>
          </a:xfrm>
          <a:prstGeom prst="rect">
            <a:avLst/>
          </a:prstGeom>
          <a:noFill/>
        </p:spPr>
        <p:txBody>
          <a:bodyPr wrap="square">
            <a:spAutoFit/>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The field of historic preservation has long used the concept of “context sensitive design” but uses the term “compatible.” Designing for a </a:t>
            </a:r>
            <a:r>
              <a:rPr lang="en-US" sz="3200" b="1" i="1" dirty="0">
                <a:effectLst/>
                <a:latin typeface="Calibri" panose="020F0502020204030204" pitchFamily="34" charset="0"/>
                <a:ea typeface="Calibri" panose="020F0502020204030204" pitchFamily="34" charset="0"/>
                <a:cs typeface="Times New Roman" panose="02020603050405020304" pitchFamily="18" charset="0"/>
              </a:rPr>
              <a:t>specific site</a:t>
            </a:r>
            <a:r>
              <a:rPr lang="en-US" sz="3200" dirty="0">
                <a:effectLst/>
                <a:latin typeface="Calibri" panose="020F0502020204030204" pitchFamily="34" charset="0"/>
                <a:ea typeface="Calibri" panose="020F0502020204030204" pitchFamily="34" charset="0"/>
                <a:cs typeface="Times New Roman" panose="02020603050405020304" pitchFamily="18" charset="0"/>
              </a:rPr>
              <a:t> within the historic district allows for compatible new construction in one spot that </a:t>
            </a:r>
            <a:r>
              <a:rPr lang="en-US" sz="3200" i="1" dirty="0">
                <a:effectLst/>
                <a:latin typeface="Calibri" panose="020F0502020204030204" pitchFamily="34" charset="0"/>
                <a:ea typeface="Calibri" panose="020F0502020204030204" pitchFamily="34" charset="0"/>
                <a:cs typeface="Times New Roman" panose="02020603050405020304" pitchFamily="18" charset="0"/>
              </a:rPr>
              <a:t>may not be suitable for another site</a:t>
            </a:r>
            <a:r>
              <a:rPr lang="en-US" sz="3200" dirty="0">
                <a:effectLst/>
                <a:latin typeface="Calibri" panose="020F0502020204030204" pitchFamily="34" charset="0"/>
                <a:ea typeface="Calibri" panose="020F0502020204030204" pitchFamily="34" charset="0"/>
                <a:cs typeface="Times New Roman" panose="02020603050405020304" pitchFamily="18" charset="0"/>
              </a:rPr>
              <a:t> within the district. </a:t>
            </a:r>
            <a:endParaRPr lang="en-US" sz="4800" dirty="0"/>
          </a:p>
        </p:txBody>
      </p:sp>
    </p:spTree>
    <p:extLst>
      <p:ext uri="{BB962C8B-B14F-4D97-AF65-F5344CB8AC3E}">
        <p14:creationId xmlns:p14="http://schemas.microsoft.com/office/powerpoint/2010/main" val="2287502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4D5F01D-9F2A-65E4-988A-6AB0FFCF9A85}"/>
              </a:ext>
            </a:extLst>
          </p:cNvPr>
          <p:cNvSpPr txBox="1"/>
          <p:nvPr/>
        </p:nvSpPr>
        <p:spPr>
          <a:xfrm>
            <a:off x="630936" y="2807208"/>
            <a:ext cx="3429000" cy="3410712"/>
          </a:xfrm>
          <a:prstGeom prst="rect">
            <a:avLst/>
          </a:prstGeom>
        </p:spPr>
        <p:txBody>
          <a:bodyPr vert="horz" lIns="91440" tIns="45720" rIns="91440" bIns="45720" rtlCol="0" anchor="t">
            <a:normAutofit/>
          </a:bodyPr>
          <a:lstStyle/>
          <a:p>
            <a:pPr marR="191770" lvl="0" indent="-228600">
              <a:lnSpc>
                <a:spcPct val="90000"/>
              </a:lnSpc>
              <a:spcBef>
                <a:spcPts val="275"/>
              </a:spcBef>
              <a:buFont typeface="Arial" panose="020B0604020202020204" pitchFamily="34" charset="0"/>
              <a:buChar char="•"/>
            </a:pPr>
            <a:r>
              <a:rPr lang="en-US" sz="1700">
                <a:effectLst/>
              </a:rPr>
              <a:t>It is important to note that “compatibility” is not “comparability.” Compatibility can be defined in terms of the absence of conflict; in more casual and visual terms, it can mean being a good neighbor in that a building “fits in.”  Comparability is a very close state of compatibility, in that the two things have enough in common that they can be compared meaningfully.</a:t>
            </a:r>
          </a:p>
        </p:txBody>
      </p:sp>
      <p:pic>
        <p:nvPicPr>
          <p:cNvPr id="5" name="Picture 4" descr="Hands holding an apple and an orange">
            <a:extLst>
              <a:ext uri="{FF2B5EF4-FFF2-40B4-BE49-F238E27FC236}">
                <a16:creationId xmlns:a16="http://schemas.microsoft.com/office/drawing/2014/main" id="{5F11B488-83BE-3F7B-564C-E310A65EDC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1142143"/>
            <a:ext cx="6903720" cy="4573714"/>
          </a:xfrm>
          <a:prstGeom prst="rect">
            <a:avLst/>
          </a:prstGeom>
        </p:spPr>
      </p:pic>
      <p:sp>
        <p:nvSpPr>
          <p:cNvPr id="6" name="TextBox 5">
            <a:extLst>
              <a:ext uri="{FF2B5EF4-FFF2-40B4-BE49-F238E27FC236}">
                <a16:creationId xmlns:a16="http://schemas.microsoft.com/office/drawing/2014/main" id="{69156AB0-BAB8-69AA-8933-AADD96BF1298}"/>
              </a:ext>
            </a:extLst>
          </p:cNvPr>
          <p:cNvSpPr txBox="1"/>
          <p:nvPr/>
        </p:nvSpPr>
        <p:spPr>
          <a:xfrm>
            <a:off x="5772150" y="5966460"/>
            <a:ext cx="5875020" cy="369332"/>
          </a:xfrm>
          <a:prstGeom prst="rect">
            <a:avLst/>
          </a:prstGeom>
          <a:noFill/>
        </p:spPr>
        <p:txBody>
          <a:bodyPr wrap="square" rtlCol="0">
            <a:spAutoFit/>
          </a:bodyPr>
          <a:lstStyle/>
          <a:p>
            <a:r>
              <a:rPr lang="en-US" dirty="0"/>
              <a:t>Apples and oranges are compatible, but not comparable!</a:t>
            </a:r>
          </a:p>
        </p:txBody>
      </p:sp>
    </p:spTree>
    <p:extLst>
      <p:ext uri="{BB962C8B-B14F-4D97-AF65-F5344CB8AC3E}">
        <p14:creationId xmlns:p14="http://schemas.microsoft.com/office/powerpoint/2010/main" val="3902580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47275D-C429-5503-116F-7605F14E2663}"/>
              </a:ext>
            </a:extLst>
          </p:cNvPr>
          <p:cNvSpPr txBox="1"/>
          <p:nvPr/>
        </p:nvSpPr>
        <p:spPr>
          <a:xfrm>
            <a:off x="1071562" y="3593306"/>
            <a:ext cx="10244138" cy="2554545"/>
          </a:xfrm>
          <a:prstGeom prst="rect">
            <a:avLst/>
          </a:prstGeom>
          <a:noFill/>
        </p:spPr>
        <p:txBody>
          <a:bodyPr wrap="square">
            <a:spAutoFit/>
          </a:bodyPr>
          <a:lstStyle/>
          <a:p>
            <a:r>
              <a:rPr lang="en-US" sz="3200" dirty="0"/>
              <a:t>Context-sensitive new construction is firmly grounded in compatible contemporary design: design that is clearly of the 21st century and doesn’t try to fool the viewer into thinking that it might be historic, but at the same time, it still fits into the historic district as compatible design. </a:t>
            </a:r>
          </a:p>
        </p:txBody>
      </p:sp>
      <p:pic>
        <p:nvPicPr>
          <p:cNvPr id="5" name="Picture 4">
            <a:extLst>
              <a:ext uri="{FF2B5EF4-FFF2-40B4-BE49-F238E27FC236}">
                <a16:creationId xmlns:a16="http://schemas.microsoft.com/office/drawing/2014/main" id="{C750C331-D3FA-4A38-42F8-493F7CCE74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30157" y="355117"/>
            <a:ext cx="5507317" cy="3073883"/>
          </a:xfrm>
          <a:prstGeom prst="rect">
            <a:avLst/>
          </a:prstGeom>
        </p:spPr>
      </p:pic>
    </p:spTree>
    <p:extLst>
      <p:ext uri="{BB962C8B-B14F-4D97-AF65-F5344CB8AC3E}">
        <p14:creationId xmlns:p14="http://schemas.microsoft.com/office/powerpoint/2010/main" val="3371499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E30025-D69B-71DB-91F8-F2D07D98FC74}"/>
              </a:ext>
            </a:extLst>
          </p:cNvPr>
          <p:cNvSpPr txBox="1"/>
          <p:nvPr/>
        </p:nvSpPr>
        <p:spPr>
          <a:xfrm>
            <a:off x="274321" y="640080"/>
            <a:ext cx="6620749" cy="5509200"/>
          </a:xfrm>
          <a:prstGeom prst="rect">
            <a:avLst/>
          </a:prstGeom>
          <a:noFill/>
        </p:spPr>
        <p:txBody>
          <a:bodyPr wrap="square">
            <a:spAutoFit/>
          </a:bodyPr>
          <a:lstStyle/>
          <a:p>
            <a:r>
              <a:rPr lang="en-US" sz="3200" dirty="0"/>
              <a:t>The design strategy recommended for most new buildings in the Browne’s Addition Historic District is an “invention within” approach – one that clearly references common building types and/or building types in the district without replicating them. Instead, these designs incorporate historic forms and details and “reinvents” them to seem more contemporary.</a:t>
            </a:r>
          </a:p>
        </p:txBody>
      </p:sp>
      <p:pic>
        <p:nvPicPr>
          <p:cNvPr id="4" name="Picture 3">
            <a:extLst>
              <a:ext uri="{FF2B5EF4-FFF2-40B4-BE49-F238E27FC236}">
                <a16:creationId xmlns:a16="http://schemas.microsoft.com/office/drawing/2014/main" id="{459CBBD3-2BB9-9096-D052-07327845CF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78445" y="708720"/>
            <a:ext cx="5342356" cy="2981187"/>
          </a:xfrm>
          <a:prstGeom prst="rect">
            <a:avLst/>
          </a:prstGeom>
        </p:spPr>
      </p:pic>
      <p:sp>
        <p:nvSpPr>
          <p:cNvPr id="5" name="TextBox 4">
            <a:extLst>
              <a:ext uri="{FF2B5EF4-FFF2-40B4-BE49-F238E27FC236}">
                <a16:creationId xmlns:a16="http://schemas.microsoft.com/office/drawing/2014/main" id="{008FD5E5-E7B1-86C3-E464-459F611FBEB0}"/>
              </a:ext>
            </a:extLst>
          </p:cNvPr>
          <p:cNvSpPr txBox="1"/>
          <p:nvPr/>
        </p:nvSpPr>
        <p:spPr>
          <a:xfrm>
            <a:off x="6981568" y="4040659"/>
            <a:ext cx="4936111" cy="2308324"/>
          </a:xfrm>
          <a:prstGeom prst="rect">
            <a:avLst/>
          </a:prstGeom>
          <a:solidFill>
            <a:schemeClr val="tx1"/>
          </a:solidFill>
        </p:spPr>
        <p:txBody>
          <a:bodyPr wrap="square" rtlCol="0">
            <a:spAutoFit/>
          </a:bodyPr>
          <a:lstStyle/>
          <a:p>
            <a:pPr marL="285750" indent="-285750">
              <a:buFont typeface="Arial" panose="020B0604020202020204" pitchFamily="34" charset="0"/>
              <a:buChar char="•"/>
            </a:pPr>
            <a:r>
              <a:rPr lang="en-US" dirty="0">
                <a:solidFill>
                  <a:schemeClr val="accent1">
                    <a:lumMod val="50000"/>
                  </a:schemeClr>
                </a:solidFill>
              </a:rPr>
              <a:t>Exterior materials </a:t>
            </a:r>
          </a:p>
          <a:p>
            <a:pPr marL="285750" indent="-285750">
              <a:buFont typeface="Arial" panose="020B0604020202020204" pitchFamily="34" charset="0"/>
              <a:buChar char="•"/>
            </a:pPr>
            <a:r>
              <a:rPr lang="en-US" dirty="0">
                <a:solidFill>
                  <a:schemeClr val="accent1">
                    <a:lumMod val="50000"/>
                  </a:schemeClr>
                </a:solidFill>
              </a:rPr>
              <a:t>Roof form leans contemporary – for a reason</a:t>
            </a:r>
          </a:p>
          <a:p>
            <a:pPr marL="285750" indent="-285750">
              <a:buFont typeface="Arial" panose="020B0604020202020204" pitchFamily="34" charset="0"/>
              <a:buChar char="•"/>
            </a:pPr>
            <a:r>
              <a:rPr lang="en-US" dirty="0">
                <a:solidFill>
                  <a:schemeClr val="accent1">
                    <a:lumMod val="50000"/>
                  </a:schemeClr>
                </a:solidFill>
              </a:rPr>
              <a:t>Form follows function approach</a:t>
            </a:r>
          </a:p>
          <a:p>
            <a:pPr marL="285750" indent="-285750">
              <a:buFont typeface="Arial" panose="020B0604020202020204" pitchFamily="34" charset="0"/>
              <a:buChar char="•"/>
            </a:pPr>
            <a:r>
              <a:rPr lang="en-US" dirty="0">
                <a:solidFill>
                  <a:schemeClr val="accent1">
                    <a:lumMod val="50000"/>
                  </a:schemeClr>
                </a:solidFill>
              </a:rPr>
              <a:t>Satisfies neighborhood’s needs in terms of safety, visibility and maintenance</a:t>
            </a:r>
          </a:p>
          <a:p>
            <a:pPr marL="285750" indent="-285750">
              <a:buFont typeface="Arial" panose="020B0604020202020204" pitchFamily="34" charset="0"/>
              <a:buChar char="•"/>
            </a:pPr>
            <a:r>
              <a:rPr lang="en-US" dirty="0">
                <a:solidFill>
                  <a:schemeClr val="accent1">
                    <a:lumMod val="50000"/>
                  </a:schemeClr>
                </a:solidFill>
              </a:rPr>
              <a:t>Utilitarian structure – like a carport, shed or garage</a:t>
            </a:r>
          </a:p>
          <a:p>
            <a:pPr marL="285750" indent="-285750">
              <a:buFont typeface="Arial" panose="020B0604020202020204" pitchFamily="34" charset="0"/>
              <a:buChar char="•"/>
            </a:pPr>
            <a:r>
              <a:rPr lang="en-US" dirty="0">
                <a:solidFill>
                  <a:schemeClr val="accent1">
                    <a:lumMod val="50000"/>
                  </a:schemeClr>
                </a:solidFill>
              </a:rPr>
              <a:t>Not a primary building – more flexibility</a:t>
            </a:r>
          </a:p>
        </p:txBody>
      </p:sp>
    </p:spTree>
    <p:extLst>
      <p:ext uri="{BB962C8B-B14F-4D97-AF65-F5344CB8AC3E}">
        <p14:creationId xmlns:p14="http://schemas.microsoft.com/office/powerpoint/2010/main" val="3729898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9C9D6-BDDA-3117-7584-4F252BA33AAB}"/>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DA891C7-5359-8BD0-3A27-EFD5C5C8DE8E}"/>
              </a:ext>
            </a:extLst>
          </p:cNvPr>
          <p:cNvSpPr txBox="1">
            <a:spLocks/>
          </p:cNvSpPr>
          <p:nvPr/>
        </p:nvSpPr>
        <p:spPr>
          <a:xfrm>
            <a:off x="10796080" y="6327123"/>
            <a:ext cx="1290611" cy="614146"/>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1200"/>
              </a:spcAft>
              <a:buNone/>
            </a:pPr>
            <a:r>
              <a:rPr lang="en-US" sz="3200" dirty="0">
                <a:solidFill>
                  <a:schemeClr val="bg1"/>
                </a:solidFill>
                <a:latin typeface="Heebo" panose="00000500000000000000" pitchFamily="2" charset="-79"/>
                <a:cs typeface="Heebo" panose="00000500000000000000" pitchFamily="2" charset="-79"/>
              </a:rPr>
              <a:t>Slide 4</a:t>
            </a:r>
            <a:endParaRPr lang="en-US" sz="2600" dirty="0">
              <a:solidFill>
                <a:schemeClr val="bg1"/>
              </a:solidFill>
              <a:highlight>
                <a:srgbClr val="FFFF00"/>
              </a:highlight>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lvl="1">
              <a:lnSpc>
                <a:spcPct val="120000"/>
              </a:lnSpc>
              <a:spcAft>
                <a:spcPts val="1200"/>
              </a:spcAft>
            </a:pPr>
            <a:endParaRPr lang="en-US" sz="2600" dirty="0">
              <a:solidFill>
                <a:schemeClr val="tx1">
                  <a:lumMod val="65000"/>
                  <a:lumOff val="35000"/>
                </a:schemeClr>
              </a:solidFill>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solidFill>
                <a:schemeClr val="tx1">
                  <a:lumMod val="65000"/>
                  <a:lumOff val="35000"/>
                </a:schemeClr>
              </a:solidFill>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sz="3200" dirty="0">
              <a:latin typeface="Heebo" panose="00000500000000000000" pitchFamily="2" charset="-79"/>
              <a:cs typeface="Heebo" panose="00000500000000000000" pitchFamily="2" charset="-79"/>
            </a:endParaRPr>
          </a:p>
          <a:p>
            <a:pPr marL="0" indent="0">
              <a:buFont typeface="Arial" panose="020B0604020202020204" pitchFamily="34" charset="0"/>
              <a:buNone/>
            </a:pPr>
            <a:endParaRPr lang="en-US" dirty="0">
              <a:latin typeface="Heebo" panose="00000500000000000000" pitchFamily="2" charset="-79"/>
              <a:cs typeface="Heebo" panose="00000500000000000000" pitchFamily="2" charset="-79"/>
            </a:endParaRPr>
          </a:p>
        </p:txBody>
      </p:sp>
      <p:sp>
        <p:nvSpPr>
          <p:cNvPr id="12" name="Title 1">
            <a:extLst>
              <a:ext uri="{FF2B5EF4-FFF2-40B4-BE49-F238E27FC236}">
                <a16:creationId xmlns:a16="http://schemas.microsoft.com/office/drawing/2014/main" id="{1F0651A6-DCB5-87DF-0D4A-3BC9EEFCB8C4}"/>
              </a:ext>
            </a:extLst>
          </p:cNvPr>
          <p:cNvSpPr txBox="1">
            <a:spLocks/>
          </p:cNvSpPr>
          <p:nvPr/>
        </p:nvSpPr>
        <p:spPr>
          <a:xfrm>
            <a:off x="682874" y="1174256"/>
            <a:ext cx="10821554" cy="50970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3200" dirty="0">
                <a:solidFill>
                  <a:schemeClr val="tx1">
                    <a:lumMod val="65000"/>
                    <a:lumOff val="35000"/>
                  </a:schemeClr>
                </a:solidFill>
                <a:latin typeface="Heebo" panose="00000500000000000000" pitchFamily="2" charset="-79"/>
                <a:cs typeface="Heebo" panose="00000500000000000000" pitchFamily="2" charset="-79"/>
              </a:rPr>
            </a:br>
            <a:br>
              <a:rPr lang="en-US" sz="3200" dirty="0">
                <a:solidFill>
                  <a:schemeClr val="tx1">
                    <a:lumMod val="65000"/>
                    <a:lumOff val="35000"/>
                  </a:schemeClr>
                </a:solidFill>
                <a:latin typeface="Heebo" panose="00000500000000000000" pitchFamily="2" charset="-79"/>
                <a:cs typeface="Heebo" panose="00000500000000000000" pitchFamily="2" charset="-79"/>
              </a:rPr>
            </a:br>
            <a:endParaRPr lang="en-US" dirty="0">
              <a:solidFill>
                <a:schemeClr val="tx1">
                  <a:lumMod val="65000"/>
                  <a:lumOff val="35000"/>
                </a:schemeClr>
              </a:solidFill>
              <a:latin typeface="Heebo" panose="00000500000000000000" pitchFamily="2" charset="-79"/>
              <a:cs typeface="Heebo" panose="00000500000000000000" pitchFamily="2" charset="-79"/>
            </a:endParaRPr>
          </a:p>
        </p:txBody>
      </p:sp>
      <p:sp>
        <p:nvSpPr>
          <p:cNvPr id="4" name="TextBox 3">
            <a:extLst>
              <a:ext uri="{FF2B5EF4-FFF2-40B4-BE49-F238E27FC236}">
                <a16:creationId xmlns:a16="http://schemas.microsoft.com/office/drawing/2014/main" id="{7D80EB77-EF5C-5CF7-9B1C-4FE56D1018BF}"/>
              </a:ext>
            </a:extLst>
          </p:cNvPr>
          <p:cNvSpPr txBox="1"/>
          <p:nvPr/>
        </p:nvSpPr>
        <p:spPr>
          <a:xfrm>
            <a:off x="1828800" y="3031958"/>
            <a:ext cx="184731" cy="369332"/>
          </a:xfrm>
          <a:prstGeom prst="rect">
            <a:avLst/>
          </a:prstGeom>
          <a:noFill/>
        </p:spPr>
        <p:txBody>
          <a:bodyPr wrap="none" rtlCol="0">
            <a:spAutoFit/>
          </a:bodyPr>
          <a:lstStyle/>
          <a:p>
            <a:endParaRPr lang="en-US" dirty="0"/>
          </a:p>
        </p:txBody>
      </p:sp>
      <p:pic>
        <p:nvPicPr>
          <p:cNvPr id="3" name="Picture 2">
            <a:extLst>
              <a:ext uri="{FF2B5EF4-FFF2-40B4-BE49-F238E27FC236}">
                <a16:creationId xmlns:a16="http://schemas.microsoft.com/office/drawing/2014/main" id="{A015A156-04D7-E262-3966-A338C56AE663}"/>
              </a:ext>
            </a:extLst>
          </p:cNvPr>
          <p:cNvPicPr>
            <a:picLocks noChangeAspect="1"/>
          </p:cNvPicPr>
          <p:nvPr/>
        </p:nvPicPr>
        <p:blipFill>
          <a:blip r:embed="rId3">
            <a:extLst>
              <a:ext uri="{28A0092B-C50C-407E-A947-70E740481C1C}">
                <a14:useLocalDpi xmlns:a14="http://schemas.microsoft.com/office/drawing/2010/main" val="0"/>
              </a:ext>
            </a:extLst>
          </a:blip>
          <a:srcRect l="11875" t="9722" r="7083" b="11112"/>
          <a:stretch>
            <a:fillRect/>
          </a:stretch>
        </p:blipFill>
        <p:spPr>
          <a:xfrm>
            <a:off x="-294906" y="-395067"/>
            <a:ext cx="10439031" cy="7648133"/>
          </a:xfrm>
          <a:prstGeom prst="rect">
            <a:avLst/>
          </a:prstGeom>
        </p:spPr>
      </p:pic>
      <p:sp>
        <p:nvSpPr>
          <p:cNvPr id="6" name="Rounded Rectangle 6">
            <a:extLst>
              <a:ext uri="{FF2B5EF4-FFF2-40B4-BE49-F238E27FC236}">
                <a16:creationId xmlns:a16="http://schemas.microsoft.com/office/drawing/2014/main" id="{D8CCCAE0-7444-D2DA-9846-52941FE64D9F}"/>
              </a:ext>
            </a:extLst>
          </p:cNvPr>
          <p:cNvSpPr/>
          <p:nvPr/>
        </p:nvSpPr>
        <p:spPr>
          <a:xfrm>
            <a:off x="9850508" y="234962"/>
            <a:ext cx="2236183" cy="6370659"/>
          </a:xfrm>
          <a:prstGeom prst="roundRect">
            <a:avLst/>
          </a:prstGeom>
          <a:solidFill>
            <a:schemeClr val="accent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0"/>
                <a:solidFill>
                  <a:schemeClr val="tx1"/>
                </a:solidFill>
                <a:effectLst>
                  <a:outerShdw blurRad="38100" dist="19050" dir="2700000" algn="tl" rotWithShape="0">
                    <a:schemeClr val="dk1">
                      <a:alpha val="40000"/>
                    </a:schemeClr>
                  </a:outerShdw>
                </a:effectLst>
              </a:rPr>
              <a:t>Camas Accent Color</a:t>
            </a:r>
          </a:p>
          <a:p>
            <a:pPr algn="ctr"/>
            <a:endParaRPr lang="en-US" sz="2400" dirty="0">
              <a:ln w="0"/>
              <a:solidFill>
                <a:schemeClr val="tx1"/>
              </a:solidFill>
              <a:effectLst>
                <a:outerShdw blurRad="38100" dist="19050" dir="2700000" algn="tl" rotWithShape="0">
                  <a:schemeClr val="dk1">
                    <a:alpha val="40000"/>
                  </a:schemeClr>
                </a:outerShdw>
              </a:effectLst>
            </a:endParaRPr>
          </a:p>
          <a:p>
            <a:pPr algn="ctr"/>
            <a:r>
              <a:rPr lang="en-US" sz="2400" dirty="0">
                <a:ln w="0"/>
                <a:solidFill>
                  <a:schemeClr val="tx1"/>
                </a:solidFill>
                <a:effectLst>
                  <a:outerShdw blurRad="38100" dist="19050" dir="2700000" algn="tl" rotWithShape="0">
                    <a:schemeClr val="dk1">
                      <a:alpha val="40000"/>
                    </a:schemeClr>
                  </a:outerShdw>
                </a:effectLst>
              </a:rPr>
              <a:t>Basalt Stone Veneer</a:t>
            </a:r>
          </a:p>
          <a:p>
            <a:pPr algn="ctr"/>
            <a:endParaRPr lang="en-US" sz="2400" dirty="0">
              <a:ln w="0"/>
              <a:solidFill>
                <a:schemeClr val="tx1"/>
              </a:solidFill>
              <a:effectLst>
                <a:outerShdw blurRad="38100" dist="19050" dir="2700000" algn="tl" rotWithShape="0">
                  <a:schemeClr val="dk1">
                    <a:alpha val="40000"/>
                  </a:schemeClr>
                </a:outerShdw>
              </a:effectLst>
            </a:endParaRPr>
          </a:p>
          <a:p>
            <a:pPr algn="ctr"/>
            <a:r>
              <a:rPr lang="en-US" sz="2400" dirty="0">
                <a:ln w="0"/>
                <a:solidFill>
                  <a:schemeClr val="tx1"/>
                </a:solidFill>
                <a:effectLst>
                  <a:outerShdw blurRad="38100" dist="19050" dir="2700000" algn="tl" rotWithShape="0">
                    <a:schemeClr val="dk1">
                      <a:alpha val="40000"/>
                    </a:schemeClr>
                  </a:outerShdw>
                </a:effectLst>
              </a:rPr>
              <a:t>Charcoal Grey Metal</a:t>
            </a:r>
          </a:p>
          <a:p>
            <a:pPr algn="ctr"/>
            <a:endParaRPr lang="en-US" sz="2400" dirty="0">
              <a:ln w="0"/>
              <a:solidFill>
                <a:schemeClr val="tx1"/>
              </a:solidFill>
              <a:effectLst>
                <a:outerShdw blurRad="38100" dist="19050" dir="2700000" algn="tl" rotWithShape="0">
                  <a:schemeClr val="dk1">
                    <a:alpha val="40000"/>
                  </a:schemeClr>
                </a:outerShdw>
              </a:effectLst>
            </a:endParaRPr>
          </a:p>
          <a:p>
            <a:pPr algn="ctr"/>
            <a:r>
              <a:rPr lang="en-US" sz="2400" dirty="0">
                <a:ln w="0"/>
                <a:solidFill>
                  <a:schemeClr val="tx1"/>
                </a:solidFill>
                <a:effectLst>
                  <a:outerShdw blurRad="38100" dist="19050" dir="2700000" algn="tl" rotWithShape="0">
                    <a:schemeClr val="dk1">
                      <a:alpha val="40000"/>
                    </a:schemeClr>
                  </a:outerShdw>
                </a:effectLst>
              </a:rPr>
              <a:t>Stainless Steel Mesh  </a:t>
            </a:r>
          </a:p>
        </p:txBody>
      </p:sp>
      <p:cxnSp>
        <p:nvCxnSpPr>
          <p:cNvPr id="13" name="Connector: Elbow 12">
            <a:extLst>
              <a:ext uri="{FF2B5EF4-FFF2-40B4-BE49-F238E27FC236}">
                <a16:creationId xmlns:a16="http://schemas.microsoft.com/office/drawing/2014/main" id="{C34DA969-91B4-747A-B455-C7DE2F9D2131}"/>
              </a:ext>
            </a:extLst>
          </p:cNvPr>
          <p:cNvCxnSpPr/>
          <p:nvPr/>
        </p:nvCxnSpPr>
        <p:spPr>
          <a:xfrm>
            <a:off x="3924300" y="571500"/>
            <a:ext cx="6305550" cy="1609725"/>
          </a:xfrm>
          <a:prstGeom prst="bentConnector3">
            <a:avLst>
              <a:gd name="adj1" fmla="val 8731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AEEF8CEA-F5AF-28B5-F0EA-FE220EC11663}"/>
              </a:ext>
            </a:extLst>
          </p:cNvPr>
          <p:cNvCxnSpPr/>
          <p:nvPr/>
        </p:nvCxnSpPr>
        <p:spPr>
          <a:xfrm>
            <a:off x="8743950" y="3031958"/>
            <a:ext cx="14859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770B0E09-35F1-79E1-0EF3-3CF24F7076C6}"/>
              </a:ext>
            </a:extLst>
          </p:cNvPr>
          <p:cNvCxnSpPr/>
          <p:nvPr/>
        </p:nvCxnSpPr>
        <p:spPr>
          <a:xfrm>
            <a:off x="3857625" y="3829050"/>
            <a:ext cx="637222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871C141E-CFFC-F18D-CB1B-D8078CD05A28}"/>
              </a:ext>
            </a:extLst>
          </p:cNvPr>
          <p:cNvCxnSpPr>
            <a:cxnSpLocks/>
          </p:cNvCxnSpPr>
          <p:nvPr/>
        </p:nvCxnSpPr>
        <p:spPr>
          <a:xfrm flipV="1">
            <a:off x="3476625" y="4476750"/>
            <a:ext cx="6667500" cy="1511795"/>
          </a:xfrm>
          <a:prstGeom prst="bentConnector3">
            <a:avLst>
              <a:gd name="adj1" fmla="val 89857"/>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26562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9342665-CBA1-E8C1-73F2-8B8FD3F69EF5}"/>
              </a:ext>
            </a:extLst>
          </p:cNvPr>
          <p:cNvSpPr txBox="1"/>
          <p:nvPr/>
        </p:nvSpPr>
        <p:spPr>
          <a:xfrm>
            <a:off x="252078" y="-41012"/>
            <a:ext cx="5204666" cy="195684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dirty="0">
                <a:latin typeface="+mj-lt"/>
                <a:ea typeface="+mj-ea"/>
                <a:cs typeface="+mj-cs"/>
              </a:rPr>
              <a:t>Staff commentary:</a:t>
            </a:r>
          </a:p>
        </p:txBody>
      </p:sp>
      <p:sp>
        <p:nvSpPr>
          <p:cNvPr id="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F0BFCAF-7863-415E-A03F-A378B7830727}"/>
              </a:ext>
            </a:extLst>
          </p:cNvPr>
          <p:cNvSpPr txBox="1"/>
          <p:nvPr/>
        </p:nvSpPr>
        <p:spPr>
          <a:xfrm>
            <a:off x="222422" y="2746645"/>
            <a:ext cx="4661247" cy="3533421"/>
          </a:xfrm>
          <a:prstGeom prst="rect">
            <a:avLst/>
          </a:prstGeom>
        </p:spPr>
        <p:txBody>
          <a:bodyPr vert="horz" lIns="91440" tIns="45720" rIns="91440" bIns="45720" rtlCol="0">
            <a:normAutofit fontScale="92500"/>
          </a:bodyPr>
          <a:lstStyle/>
          <a:p>
            <a:pPr>
              <a:lnSpc>
                <a:spcPct val="110000"/>
              </a:lnSpc>
              <a:spcAft>
                <a:spcPts val="600"/>
              </a:spcAft>
            </a:pPr>
            <a:r>
              <a:rPr lang="en-US" sz="2400" b="1" u="sng" dirty="0"/>
              <a:t>Visibility</a:t>
            </a:r>
            <a:r>
              <a:rPr lang="en-US" sz="2400" b="1" dirty="0"/>
              <a:t>: </a:t>
            </a:r>
            <a:r>
              <a:rPr lang="en-US" sz="2400" dirty="0"/>
              <a:t>the use of the shed-style roof system allows for the full visibility of the building from 4th Avenue as well as from the playground area. The stainless-steel mesh walls allow for clear sight lines to the stall doors - as well as for park rangers, neighbors and police to monitor the restroom “lobby” from the street.</a:t>
            </a:r>
          </a:p>
        </p:txBody>
      </p:sp>
      <p:pic>
        <p:nvPicPr>
          <p:cNvPr id="10" name="Picture 9">
            <a:extLst>
              <a:ext uri="{FF2B5EF4-FFF2-40B4-BE49-F238E27FC236}">
                <a16:creationId xmlns:a16="http://schemas.microsoft.com/office/drawing/2014/main" id="{7AB201C7-4E96-069C-17D8-63A39901F72F}"/>
              </a:ext>
            </a:extLst>
          </p:cNvPr>
          <p:cNvPicPr>
            <a:picLocks noChangeAspect="1"/>
          </p:cNvPicPr>
          <p:nvPr/>
        </p:nvPicPr>
        <p:blipFill>
          <a:blip r:embed="rId3">
            <a:extLst>
              <a:ext uri="{28A0092B-C50C-407E-A947-70E740481C1C}">
                <a14:useLocalDpi xmlns:a14="http://schemas.microsoft.com/office/drawing/2010/main" val="0"/>
              </a:ext>
            </a:extLst>
          </a:blip>
          <a:srcRect l="18469" r="2561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34872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AC301B2-76E5-7640-FFA3-94566220FF0D}"/>
              </a:ext>
            </a:extLst>
          </p:cNvPr>
          <p:cNvPicPr>
            <a:picLocks noChangeAspect="1"/>
          </p:cNvPicPr>
          <p:nvPr/>
        </p:nvPicPr>
        <p:blipFill>
          <a:blip r:embed="rId3"/>
          <a:srcRect l="20582" r="36295"/>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51D2997-38EF-53F4-7E25-F72407BDB9DD}"/>
              </a:ext>
            </a:extLst>
          </p:cNvPr>
          <p:cNvSpPr txBox="1"/>
          <p:nvPr/>
        </p:nvSpPr>
        <p:spPr>
          <a:xfrm>
            <a:off x="5297762" y="2706624"/>
            <a:ext cx="6251110" cy="3483864"/>
          </a:xfrm>
          <a:prstGeom prst="rect">
            <a:avLst/>
          </a:prstGeom>
        </p:spPr>
        <p:txBody>
          <a:bodyPr vert="horz" lIns="91440" tIns="45720" rIns="91440" bIns="45720" rtlCol="0">
            <a:normAutofit/>
          </a:bodyPr>
          <a:lstStyle/>
          <a:p>
            <a:pPr>
              <a:lnSpc>
                <a:spcPct val="90000"/>
              </a:lnSpc>
              <a:spcAft>
                <a:spcPts val="600"/>
              </a:spcAft>
            </a:pPr>
            <a:r>
              <a:rPr lang="en-US" sz="2800" b="1" u="sng" dirty="0"/>
              <a:t>Accessibility:</a:t>
            </a:r>
            <a:r>
              <a:rPr lang="en-US" sz="2800" dirty="0"/>
              <a:t> the proposed new restroom is fully ADA accessible with new pedestrian pathways. The design includes a conditioned family restroom that can be used longer into the season and allows for more use of the park.</a:t>
            </a:r>
          </a:p>
          <a:p>
            <a:pPr indent="-228600">
              <a:lnSpc>
                <a:spcPct val="90000"/>
              </a:lnSpc>
              <a:spcAft>
                <a:spcPts val="600"/>
              </a:spcAft>
              <a:buFont typeface="Arial" panose="020B0604020202020204" pitchFamily="34" charset="0"/>
              <a:buChar char="•"/>
            </a:pPr>
            <a:endParaRPr lang="en-US" sz="2800" dirty="0"/>
          </a:p>
        </p:txBody>
      </p:sp>
      <p:sp>
        <p:nvSpPr>
          <p:cNvPr id="6" name="TextBox 5">
            <a:extLst>
              <a:ext uri="{FF2B5EF4-FFF2-40B4-BE49-F238E27FC236}">
                <a16:creationId xmlns:a16="http://schemas.microsoft.com/office/drawing/2014/main" id="{E2317948-A7D6-1425-189B-C586DE263006}"/>
              </a:ext>
            </a:extLst>
          </p:cNvPr>
          <p:cNvSpPr txBox="1"/>
          <p:nvPr/>
        </p:nvSpPr>
        <p:spPr>
          <a:xfrm>
            <a:off x="5297762" y="-310909"/>
            <a:ext cx="7206461" cy="195684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dirty="0">
                <a:latin typeface="+mj-lt"/>
                <a:ea typeface="+mj-ea"/>
                <a:cs typeface="+mj-cs"/>
              </a:rPr>
              <a:t>Staff commentary:</a:t>
            </a:r>
          </a:p>
        </p:txBody>
      </p:sp>
    </p:spTree>
    <p:extLst>
      <p:ext uri="{BB962C8B-B14F-4D97-AF65-F5344CB8AC3E}">
        <p14:creationId xmlns:p14="http://schemas.microsoft.com/office/powerpoint/2010/main" val="959138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849280-47B4-468F-DA66-13E1669F20E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1122F70-1150-C1B2-016C-CCAF5A0CC966}"/>
              </a:ext>
            </a:extLst>
          </p:cNvPr>
          <p:cNvSpPr txBox="1"/>
          <p:nvPr/>
        </p:nvSpPr>
        <p:spPr>
          <a:xfrm>
            <a:off x="331161" y="-62367"/>
            <a:ext cx="5204666" cy="195684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dirty="0">
                <a:latin typeface="+mj-lt"/>
                <a:ea typeface="+mj-ea"/>
                <a:cs typeface="+mj-cs"/>
              </a:rPr>
              <a:t>Staff commentary:</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7985668-59F0-85AE-1D85-C5A62BFE2024}"/>
              </a:ext>
            </a:extLst>
          </p:cNvPr>
          <p:cNvSpPr txBox="1"/>
          <p:nvPr/>
        </p:nvSpPr>
        <p:spPr>
          <a:xfrm>
            <a:off x="640080" y="2872899"/>
            <a:ext cx="4243589" cy="3320668"/>
          </a:xfrm>
          <a:prstGeom prst="rect">
            <a:avLst/>
          </a:prstGeom>
        </p:spPr>
        <p:txBody>
          <a:bodyPr vert="horz" lIns="91440" tIns="45720" rIns="91440" bIns="45720" rtlCol="0">
            <a:normAutofit/>
          </a:bodyPr>
          <a:lstStyle/>
          <a:p>
            <a:pPr lvl="0">
              <a:lnSpc>
                <a:spcPct val="90000"/>
              </a:lnSpc>
              <a:spcAft>
                <a:spcPts val="600"/>
              </a:spcAft>
            </a:pPr>
            <a:r>
              <a:rPr lang="en-US" sz="2800" b="1" u="sng" dirty="0"/>
              <a:t>Functionality:</a:t>
            </a:r>
            <a:r>
              <a:rPr lang="en-US" sz="2800" dirty="0"/>
              <a:t> for the ease of cleaning and maintenance, the shed roof style and material choices make sense for the restroom to stay well-maintained and useable for the future.</a:t>
            </a:r>
          </a:p>
        </p:txBody>
      </p:sp>
      <p:pic>
        <p:nvPicPr>
          <p:cNvPr id="10" name="Picture 9">
            <a:extLst>
              <a:ext uri="{FF2B5EF4-FFF2-40B4-BE49-F238E27FC236}">
                <a16:creationId xmlns:a16="http://schemas.microsoft.com/office/drawing/2014/main" id="{3D832F0C-020C-8A8D-42BD-BA9DB2816711}"/>
              </a:ext>
            </a:extLst>
          </p:cNvPr>
          <p:cNvPicPr>
            <a:picLocks noChangeAspect="1"/>
          </p:cNvPicPr>
          <p:nvPr/>
        </p:nvPicPr>
        <p:blipFill>
          <a:blip r:embed="rId3">
            <a:extLst>
              <a:ext uri="{28A0092B-C50C-407E-A947-70E740481C1C}">
                <a14:useLocalDpi xmlns:a14="http://schemas.microsoft.com/office/drawing/2010/main" val="0"/>
              </a:ext>
            </a:extLst>
          </a:blip>
          <a:srcRect l="16582" r="27499"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54963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0AC624-BAB6-FE43-AAEC-26B6B4C925F4}"/>
              </a:ext>
            </a:extLst>
          </p:cNvPr>
          <p:cNvSpPr txBox="1"/>
          <p:nvPr/>
        </p:nvSpPr>
        <p:spPr>
          <a:xfrm>
            <a:off x="642552" y="1993727"/>
            <a:ext cx="11182865" cy="2554545"/>
          </a:xfrm>
          <a:prstGeom prst="rect">
            <a:avLst/>
          </a:prstGeom>
          <a:noFill/>
        </p:spPr>
        <p:txBody>
          <a:bodyPr wrap="square">
            <a:spAutoFit/>
          </a:bodyPr>
          <a:lstStyle/>
          <a:p>
            <a:r>
              <a:rPr lang="en-US" sz="3200" spc="-5" dirty="0">
                <a:effectLst/>
                <a:latin typeface="Calibri" panose="020F0502020204030204" pitchFamily="34" charset="0"/>
                <a:ea typeface="Calibri" panose="020F0502020204030204" pitchFamily="34" charset="0"/>
                <a:cs typeface="Times New Roman" panose="02020603050405020304" pitchFamily="18" charset="0"/>
              </a:rPr>
              <a:t>Staff recommends that the proposed new construction of the Coeur d’Alene Park Restroom is contemporary but compatible; follows the “invention within” design strategy from the Browne’s Addition Design Standards and Guidelines; meets the Secretary Standard #9; and should be </a:t>
            </a:r>
            <a:r>
              <a:rPr lang="en-US" sz="3200" b="1" spc="-5" dirty="0">
                <a:effectLst/>
                <a:latin typeface="Calibri" panose="020F0502020204030204" pitchFamily="34" charset="0"/>
                <a:ea typeface="Calibri" panose="020F0502020204030204" pitchFamily="34" charset="0"/>
                <a:cs typeface="Times New Roman" panose="02020603050405020304" pitchFamily="18" charset="0"/>
              </a:rPr>
              <a:t>approved</a:t>
            </a:r>
            <a:r>
              <a:rPr lang="en-US" sz="3200" spc="-5" dirty="0">
                <a:effectLst/>
                <a:latin typeface="Calibri" panose="020F0502020204030204" pitchFamily="34" charset="0"/>
                <a:ea typeface="Calibri" panose="020F0502020204030204" pitchFamily="34" charset="0"/>
                <a:cs typeface="Times New Roman" panose="02020603050405020304" pitchFamily="18" charset="0"/>
              </a:rPr>
              <a:t>. </a:t>
            </a:r>
            <a:endParaRPr lang="en-US" sz="4400" dirty="0"/>
          </a:p>
        </p:txBody>
      </p:sp>
    </p:spTree>
    <p:extLst>
      <p:ext uri="{BB962C8B-B14F-4D97-AF65-F5344CB8AC3E}">
        <p14:creationId xmlns:p14="http://schemas.microsoft.com/office/powerpoint/2010/main" val="20127801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4526</TotalTime>
  <Words>1022</Words>
  <Application>Microsoft Office PowerPoint</Application>
  <PresentationFormat>Widescreen</PresentationFormat>
  <Paragraphs>119</Paragraphs>
  <Slides>23</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Heebo</vt:lpstr>
      <vt:lpstr>Heebo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of Spokane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Beacon Hill Public Phase 2</dc:title>
  <dc:creator>Light, Michael</dc:creator>
  <cp:lastModifiedBy>Duvall, Megan</cp:lastModifiedBy>
  <cp:revision>342</cp:revision>
  <cp:lastPrinted>2026-08-19T19:03:00Z</cp:lastPrinted>
  <dcterms:created xsi:type="dcterms:W3CDTF">2024-01-24T23:41:03Z</dcterms:created>
  <dcterms:modified xsi:type="dcterms:W3CDTF">2026-09-16T19:15:12Z</dcterms:modified>
</cp:coreProperties>
</file>