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handoutMasterIdLst>
    <p:handoutMasterId r:id="rId38"/>
  </p:handoutMasterIdLst>
  <p:sldIdLst>
    <p:sldId id="256" r:id="rId2"/>
    <p:sldId id="274" r:id="rId3"/>
    <p:sldId id="300" r:id="rId4"/>
    <p:sldId id="307" r:id="rId5"/>
    <p:sldId id="258" r:id="rId6"/>
    <p:sldId id="259" r:id="rId7"/>
    <p:sldId id="308" r:id="rId8"/>
    <p:sldId id="282" r:id="rId9"/>
    <p:sldId id="299" r:id="rId10"/>
    <p:sldId id="285" r:id="rId11"/>
    <p:sldId id="287" r:id="rId12"/>
    <p:sldId id="288" r:id="rId13"/>
    <p:sldId id="289" r:id="rId14"/>
    <p:sldId id="290" r:id="rId15"/>
    <p:sldId id="291" r:id="rId16"/>
    <p:sldId id="309" r:id="rId17"/>
    <p:sldId id="294" r:id="rId18"/>
    <p:sldId id="286" r:id="rId19"/>
    <p:sldId id="295" r:id="rId20"/>
    <p:sldId id="296" r:id="rId21"/>
    <p:sldId id="310" r:id="rId22"/>
    <p:sldId id="292" r:id="rId23"/>
    <p:sldId id="265" r:id="rId24"/>
    <p:sldId id="263" r:id="rId25"/>
    <p:sldId id="301" r:id="rId26"/>
    <p:sldId id="311" r:id="rId27"/>
    <p:sldId id="302" r:id="rId28"/>
    <p:sldId id="298" r:id="rId29"/>
    <p:sldId id="262" r:id="rId30"/>
    <p:sldId id="303" r:id="rId31"/>
    <p:sldId id="306" r:id="rId32"/>
    <p:sldId id="304" r:id="rId33"/>
    <p:sldId id="261" r:id="rId34"/>
    <p:sldId id="266" r:id="rId35"/>
    <p:sldId id="297" r:id="rId36"/>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658"/>
    <a:srgbClr val="88D5A9"/>
    <a:srgbClr val="003300"/>
    <a:srgbClr val="00CC00"/>
    <a:srgbClr val="99CC00"/>
    <a:srgbClr val="E8EAEA"/>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6" autoAdjust="0"/>
    <p:restoredTop sz="94660"/>
  </p:normalViewPr>
  <p:slideViewPr>
    <p:cSldViewPr snapToGrid="0">
      <p:cViewPr varScale="1">
        <p:scale>
          <a:sx n="106" d="100"/>
          <a:sy n="106" d="100"/>
        </p:scale>
        <p:origin x="47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F7628225-62B1-4EE3-A234-3F3D6D1AD8B5}" type="datetimeFigureOut">
              <a:rPr lang="en-US" smtClean="0"/>
              <a:t>9/22/2025</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0FDB43C0-DF1D-4DFA-BA4C-5CAB17BA7139}" type="slidenum">
              <a:rPr lang="en-US" smtClean="0"/>
              <a:t>‹#›</a:t>
            </a:fld>
            <a:endParaRPr lang="en-US"/>
          </a:p>
        </p:txBody>
      </p:sp>
    </p:spTree>
    <p:extLst>
      <p:ext uri="{BB962C8B-B14F-4D97-AF65-F5344CB8AC3E}">
        <p14:creationId xmlns:p14="http://schemas.microsoft.com/office/powerpoint/2010/main" val="1651986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B3D24DF9-B2DE-44D9-B4AE-825939FCE801}" type="datetimeFigureOut">
              <a:rPr lang="en-US" smtClean="0"/>
              <a:t>9/22/2025</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629F8AF0-FD5D-4253-A265-09D9770C34AF}" type="slidenum">
              <a:rPr lang="en-US" smtClean="0"/>
              <a:t>‹#›</a:t>
            </a:fld>
            <a:endParaRPr lang="en-US" dirty="0"/>
          </a:p>
        </p:txBody>
      </p:sp>
    </p:spTree>
    <p:extLst>
      <p:ext uri="{BB962C8B-B14F-4D97-AF65-F5344CB8AC3E}">
        <p14:creationId xmlns:p14="http://schemas.microsoft.com/office/powerpoint/2010/main" val="327898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F8AF0-FD5D-4253-A265-09D9770C34AF}" type="slidenum">
              <a:rPr lang="en-US" smtClean="0"/>
              <a:t>1</a:t>
            </a:fld>
            <a:endParaRPr lang="en-US" dirty="0"/>
          </a:p>
        </p:txBody>
      </p:sp>
    </p:spTree>
    <p:extLst>
      <p:ext uri="{BB962C8B-B14F-4D97-AF65-F5344CB8AC3E}">
        <p14:creationId xmlns:p14="http://schemas.microsoft.com/office/powerpoint/2010/main" val="3176853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CDE98-5BEF-234A-D73B-AF957A6C59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EA05A-EB8B-0D6F-08BB-DC645B363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1AA5FB-654D-0CA2-4FBE-97AB99D4927F}"/>
              </a:ext>
            </a:extLst>
          </p:cNvPr>
          <p:cNvSpPr>
            <a:spLocks noGrp="1"/>
          </p:cNvSpPr>
          <p:nvPr>
            <p:ph type="body" idx="1"/>
          </p:nvPr>
        </p:nvSpPr>
        <p:spPr/>
        <p:txBody>
          <a:bodyPr/>
          <a:lstStyle/>
          <a:p>
            <a:r>
              <a:rPr lang="en-US" dirty="0"/>
              <a:t>Fix the dates on this</a:t>
            </a:r>
          </a:p>
        </p:txBody>
      </p:sp>
      <p:sp>
        <p:nvSpPr>
          <p:cNvPr id="4" name="Slide Number Placeholder 3">
            <a:extLst>
              <a:ext uri="{FF2B5EF4-FFF2-40B4-BE49-F238E27FC236}">
                <a16:creationId xmlns:a16="http://schemas.microsoft.com/office/drawing/2014/main" id="{A16270D3-22E8-D3F8-3ECB-CF9E3ABA2080}"/>
              </a:ext>
            </a:extLst>
          </p:cNvPr>
          <p:cNvSpPr>
            <a:spLocks noGrp="1"/>
          </p:cNvSpPr>
          <p:nvPr>
            <p:ph type="sldNum" sz="quarter" idx="10"/>
          </p:nvPr>
        </p:nvSpPr>
        <p:spPr/>
        <p:txBody>
          <a:bodyPr/>
          <a:lstStyle/>
          <a:p>
            <a:fld id="{629F8AF0-FD5D-4253-A265-09D9770C34AF}" type="slidenum">
              <a:rPr lang="en-US" smtClean="0"/>
              <a:t>25</a:t>
            </a:fld>
            <a:endParaRPr lang="en-US" dirty="0"/>
          </a:p>
        </p:txBody>
      </p:sp>
    </p:spTree>
    <p:extLst>
      <p:ext uri="{BB962C8B-B14F-4D97-AF65-F5344CB8AC3E}">
        <p14:creationId xmlns:p14="http://schemas.microsoft.com/office/powerpoint/2010/main" val="374779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F8AF0-FD5D-4253-A265-09D9770C34AF}" type="slidenum">
              <a:rPr lang="en-US" smtClean="0"/>
              <a:t>29</a:t>
            </a:fld>
            <a:endParaRPr lang="en-US" dirty="0"/>
          </a:p>
        </p:txBody>
      </p:sp>
    </p:spTree>
    <p:extLst>
      <p:ext uri="{BB962C8B-B14F-4D97-AF65-F5344CB8AC3E}">
        <p14:creationId xmlns:p14="http://schemas.microsoft.com/office/powerpoint/2010/main" val="132625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F8AF0-FD5D-4253-A265-09D9770C34AF}" type="slidenum">
              <a:rPr lang="en-US" smtClean="0"/>
              <a:t>33</a:t>
            </a:fld>
            <a:endParaRPr lang="en-US" dirty="0"/>
          </a:p>
        </p:txBody>
      </p:sp>
    </p:spTree>
    <p:extLst>
      <p:ext uri="{BB962C8B-B14F-4D97-AF65-F5344CB8AC3E}">
        <p14:creationId xmlns:p14="http://schemas.microsoft.com/office/powerpoint/2010/main" val="100593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F8AF0-FD5D-4253-A265-09D9770C34AF}" type="slidenum">
              <a:rPr lang="en-US" smtClean="0"/>
              <a:t>34</a:t>
            </a:fld>
            <a:endParaRPr lang="en-US" dirty="0"/>
          </a:p>
        </p:txBody>
      </p:sp>
    </p:spTree>
    <p:extLst>
      <p:ext uri="{BB962C8B-B14F-4D97-AF65-F5344CB8AC3E}">
        <p14:creationId xmlns:p14="http://schemas.microsoft.com/office/powerpoint/2010/main" val="144231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F8AF0-FD5D-4253-A265-09D9770C34AF}" type="slidenum">
              <a:rPr lang="en-US" smtClean="0"/>
              <a:t>35</a:t>
            </a:fld>
            <a:endParaRPr lang="en-US" dirty="0"/>
          </a:p>
        </p:txBody>
      </p:sp>
    </p:spTree>
    <p:extLst>
      <p:ext uri="{BB962C8B-B14F-4D97-AF65-F5344CB8AC3E}">
        <p14:creationId xmlns:p14="http://schemas.microsoft.com/office/powerpoint/2010/main" val="5375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F8AF0-FD5D-4253-A265-09D9770C34AF}" type="slidenum">
              <a:rPr lang="en-US" smtClean="0"/>
              <a:t>2</a:t>
            </a:fld>
            <a:endParaRPr lang="en-US" dirty="0"/>
          </a:p>
        </p:txBody>
      </p:sp>
    </p:spTree>
    <p:extLst>
      <p:ext uri="{BB962C8B-B14F-4D97-AF65-F5344CB8AC3E}">
        <p14:creationId xmlns:p14="http://schemas.microsoft.com/office/powerpoint/2010/main" val="255879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6359D-0D94-BBB8-6FB8-3F090125C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457E6-F034-4A59-9FC3-D37CF3A16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7197E-5DDA-9737-416F-67DBA6AED3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10DF5C-C7E4-B652-72AA-AD5E8B3A08E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9F8AF0-FD5D-4253-A265-09D9770C34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19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F8AF0-FD5D-4253-A265-09D9770C34AF}" type="slidenum">
              <a:rPr lang="en-US" smtClean="0"/>
              <a:t>5</a:t>
            </a:fld>
            <a:endParaRPr lang="en-US" dirty="0"/>
          </a:p>
        </p:txBody>
      </p:sp>
    </p:spTree>
    <p:extLst>
      <p:ext uri="{BB962C8B-B14F-4D97-AF65-F5344CB8AC3E}">
        <p14:creationId xmlns:p14="http://schemas.microsoft.com/office/powerpoint/2010/main" val="81218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F8AF0-FD5D-4253-A265-09D9770C34AF}" type="slidenum">
              <a:rPr lang="en-US" smtClean="0"/>
              <a:t>6</a:t>
            </a:fld>
            <a:endParaRPr lang="en-US" dirty="0"/>
          </a:p>
        </p:txBody>
      </p:sp>
    </p:spTree>
    <p:extLst>
      <p:ext uri="{BB962C8B-B14F-4D97-AF65-F5344CB8AC3E}">
        <p14:creationId xmlns:p14="http://schemas.microsoft.com/office/powerpoint/2010/main" val="1450229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1B790-4007-00C6-95BC-7783AF870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78A64-DD5A-953C-AF75-0FE933548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1A8C7-34E2-BE72-C07F-04ECDAEF5DE9}"/>
              </a:ext>
            </a:extLst>
          </p:cNvPr>
          <p:cNvSpPr>
            <a:spLocks noGrp="1"/>
          </p:cNvSpPr>
          <p:nvPr>
            <p:ph type="body" idx="1"/>
          </p:nvPr>
        </p:nvSpPr>
        <p:spPr/>
        <p:txBody>
          <a:bodyPr/>
          <a:lstStyle/>
          <a:p>
            <a:r>
              <a:rPr lang="en-US" dirty="0"/>
              <a:t>The Olmsted plan included drawings of 3 parks – Cannon Hill Park, Liberty and Corbin Parks.</a:t>
            </a:r>
          </a:p>
        </p:txBody>
      </p:sp>
      <p:sp>
        <p:nvSpPr>
          <p:cNvPr id="4" name="Slide Number Placeholder 3">
            <a:extLst>
              <a:ext uri="{FF2B5EF4-FFF2-40B4-BE49-F238E27FC236}">
                <a16:creationId xmlns:a16="http://schemas.microsoft.com/office/drawing/2014/main" id="{6BBC2D88-65DD-F998-E531-9C6984489A37}"/>
              </a:ext>
            </a:extLst>
          </p:cNvPr>
          <p:cNvSpPr>
            <a:spLocks noGrp="1"/>
          </p:cNvSpPr>
          <p:nvPr>
            <p:ph type="sldNum" sz="quarter" idx="5"/>
          </p:nvPr>
        </p:nvSpPr>
        <p:spPr/>
        <p:txBody>
          <a:bodyPr/>
          <a:lstStyle/>
          <a:p>
            <a:fld id="{629F8AF0-FD5D-4253-A265-09D9770C34AF}" type="slidenum">
              <a:rPr lang="en-US" smtClean="0"/>
              <a:t>10</a:t>
            </a:fld>
            <a:endParaRPr lang="en-US" dirty="0"/>
          </a:p>
        </p:txBody>
      </p:sp>
    </p:spTree>
    <p:extLst>
      <p:ext uri="{BB962C8B-B14F-4D97-AF65-F5344CB8AC3E}">
        <p14:creationId xmlns:p14="http://schemas.microsoft.com/office/powerpoint/2010/main" val="399436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F8AF0-FD5D-4253-A265-09D9770C34AF}" type="slidenum">
              <a:rPr lang="en-US" smtClean="0"/>
              <a:t>14</a:t>
            </a:fld>
            <a:endParaRPr lang="en-US" dirty="0"/>
          </a:p>
        </p:txBody>
      </p:sp>
    </p:spTree>
    <p:extLst>
      <p:ext uri="{BB962C8B-B14F-4D97-AF65-F5344CB8AC3E}">
        <p14:creationId xmlns:p14="http://schemas.microsoft.com/office/powerpoint/2010/main" val="387209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9F8AF0-FD5D-4253-A265-09D9770C34AF}" type="slidenum">
              <a:rPr lang="en-US" smtClean="0"/>
              <a:t>23</a:t>
            </a:fld>
            <a:endParaRPr lang="en-US" dirty="0"/>
          </a:p>
        </p:txBody>
      </p:sp>
    </p:spTree>
    <p:extLst>
      <p:ext uri="{BB962C8B-B14F-4D97-AF65-F5344CB8AC3E}">
        <p14:creationId xmlns:p14="http://schemas.microsoft.com/office/powerpoint/2010/main" val="201982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the dates on this</a:t>
            </a:r>
          </a:p>
        </p:txBody>
      </p:sp>
      <p:sp>
        <p:nvSpPr>
          <p:cNvPr id="4" name="Slide Number Placeholder 3"/>
          <p:cNvSpPr>
            <a:spLocks noGrp="1"/>
          </p:cNvSpPr>
          <p:nvPr>
            <p:ph type="sldNum" sz="quarter" idx="10"/>
          </p:nvPr>
        </p:nvSpPr>
        <p:spPr/>
        <p:txBody>
          <a:bodyPr/>
          <a:lstStyle/>
          <a:p>
            <a:fld id="{629F8AF0-FD5D-4253-A265-09D9770C34AF}" type="slidenum">
              <a:rPr lang="en-US" smtClean="0"/>
              <a:t>24</a:t>
            </a:fld>
            <a:endParaRPr lang="en-US" dirty="0"/>
          </a:p>
        </p:txBody>
      </p:sp>
    </p:spTree>
    <p:extLst>
      <p:ext uri="{BB962C8B-B14F-4D97-AF65-F5344CB8AC3E}">
        <p14:creationId xmlns:p14="http://schemas.microsoft.com/office/powerpoint/2010/main" val="274283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9/22/2025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9/22/2025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9/22/2025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9/22/2025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9/22/2025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Spokane Plan Commission Hearing on the Cannon hill park Historic District</a:t>
            </a:r>
          </a:p>
        </p:txBody>
      </p:sp>
      <p:sp>
        <p:nvSpPr>
          <p:cNvPr id="5" name="Subtitle 4"/>
          <p:cNvSpPr>
            <a:spLocks noGrp="1"/>
          </p:cNvSpPr>
          <p:nvPr>
            <p:ph type="subTitle" idx="1"/>
          </p:nvPr>
        </p:nvSpPr>
        <p:spPr/>
        <p:txBody>
          <a:bodyPr/>
          <a:lstStyle/>
          <a:p>
            <a:r>
              <a:rPr lang="en-US" dirty="0"/>
              <a:t>Spokane Historic Preservation Office</a:t>
            </a:r>
          </a:p>
        </p:txBody>
      </p:sp>
      <p:pic>
        <p:nvPicPr>
          <p:cNvPr id="3" name="Picture 2">
            <a:extLst>
              <a:ext uri="{FF2B5EF4-FFF2-40B4-BE49-F238E27FC236}">
                <a16:creationId xmlns:a16="http://schemas.microsoft.com/office/drawing/2014/main" id="{FBC92058-42FA-7AA9-CE9D-FAF6BC4896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562" y="2948682"/>
            <a:ext cx="4897348" cy="3673011"/>
          </a:xfrm>
          <a:prstGeom prst="rect">
            <a:avLst/>
          </a:prstGeom>
        </p:spPr>
      </p:pic>
      <p:pic>
        <p:nvPicPr>
          <p:cNvPr id="7" name="Picture 6">
            <a:extLst>
              <a:ext uri="{FF2B5EF4-FFF2-40B4-BE49-F238E27FC236}">
                <a16:creationId xmlns:a16="http://schemas.microsoft.com/office/drawing/2014/main" id="{BD938C1F-20E2-63A6-4245-A378453CCF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1481" y="2948682"/>
            <a:ext cx="4897348" cy="3673011"/>
          </a:xfrm>
          <a:prstGeom prst="rect">
            <a:avLst/>
          </a:prstGeom>
        </p:spPr>
      </p:pic>
    </p:spTree>
    <p:extLst>
      <p:ext uri="{BB962C8B-B14F-4D97-AF65-F5344CB8AC3E}">
        <p14:creationId xmlns:p14="http://schemas.microsoft.com/office/powerpoint/2010/main" val="101188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BC2944-0D0B-B867-7AC3-D2556CAC50FC}"/>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A122780-29D7-4796-95BF-DA8AD947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F89FAF5-9343-472A-D691-66F6AC7C2CC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0" y="0"/>
            <a:ext cx="12191980" cy="6857990"/>
          </a:xfrm>
          <a:prstGeom prst="rect">
            <a:avLst/>
          </a:prstGeom>
        </p:spPr>
      </p:pic>
      <p:grpSp>
        <p:nvGrpSpPr>
          <p:cNvPr id="24" name="Group 23">
            <a:extLst>
              <a:ext uri="{FF2B5EF4-FFF2-40B4-BE49-F238E27FC236}">
                <a16:creationId xmlns:a16="http://schemas.microsoft.com/office/drawing/2014/main" id="{0F589B4C-3CA2-49DE-9E63-145FF5CB7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5" name="Rectangle 24">
              <a:extLst>
                <a:ext uri="{FF2B5EF4-FFF2-40B4-BE49-F238E27FC236}">
                  <a16:creationId xmlns:a16="http://schemas.microsoft.com/office/drawing/2014/main" id="{DD7D4F7C-6EAA-4D74-BDD3-6602D41F3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65B11D41-504D-4822-8E12-3AD6AB8B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E88F420-5361-E68D-3D9A-1C5BE7E1CD57}"/>
              </a:ext>
            </a:extLst>
          </p:cNvPr>
          <p:cNvSpPr>
            <a:spLocks noGrp="1"/>
          </p:cNvSpPr>
          <p:nvPr>
            <p:ph type="title"/>
          </p:nvPr>
        </p:nvSpPr>
        <p:spPr>
          <a:xfrm>
            <a:off x="584200" y="678185"/>
            <a:ext cx="3412067" cy="749925"/>
          </a:xfrm>
        </p:spPr>
        <p:txBody>
          <a:bodyPr vert="horz" lIns="91440" tIns="45720" rIns="91440" bIns="45720" rtlCol="0" anchor="ctr">
            <a:normAutofit fontScale="90000"/>
          </a:bodyPr>
          <a:lstStyle/>
          <a:p>
            <a:r>
              <a:rPr lang="en-US" dirty="0"/>
              <a:t>What makes up the district?</a:t>
            </a:r>
          </a:p>
        </p:txBody>
      </p:sp>
      <p:sp>
        <p:nvSpPr>
          <p:cNvPr id="8" name="TextBox 7">
            <a:extLst>
              <a:ext uri="{FF2B5EF4-FFF2-40B4-BE49-F238E27FC236}">
                <a16:creationId xmlns:a16="http://schemas.microsoft.com/office/drawing/2014/main" id="{E5650997-84F5-E77F-B949-90B512BEA1F9}"/>
              </a:ext>
            </a:extLst>
          </p:cNvPr>
          <p:cNvSpPr txBox="1"/>
          <p:nvPr/>
        </p:nvSpPr>
        <p:spPr>
          <a:xfrm>
            <a:off x="584200" y="1647930"/>
            <a:ext cx="3415074" cy="4667276"/>
          </a:xfrm>
          <a:prstGeom prst="rect">
            <a:avLst/>
          </a:prstGeom>
        </p:spPr>
        <p:txBody>
          <a:bodyPr vert="horz" lIns="91440" tIns="45720" rIns="91440" bIns="45720" rtlCol="0" anchor="ctr">
            <a:normAutofit fontScale="47500" lnSpcReduction="20000"/>
          </a:bodyPr>
          <a:lstStyle/>
          <a:p>
            <a:pPr>
              <a:lnSpc>
                <a:spcPct val="90000"/>
              </a:lnSpc>
              <a:spcBef>
                <a:spcPct val="20000"/>
              </a:spcBef>
              <a:spcAft>
                <a:spcPts val="600"/>
              </a:spcAft>
              <a:buClr>
                <a:schemeClr val="accent2"/>
              </a:buClr>
              <a:buSzPct val="92000"/>
            </a:pPr>
            <a:r>
              <a:rPr lang="en-US" sz="4200" b="1" u="sng" dirty="0">
                <a:solidFill>
                  <a:schemeClr val="bg1"/>
                </a:solidFill>
              </a:rPr>
              <a:t>Properties:</a:t>
            </a:r>
          </a:p>
          <a:p>
            <a:pPr>
              <a:spcBef>
                <a:spcPct val="20000"/>
              </a:spcBef>
              <a:spcAft>
                <a:spcPts val="600"/>
              </a:spcAft>
              <a:buClr>
                <a:schemeClr val="accent2"/>
              </a:buClr>
              <a:buSzPct val="92000"/>
              <a:buFont typeface="Wingdings 2" panose="05020102010507070707" pitchFamily="18" charset="2"/>
              <a:buChar char=""/>
            </a:pPr>
            <a:r>
              <a:rPr lang="en-US" sz="4200" dirty="0">
                <a:solidFill>
                  <a:schemeClr val="bg1"/>
                </a:solidFill>
              </a:rPr>
              <a:t>191 Residential Properties (two properties include an extra parcel).</a:t>
            </a:r>
          </a:p>
          <a:p>
            <a:pPr>
              <a:spcBef>
                <a:spcPct val="20000"/>
              </a:spcBef>
              <a:spcAft>
                <a:spcPts val="600"/>
              </a:spcAft>
              <a:buClr>
                <a:schemeClr val="accent2"/>
              </a:buClr>
              <a:buSzPct val="92000"/>
              <a:buFont typeface="Wingdings 2" panose="05020102010507070707" pitchFamily="18" charset="2"/>
              <a:buChar char=""/>
            </a:pPr>
            <a:r>
              <a:rPr lang="en-US" sz="4200" dirty="0">
                <a:solidFill>
                  <a:schemeClr val="bg1"/>
                </a:solidFill>
              </a:rPr>
              <a:t>180 of the residences “contribute” to the district, only 11 are considered non-contributing.</a:t>
            </a:r>
          </a:p>
          <a:p>
            <a:pPr>
              <a:spcBef>
                <a:spcPct val="20000"/>
              </a:spcBef>
              <a:spcAft>
                <a:spcPts val="600"/>
              </a:spcAft>
              <a:buClr>
                <a:schemeClr val="accent2"/>
              </a:buClr>
              <a:buSzPct val="92000"/>
              <a:buFont typeface="Wingdings 2" panose="05020102010507070707" pitchFamily="18" charset="2"/>
              <a:buChar char=""/>
            </a:pPr>
            <a:r>
              <a:rPr lang="en-US" sz="4200" dirty="0">
                <a:solidFill>
                  <a:schemeClr val="bg1"/>
                </a:solidFill>
              </a:rPr>
              <a:t>Properties considered to be “contributing” were built between 1909 and 1958 and retain most of their original integrity.</a:t>
            </a:r>
          </a:p>
          <a:p>
            <a:pPr>
              <a:spcBef>
                <a:spcPct val="20000"/>
              </a:spcBef>
              <a:spcAft>
                <a:spcPts val="600"/>
              </a:spcAft>
              <a:buClr>
                <a:schemeClr val="accent2"/>
              </a:buClr>
              <a:buSzPct val="92000"/>
              <a:buFont typeface="Wingdings 2" panose="05020102010507070707" pitchFamily="18" charset="2"/>
              <a:buChar char=""/>
            </a:pPr>
            <a:r>
              <a:rPr lang="en-US" sz="4200" dirty="0">
                <a:solidFill>
                  <a:schemeClr val="bg1"/>
                </a:solidFill>
              </a:rPr>
              <a:t>Entire district is single-family homes with a few ADUs.</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endParaRPr lang="en-US" sz="1700" dirty="0">
              <a:solidFill>
                <a:schemeClr val="bg1"/>
              </a:solidFill>
            </a:endParaRPr>
          </a:p>
        </p:txBody>
      </p:sp>
    </p:spTree>
    <p:extLst>
      <p:ext uri="{BB962C8B-B14F-4D97-AF65-F5344CB8AC3E}">
        <p14:creationId xmlns:p14="http://schemas.microsoft.com/office/powerpoint/2010/main" val="4636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CCB5-6653-C1E8-6AA6-E461FEED6A84}"/>
              </a:ext>
            </a:extLst>
          </p:cNvPr>
          <p:cNvSpPr>
            <a:spLocks noGrp="1"/>
          </p:cNvSpPr>
          <p:nvPr>
            <p:ph type="title"/>
          </p:nvPr>
        </p:nvSpPr>
        <p:spPr>
          <a:xfrm>
            <a:off x="581193" y="3647025"/>
            <a:ext cx="11029615" cy="1497507"/>
          </a:xfrm>
        </p:spPr>
        <p:txBody>
          <a:bodyPr>
            <a:normAutofit/>
          </a:bodyPr>
          <a:lstStyle/>
          <a:p>
            <a:r>
              <a:rPr lang="en-US" sz="4800" dirty="0">
                <a:solidFill>
                  <a:schemeClr val="tx1"/>
                </a:solidFill>
              </a:rPr>
              <a:t>Types of properties</a:t>
            </a:r>
          </a:p>
        </p:txBody>
      </p:sp>
    </p:spTree>
    <p:extLst>
      <p:ext uri="{BB962C8B-B14F-4D97-AF65-F5344CB8AC3E}">
        <p14:creationId xmlns:p14="http://schemas.microsoft.com/office/powerpoint/2010/main" val="179015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FFA679-2CD3-3C5E-821D-7A4EECB0C45C}"/>
              </a:ext>
            </a:extLst>
          </p:cNvPr>
          <p:cNvSpPr>
            <a:spLocks noGrp="1"/>
          </p:cNvSpPr>
          <p:nvPr>
            <p:ph type="title"/>
          </p:nvPr>
        </p:nvSpPr>
        <p:spPr/>
        <p:txBody>
          <a:bodyPr>
            <a:normAutofit fontScale="90000"/>
          </a:bodyPr>
          <a:lstStyle/>
          <a:p>
            <a:r>
              <a:rPr lang="en-US" sz="4800" dirty="0"/>
              <a:t>57 bungalow types </a:t>
            </a:r>
            <a:r>
              <a:rPr lang="en-US" dirty="0"/>
              <a:t>of 191 properties(1909-1924)</a:t>
            </a:r>
          </a:p>
        </p:txBody>
      </p:sp>
      <p:pic>
        <p:nvPicPr>
          <p:cNvPr id="7" name="Picture 6">
            <a:extLst>
              <a:ext uri="{FF2B5EF4-FFF2-40B4-BE49-F238E27FC236}">
                <a16:creationId xmlns:a16="http://schemas.microsoft.com/office/drawing/2014/main" id="{72EA273E-F1D7-A7A7-2A57-3DE8171DF9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841" y="2036846"/>
            <a:ext cx="2852791" cy="2139593"/>
          </a:xfrm>
          <a:prstGeom prst="rect">
            <a:avLst/>
          </a:prstGeom>
        </p:spPr>
      </p:pic>
      <p:pic>
        <p:nvPicPr>
          <p:cNvPr id="9" name="Picture 8">
            <a:extLst>
              <a:ext uri="{FF2B5EF4-FFF2-40B4-BE49-F238E27FC236}">
                <a16:creationId xmlns:a16="http://schemas.microsoft.com/office/drawing/2014/main" id="{B9E6556A-5916-8E65-B02C-AD079DF82A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8415" y="2036846"/>
            <a:ext cx="2852791" cy="2139593"/>
          </a:xfrm>
          <a:prstGeom prst="rect">
            <a:avLst/>
          </a:prstGeom>
        </p:spPr>
      </p:pic>
      <p:pic>
        <p:nvPicPr>
          <p:cNvPr id="11" name="Picture 10">
            <a:extLst>
              <a:ext uri="{FF2B5EF4-FFF2-40B4-BE49-F238E27FC236}">
                <a16:creationId xmlns:a16="http://schemas.microsoft.com/office/drawing/2014/main" id="{81BFEC52-A87A-E4EA-57A5-5A5E0A0C49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2989" y="2036846"/>
            <a:ext cx="2852791" cy="2139593"/>
          </a:xfrm>
          <a:prstGeom prst="rect">
            <a:avLst/>
          </a:prstGeom>
        </p:spPr>
      </p:pic>
      <p:pic>
        <p:nvPicPr>
          <p:cNvPr id="13" name="Picture 12">
            <a:extLst>
              <a:ext uri="{FF2B5EF4-FFF2-40B4-BE49-F238E27FC236}">
                <a16:creationId xmlns:a16="http://schemas.microsoft.com/office/drawing/2014/main" id="{DCBDFD66-F021-5118-80D9-7C05F47CBC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7289" y="2036846"/>
            <a:ext cx="2852791" cy="2139593"/>
          </a:xfrm>
          <a:prstGeom prst="rect">
            <a:avLst/>
          </a:prstGeom>
        </p:spPr>
      </p:pic>
      <p:pic>
        <p:nvPicPr>
          <p:cNvPr id="15" name="Picture 14">
            <a:extLst>
              <a:ext uri="{FF2B5EF4-FFF2-40B4-BE49-F238E27FC236}">
                <a16:creationId xmlns:a16="http://schemas.microsoft.com/office/drawing/2014/main" id="{DEDFA644-E267-6CF9-B38E-A3F37311CA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3840" y="4358628"/>
            <a:ext cx="2852791" cy="2139593"/>
          </a:xfrm>
          <a:prstGeom prst="rect">
            <a:avLst/>
          </a:prstGeom>
        </p:spPr>
      </p:pic>
      <p:pic>
        <p:nvPicPr>
          <p:cNvPr id="17" name="Picture 16">
            <a:extLst>
              <a:ext uri="{FF2B5EF4-FFF2-40B4-BE49-F238E27FC236}">
                <a16:creationId xmlns:a16="http://schemas.microsoft.com/office/drawing/2014/main" id="{FADE11F0-3351-41BD-6CA9-72A945E3FA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88415" y="4358628"/>
            <a:ext cx="2852791" cy="2139593"/>
          </a:xfrm>
          <a:prstGeom prst="rect">
            <a:avLst/>
          </a:prstGeom>
        </p:spPr>
      </p:pic>
      <p:pic>
        <p:nvPicPr>
          <p:cNvPr id="21" name="Picture 20">
            <a:extLst>
              <a:ext uri="{FF2B5EF4-FFF2-40B4-BE49-F238E27FC236}">
                <a16:creationId xmlns:a16="http://schemas.microsoft.com/office/drawing/2014/main" id="{4A29AC93-E3F2-FF5B-B900-044D98B154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32989" y="4358628"/>
            <a:ext cx="2852791" cy="2139593"/>
          </a:xfrm>
          <a:prstGeom prst="rect">
            <a:avLst/>
          </a:prstGeom>
        </p:spPr>
      </p:pic>
      <p:pic>
        <p:nvPicPr>
          <p:cNvPr id="23" name="Picture 22">
            <a:extLst>
              <a:ext uri="{FF2B5EF4-FFF2-40B4-BE49-F238E27FC236}">
                <a16:creationId xmlns:a16="http://schemas.microsoft.com/office/drawing/2014/main" id="{2CAFFFD6-3F9E-6B37-36FF-2510422F5A4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67289" y="4358628"/>
            <a:ext cx="2852791" cy="2139593"/>
          </a:xfrm>
          <a:prstGeom prst="rect">
            <a:avLst/>
          </a:prstGeom>
        </p:spPr>
      </p:pic>
    </p:spTree>
    <p:extLst>
      <p:ext uri="{BB962C8B-B14F-4D97-AF65-F5344CB8AC3E}">
        <p14:creationId xmlns:p14="http://schemas.microsoft.com/office/powerpoint/2010/main" val="133317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4C3AA-D483-7366-D7AB-1E77ED71D05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69A386-50D3-2589-5CCA-257A56479E9C}"/>
              </a:ext>
            </a:extLst>
          </p:cNvPr>
          <p:cNvSpPr>
            <a:spLocks noGrp="1"/>
          </p:cNvSpPr>
          <p:nvPr>
            <p:ph type="title"/>
          </p:nvPr>
        </p:nvSpPr>
        <p:spPr/>
        <p:txBody>
          <a:bodyPr/>
          <a:lstStyle/>
          <a:p>
            <a:r>
              <a:rPr lang="en-US" sz="4800" dirty="0"/>
              <a:t>52 cottage Types </a:t>
            </a:r>
            <a:r>
              <a:rPr lang="en-US" dirty="0"/>
              <a:t>of 191 properties (1921-1947)</a:t>
            </a:r>
          </a:p>
        </p:txBody>
      </p:sp>
      <p:pic>
        <p:nvPicPr>
          <p:cNvPr id="7" name="Picture 6">
            <a:extLst>
              <a:ext uri="{FF2B5EF4-FFF2-40B4-BE49-F238E27FC236}">
                <a16:creationId xmlns:a16="http://schemas.microsoft.com/office/drawing/2014/main" id="{2375BCA3-1210-7C11-18A4-C0F5E071FA2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3841" y="2036846"/>
            <a:ext cx="2852790" cy="2139593"/>
          </a:xfrm>
          <a:prstGeom prst="rect">
            <a:avLst/>
          </a:prstGeom>
        </p:spPr>
      </p:pic>
      <p:pic>
        <p:nvPicPr>
          <p:cNvPr id="9" name="Picture 8">
            <a:extLst>
              <a:ext uri="{FF2B5EF4-FFF2-40B4-BE49-F238E27FC236}">
                <a16:creationId xmlns:a16="http://schemas.microsoft.com/office/drawing/2014/main" id="{9202643A-EA09-3815-C7A5-D342671372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8415" y="2036846"/>
            <a:ext cx="2852790" cy="2139593"/>
          </a:xfrm>
          <a:prstGeom prst="rect">
            <a:avLst/>
          </a:prstGeom>
        </p:spPr>
      </p:pic>
      <p:pic>
        <p:nvPicPr>
          <p:cNvPr id="11" name="Picture 10">
            <a:extLst>
              <a:ext uri="{FF2B5EF4-FFF2-40B4-BE49-F238E27FC236}">
                <a16:creationId xmlns:a16="http://schemas.microsoft.com/office/drawing/2014/main" id="{5AD02882-23C9-C3CB-E348-24D61FD7867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32989" y="2036846"/>
            <a:ext cx="2852790" cy="2139593"/>
          </a:xfrm>
          <a:prstGeom prst="rect">
            <a:avLst/>
          </a:prstGeom>
        </p:spPr>
      </p:pic>
      <p:pic>
        <p:nvPicPr>
          <p:cNvPr id="13" name="Picture 12">
            <a:extLst>
              <a:ext uri="{FF2B5EF4-FFF2-40B4-BE49-F238E27FC236}">
                <a16:creationId xmlns:a16="http://schemas.microsoft.com/office/drawing/2014/main" id="{1046461E-FE54-BAE3-11EE-97B0F0BD0C3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67289" y="2036846"/>
            <a:ext cx="2852790" cy="2139593"/>
          </a:xfrm>
          <a:prstGeom prst="rect">
            <a:avLst/>
          </a:prstGeom>
        </p:spPr>
      </p:pic>
      <p:pic>
        <p:nvPicPr>
          <p:cNvPr id="15" name="Picture 14">
            <a:extLst>
              <a:ext uri="{FF2B5EF4-FFF2-40B4-BE49-F238E27FC236}">
                <a16:creationId xmlns:a16="http://schemas.microsoft.com/office/drawing/2014/main" id="{4F7024EA-D491-DFD3-228B-2121662BDF3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43840" y="4358628"/>
            <a:ext cx="2852790" cy="2139593"/>
          </a:xfrm>
          <a:prstGeom prst="rect">
            <a:avLst/>
          </a:prstGeom>
        </p:spPr>
      </p:pic>
      <p:pic>
        <p:nvPicPr>
          <p:cNvPr id="17" name="Picture 16">
            <a:extLst>
              <a:ext uri="{FF2B5EF4-FFF2-40B4-BE49-F238E27FC236}">
                <a16:creationId xmlns:a16="http://schemas.microsoft.com/office/drawing/2014/main" id="{732EEFB6-8270-35C6-474A-05C4B916385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188415" y="4358628"/>
            <a:ext cx="2852790" cy="2139593"/>
          </a:xfrm>
          <a:prstGeom prst="rect">
            <a:avLst/>
          </a:prstGeom>
        </p:spPr>
      </p:pic>
      <p:pic>
        <p:nvPicPr>
          <p:cNvPr id="21" name="Picture 20">
            <a:extLst>
              <a:ext uri="{FF2B5EF4-FFF2-40B4-BE49-F238E27FC236}">
                <a16:creationId xmlns:a16="http://schemas.microsoft.com/office/drawing/2014/main" id="{958BFDD0-C2CA-29BF-1152-24EC9D252B3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232989" y="4358628"/>
            <a:ext cx="2852790" cy="2139593"/>
          </a:xfrm>
          <a:prstGeom prst="rect">
            <a:avLst/>
          </a:prstGeom>
        </p:spPr>
      </p:pic>
      <p:pic>
        <p:nvPicPr>
          <p:cNvPr id="23" name="Picture 22">
            <a:extLst>
              <a:ext uri="{FF2B5EF4-FFF2-40B4-BE49-F238E27FC236}">
                <a16:creationId xmlns:a16="http://schemas.microsoft.com/office/drawing/2014/main" id="{DBDCB2CF-596E-2974-AF7C-1E993575262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267289" y="4358628"/>
            <a:ext cx="2852790" cy="2139593"/>
          </a:xfrm>
          <a:prstGeom prst="rect">
            <a:avLst/>
          </a:prstGeom>
        </p:spPr>
      </p:pic>
    </p:spTree>
    <p:extLst>
      <p:ext uri="{BB962C8B-B14F-4D97-AF65-F5344CB8AC3E}">
        <p14:creationId xmlns:p14="http://schemas.microsoft.com/office/powerpoint/2010/main" val="2135331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F09F-246D-9936-3FD0-8CD61C0739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E294DE3-4B60-B7F4-6435-6C8635643B9A}"/>
              </a:ext>
            </a:extLst>
          </p:cNvPr>
          <p:cNvSpPr>
            <a:spLocks noGrp="1"/>
          </p:cNvSpPr>
          <p:nvPr>
            <p:ph type="title"/>
          </p:nvPr>
        </p:nvSpPr>
        <p:spPr/>
        <p:txBody>
          <a:bodyPr>
            <a:normAutofit/>
          </a:bodyPr>
          <a:lstStyle/>
          <a:p>
            <a:r>
              <a:rPr lang="en-US" sz="4800" dirty="0"/>
              <a:t>69 residence  types </a:t>
            </a:r>
            <a:r>
              <a:rPr lang="en-US" dirty="0"/>
              <a:t>of 191 properties (1909-1953)</a:t>
            </a:r>
          </a:p>
        </p:txBody>
      </p:sp>
      <p:pic>
        <p:nvPicPr>
          <p:cNvPr id="7" name="Picture 6">
            <a:extLst>
              <a:ext uri="{FF2B5EF4-FFF2-40B4-BE49-F238E27FC236}">
                <a16:creationId xmlns:a16="http://schemas.microsoft.com/office/drawing/2014/main" id="{DEC8037A-6EFE-3100-8301-5F281DCCAF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3841" y="2036846"/>
            <a:ext cx="2852790" cy="2139592"/>
          </a:xfrm>
          <a:prstGeom prst="rect">
            <a:avLst/>
          </a:prstGeom>
        </p:spPr>
      </p:pic>
      <p:pic>
        <p:nvPicPr>
          <p:cNvPr id="9" name="Picture 8">
            <a:extLst>
              <a:ext uri="{FF2B5EF4-FFF2-40B4-BE49-F238E27FC236}">
                <a16:creationId xmlns:a16="http://schemas.microsoft.com/office/drawing/2014/main" id="{CD7959CA-48EE-8FCD-CC37-00F23609BD6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88415" y="2036846"/>
            <a:ext cx="2852790" cy="2139592"/>
          </a:xfrm>
          <a:prstGeom prst="rect">
            <a:avLst/>
          </a:prstGeom>
        </p:spPr>
      </p:pic>
      <p:pic>
        <p:nvPicPr>
          <p:cNvPr id="11" name="Picture 10">
            <a:extLst>
              <a:ext uri="{FF2B5EF4-FFF2-40B4-BE49-F238E27FC236}">
                <a16:creationId xmlns:a16="http://schemas.microsoft.com/office/drawing/2014/main" id="{28353398-E0D3-B2CC-5FF6-6514E111539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232989" y="2036846"/>
            <a:ext cx="2852790" cy="2139592"/>
          </a:xfrm>
          <a:prstGeom prst="rect">
            <a:avLst/>
          </a:prstGeom>
        </p:spPr>
      </p:pic>
      <p:pic>
        <p:nvPicPr>
          <p:cNvPr id="13" name="Picture 12">
            <a:extLst>
              <a:ext uri="{FF2B5EF4-FFF2-40B4-BE49-F238E27FC236}">
                <a16:creationId xmlns:a16="http://schemas.microsoft.com/office/drawing/2014/main" id="{30107332-A5B3-2512-72EF-2DE7EE85F05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267289" y="2036846"/>
            <a:ext cx="2852790" cy="2139592"/>
          </a:xfrm>
          <a:prstGeom prst="rect">
            <a:avLst/>
          </a:prstGeom>
        </p:spPr>
      </p:pic>
      <p:pic>
        <p:nvPicPr>
          <p:cNvPr id="15" name="Picture 14">
            <a:extLst>
              <a:ext uri="{FF2B5EF4-FFF2-40B4-BE49-F238E27FC236}">
                <a16:creationId xmlns:a16="http://schemas.microsoft.com/office/drawing/2014/main" id="{4253D3AC-8B5E-66AC-B45A-FE82CDC265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43840" y="4358628"/>
            <a:ext cx="2852790" cy="2139592"/>
          </a:xfrm>
          <a:prstGeom prst="rect">
            <a:avLst/>
          </a:prstGeom>
        </p:spPr>
      </p:pic>
      <p:pic>
        <p:nvPicPr>
          <p:cNvPr id="17" name="Picture 16">
            <a:extLst>
              <a:ext uri="{FF2B5EF4-FFF2-40B4-BE49-F238E27FC236}">
                <a16:creationId xmlns:a16="http://schemas.microsoft.com/office/drawing/2014/main" id="{AE6E63F4-29F1-B539-44F3-CF2722CD708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188415" y="4358628"/>
            <a:ext cx="2852790" cy="2139592"/>
          </a:xfrm>
          <a:prstGeom prst="rect">
            <a:avLst/>
          </a:prstGeom>
        </p:spPr>
      </p:pic>
      <p:pic>
        <p:nvPicPr>
          <p:cNvPr id="21" name="Picture 20">
            <a:extLst>
              <a:ext uri="{FF2B5EF4-FFF2-40B4-BE49-F238E27FC236}">
                <a16:creationId xmlns:a16="http://schemas.microsoft.com/office/drawing/2014/main" id="{329B1713-CB2C-AD5D-F309-B8D367C75E6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232989" y="4358628"/>
            <a:ext cx="2852790" cy="2139592"/>
          </a:xfrm>
          <a:prstGeom prst="rect">
            <a:avLst/>
          </a:prstGeom>
        </p:spPr>
      </p:pic>
      <p:pic>
        <p:nvPicPr>
          <p:cNvPr id="23" name="Picture 22">
            <a:extLst>
              <a:ext uri="{FF2B5EF4-FFF2-40B4-BE49-F238E27FC236}">
                <a16:creationId xmlns:a16="http://schemas.microsoft.com/office/drawing/2014/main" id="{9DB7EE1B-17B8-C335-2511-912CD8CD8D3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9267289" y="4358628"/>
            <a:ext cx="2852790" cy="2139592"/>
          </a:xfrm>
          <a:prstGeom prst="rect">
            <a:avLst/>
          </a:prstGeom>
        </p:spPr>
      </p:pic>
    </p:spTree>
    <p:extLst>
      <p:ext uri="{BB962C8B-B14F-4D97-AF65-F5344CB8AC3E}">
        <p14:creationId xmlns:p14="http://schemas.microsoft.com/office/powerpoint/2010/main" val="251747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1D981-9EC5-3ACA-2E32-654A2D941B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4B39AE9-EA9E-56D8-B786-BC9814141A21}"/>
              </a:ext>
            </a:extLst>
          </p:cNvPr>
          <p:cNvSpPr>
            <a:spLocks noGrp="1"/>
          </p:cNvSpPr>
          <p:nvPr>
            <p:ph type="title"/>
          </p:nvPr>
        </p:nvSpPr>
        <p:spPr/>
        <p:txBody>
          <a:bodyPr/>
          <a:lstStyle/>
          <a:p>
            <a:r>
              <a:rPr lang="en-US" sz="4800" dirty="0"/>
              <a:t>11 ranch Types </a:t>
            </a:r>
            <a:r>
              <a:rPr lang="en-US" dirty="0"/>
              <a:t>of 191 properties (1948-1958)</a:t>
            </a:r>
          </a:p>
        </p:txBody>
      </p:sp>
      <p:pic>
        <p:nvPicPr>
          <p:cNvPr id="7" name="Picture 6">
            <a:extLst>
              <a:ext uri="{FF2B5EF4-FFF2-40B4-BE49-F238E27FC236}">
                <a16:creationId xmlns:a16="http://schemas.microsoft.com/office/drawing/2014/main" id="{8D725E5C-CBDE-28FB-2459-B217941F67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3841" y="2036846"/>
            <a:ext cx="2852789" cy="2139592"/>
          </a:xfrm>
          <a:prstGeom prst="rect">
            <a:avLst/>
          </a:prstGeom>
        </p:spPr>
      </p:pic>
      <p:pic>
        <p:nvPicPr>
          <p:cNvPr id="9" name="Picture 8">
            <a:extLst>
              <a:ext uri="{FF2B5EF4-FFF2-40B4-BE49-F238E27FC236}">
                <a16:creationId xmlns:a16="http://schemas.microsoft.com/office/drawing/2014/main" id="{0A0778F4-3362-74D2-DCB4-25A42F918F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8415" y="2036846"/>
            <a:ext cx="2852789" cy="2139592"/>
          </a:xfrm>
          <a:prstGeom prst="rect">
            <a:avLst/>
          </a:prstGeom>
        </p:spPr>
      </p:pic>
      <p:pic>
        <p:nvPicPr>
          <p:cNvPr id="11" name="Picture 10">
            <a:extLst>
              <a:ext uri="{FF2B5EF4-FFF2-40B4-BE49-F238E27FC236}">
                <a16:creationId xmlns:a16="http://schemas.microsoft.com/office/drawing/2014/main" id="{0E17BFDA-E5E4-5981-6DBA-CACA53CD827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32989" y="2036846"/>
            <a:ext cx="2852789" cy="2139592"/>
          </a:xfrm>
          <a:prstGeom prst="rect">
            <a:avLst/>
          </a:prstGeom>
        </p:spPr>
      </p:pic>
      <p:pic>
        <p:nvPicPr>
          <p:cNvPr id="13" name="Picture 12">
            <a:extLst>
              <a:ext uri="{FF2B5EF4-FFF2-40B4-BE49-F238E27FC236}">
                <a16:creationId xmlns:a16="http://schemas.microsoft.com/office/drawing/2014/main" id="{4F5E485D-9188-EF19-913E-A81C3584A26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67289" y="2036846"/>
            <a:ext cx="2852789" cy="2139592"/>
          </a:xfrm>
          <a:prstGeom prst="rect">
            <a:avLst/>
          </a:prstGeom>
        </p:spPr>
      </p:pic>
      <p:pic>
        <p:nvPicPr>
          <p:cNvPr id="15" name="Picture 14">
            <a:extLst>
              <a:ext uri="{FF2B5EF4-FFF2-40B4-BE49-F238E27FC236}">
                <a16:creationId xmlns:a16="http://schemas.microsoft.com/office/drawing/2014/main" id="{1B8C2B53-A50E-1C04-BEDB-D731171F1FC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43840" y="4358628"/>
            <a:ext cx="2852789" cy="2139592"/>
          </a:xfrm>
          <a:prstGeom prst="rect">
            <a:avLst/>
          </a:prstGeom>
        </p:spPr>
      </p:pic>
      <p:pic>
        <p:nvPicPr>
          <p:cNvPr id="17" name="Picture 16">
            <a:extLst>
              <a:ext uri="{FF2B5EF4-FFF2-40B4-BE49-F238E27FC236}">
                <a16:creationId xmlns:a16="http://schemas.microsoft.com/office/drawing/2014/main" id="{7E78820E-9978-26E9-E4B9-A97C5986442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188415" y="4358628"/>
            <a:ext cx="2852789" cy="2139592"/>
          </a:xfrm>
          <a:prstGeom prst="rect">
            <a:avLst/>
          </a:prstGeom>
        </p:spPr>
      </p:pic>
      <p:pic>
        <p:nvPicPr>
          <p:cNvPr id="21" name="Picture 20">
            <a:extLst>
              <a:ext uri="{FF2B5EF4-FFF2-40B4-BE49-F238E27FC236}">
                <a16:creationId xmlns:a16="http://schemas.microsoft.com/office/drawing/2014/main" id="{828B56F1-6A9B-031F-772F-34D571C5EE5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232989" y="4358628"/>
            <a:ext cx="2852789" cy="2139592"/>
          </a:xfrm>
          <a:prstGeom prst="rect">
            <a:avLst/>
          </a:prstGeom>
        </p:spPr>
      </p:pic>
      <p:pic>
        <p:nvPicPr>
          <p:cNvPr id="23" name="Picture 22">
            <a:extLst>
              <a:ext uri="{FF2B5EF4-FFF2-40B4-BE49-F238E27FC236}">
                <a16:creationId xmlns:a16="http://schemas.microsoft.com/office/drawing/2014/main" id="{BA611802-4C2F-A802-9D8A-62F4AD80E22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267289" y="4358628"/>
            <a:ext cx="2852789" cy="2139592"/>
          </a:xfrm>
          <a:prstGeom prst="rect">
            <a:avLst/>
          </a:prstGeom>
        </p:spPr>
      </p:pic>
    </p:spTree>
    <p:extLst>
      <p:ext uri="{BB962C8B-B14F-4D97-AF65-F5344CB8AC3E}">
        <p14:creationId xmlns:p14="http://schemas.microsoft.com/office/powerpoint/2010/main" val="291594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70DEE-8D3A-A843-98E0-ED42FB7F3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DE697-5E58-2D50-3D60-562410AA042A}"/>
              </a:ext>
            </a:extLst>
          </p:cNvPr>
          <p:cNvSpPr>
            <a:spLocks noGrp="1"/>
          </p:cNvSpPr>
          <p:nvPr>
            <p:ph type="title"/>
          </p:nvPr>
        </p:nvSpPr>
        <p:spPr>
          <a:xfrm>
            <a:off x="581193" y="3647025"/>
            <a:ext cx="11029615" cy="1497507"/>
          </a:xfrm>
        </p:spPr>
        <p:txBody>
          <a:bodyPr>
            <a:normAutofit fontScale="90000"/>
          </a:bodyPr>
          <a:lstStyle/>
          <a:p>
            <a:r>
              <a:rPr lang="en-US" sz="4800" dirty="0">
                <a:solidFill>
                  <a:schemeClr val="tx1"/>
                </a:solidFill>
              </a:rPr>
              <a:t>Cannon hill park design standards and guidelines</a:t>
            </a:r>
          </a:p>
        </p:txBody>
      </p:sp>
    </p:spTree>
    <p:extLst>
      <p:ext uri="{BB962C8B-B14F-4D97-AF65-F5344CB8AC3E}">
        <p14:creationId xmlns:p14="http://schemas.microsoft.com/office/powerpoint/2010/main" val="237469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3B82-D186-933F-E320-F3B293902417}"/>
              </a:ext>
            </a:extLst>
          </p:cNvPr>
          <p:cNvSpPr>
            <a:spLocks noGrp="1"/>
          </p:cNvSpPr>
          <p:nvPr>
            <p:ph type="title"/>
          </p:nvPr>
        </p:nvSpPr>
        <p:spPr/>
        <p:txBody>
          <a:bodyPr/>
          <a:lstStyle/>
          <a:p>
            <a:r>
              <a:rPr lang="en-US" dirty="0"/>
              <a:t>Design Standards &amp; Guidelines</a:t>
            </a:r>
          </a:p>
        </p:txBody>
      </p:sp>
      <p:sp>
        <p:nvSpPr>
          <p:cNvPr id="3" name="Content Placeholder 2">
            <a:extLst>
              <a:ext uri="{FF2B5EF4-FFF2-40B4-BE49-F238E27FC236}">
                <a16:creationId xmlns:a16="http://schemas.microsoft.com/office/drawing/2014/main" id="{984F7D9C-867F-8BFF-9ABD-1046B346FE80}"/>
              </a:ext>
            </a:extLst>
          </p:cNvPr>
          <p:cNvSpPr>
            <a:spLocks noGrp="1"/>
          </p:cNvSpPr>
          <p:nvPr>
            <p:ph idx="1"/>
          </p:nvPr>
        </p:nvSpPr>
        <p:spPr>
          <a:xfrm>
            <a:off x="581192" y="1935804"/>
            <a:ext cx="5514808" cy="4601184"/>
          </a:xfrm>
        </p:spPr>
        <p:txBody>
          <a:bodyPr anchor="t" anchorCtr="0">
            <a:normAutofit fontScale="92500" lnSpcReduction="10000"/>
          </a:bodyPr>
          <a:lstStyle/>
          <a:p>
            <a:r>
              <a:rPr lang="en-US" sz="2400" dirty="0"/>
              <a:t>Each district formed in Spokane must have its own </a:t>
            </a:r>
            <a:r>
              <a:rPr lang="en-US" sz="2400" b="1" u="sng" dirty="0"/>
              <a:t>specific</a:t>
            </a:r>
            <a:r>
              <a:rPr lang="en-US" sz="2400" dirty="0"/>
              <a:t> Design Standards and Guidelines created.</a:t>
            </a:r>
          </a:p>
          <a:p>
            <a:r>
              <a:rPr lang="en-US" sz="2400" dirty="0"/>
              <a:t>We use the Secretary of the Interior’s Standards for review of </a:t>
            </a:r>
            <a:r>
              <a:rPr lang="en-US" sz="2400" b="1" u="sng" dirty="0"/>
              <a:t>street-facing exteriors </a:t>
            </a:r>
            <a:r>
              <a:rPr lang="en-US" sz="2400" dirty="0"/>
              <a:t>within Spokane’s Historic Districts as well as individually listed properties on the Spokane Register</a:t>
            </a:r>
          </a:p>
          <a:p>
            <a:r>
              <a:rPr lang="en-US" sz="2400" dirty="0"/>
              <a:t>10 broad standards – and then more descriptive guidance for home-owners and contractors, as well as the Spokane Historic Landmarks Commission and Staff to help interpret the standards</a:t>
            </a:r>
          </a:p>
        </p:txBody>
      </p:sp>
      <p:pic>
        <p:nvPicPr>
          <p:cNvPr id="5" name="Picture 4">
            <a:extLst>
              <a:ext uri="{FF2B5EF4-FFF2-40B4-BE49-F238E27FC236}">
                <a16:creationId xmlns:a16="http://schemas.microsoft.com/office/drawing/2014/main" id="{E0E5AA5B-B4ED-95A3-10D5-B087D3782F0C}"/>
              </a:ext>
            </a:extLst>
          </p:cNvPr>
          <p:cNvPicPr>
            <a:picLocks noChangeAspect="1"/>
          </p:cNvPicPr>
          <p:nvPr/>
        </p:nvPicPr>
        <p:blipFill>
          <a:blip r:embed="rId2"/>
          <a:stretch>
            <a:fillRect/>
          </a:stretch>
        </p:blipFill>
        <p:spPr>
          <a:xfrm>
            <a:off x="6215287" y="2080096"/>
            <a:ext cx="5316220" cy="3466594"/>
          </a:xfrm>
          <a:prstGeom prst="rect">
            <a:avLst/>
          </a:prstGeom>
          <a:ln>
            <a:solidFill>
              <a:schemeClr val="accent1"/>
            </a:solidFill>
          </a:ln>
        </p:spPr>
      </p:pic>
      <p:sp>
        <p:nvSpPr>
          <p:cNvPr id="4" name="TextBox 3">
            <a:extLst>
              <a:ext uri="{FF2B5EF4-FFF2-40B4-BE49-F238E27FC236}">
                <a16:creationId xmlns:a16="http://schemas.microsoft.com/office/drawing/2014/main" id="{4ECAB778-03E0-E82F-C8F4-694DBA373BBB}"/>
              </a:ext>
            </a:extLst>
          </p:cNvPr>
          <p:cNvSpPr txBox="1"/>
          <p:nvPr/>
        </p:nvSpPr>
        <p:spPr>
          <a:xfrm>
            <a:off x="331596" y="6229978"/>
            <a:ext cx="11279212" cy="369332"/>
          </a:xfrm>
          <a:prstGeom prst="rect">
            <a:avLst/>
          </a:prstGeom>
          <a:noFill/>
        </p:spPr>
        <p:txBody>
          <a:bodyPr wrap="square" rtlCol="0">
            <a:spAutoFit/>
          </a:bodyPr>
          <a:lstStyle/>
          <a:p>
            <a:pPr algn="ctr"/>
            <a:r>
              <a:rPr lang="en-US" b="1" i="1" dirty="0">
                <a:solidFill>
                  <a:srgbClr val="366658"/>
                </a:solidFill>
              </a:rPr>
              <a:t>Design Standards and Guidelines are adopted by reference within the proposed ordinance in 17D.100.285 </a:t>
            </a:r>
          </a:p>
        </p:txBody>
      </p:sp>
    </p:spTree>
    <p:extLst>
      <p:ext uri="{BB962C8B-B14F-4D97-AF65-F5344CB8AC3E}">
        <p14:creationId xmlns:p14="http://schemas.microsoft.com/office/powerpoint/2010/main" val="181950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9F0D-AA33-9E3C-8A77-7932DAA0BB22}"/>
              </a:ext>
            </a:extLst>
          </p:cNvPr>
          <p:cNvSpPr>
            <a:spLocks noGrp="1"/>
          </p:cNvSpPr>
          <p:nvPr>
            <p:ph type="title"/>
          </p:nvPr>
        </p:nvSpPr>
        <p:spPr/>
        <p:txBody>
          <a:bodyPr/>
          <a:lstStyle/>
          <a:p>
            <a:r>
              <a:rPr lang="en-US" dirty="0"/>
              <a:t>Design standards and guidelines - </a:t>
            </a:r>
            <a:r>
              <a:rPr lang="en-US" dirty="0" err="1"/>
              <a:t>Adu</a:t>
            </a:r>
            <a:r>
              <a:rPr lang="en-US" sz="2000" dirty="0" err="1"/>
              <a:t>s</a:t>
            </a:r>
            <a:endParaRPr lang="en-US" dirty="0"/>
          </a:p>
        </p:txBody>
      </p:sp>
      <p:pic>
        <p:nvPicPr>
          <p:cNvPr id="3074" name="Picture 2">
            <a:extLst>
              <a:ext uri="{FF2B5EF4-FFF2-40B4-BE49-F238E27FC236}">
                <a16:creationId xmlns:a16="http://schemas.microsoft.com/office/drawing/2014/main" id="{97859212-119D-EC15-571B-7C47E398BB8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946074"/>
            <a:ext cx="6590288" cy="4911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B3CAE38-51F7-DEC8-944F-3E4D53C06F9E}"/>
              </a:ext>
            </a:extLst>
          </p:cNvPr>
          <p:cNvPicPr>
            <a:picLocks noChangeAspect="1"/>
          </p:cNvPicPr>
          <p:nvPr/>
        </p:nvPicPr>
        <p:blipFill>
          <a:blip r:embed="rId3"/>
          <a:srcRect/>
          <a:stretch/>
        </p:blipFill>
        <p:spPr>
          <a:xfrm>
            <a:off x="5805166" y="2355823"/>
            <a:ext cx="6197965" cy="3800021"/>
          </a:xfrm>
          <a:prstGeom prst="rect">
            <a:avLst/>
          </a:prstGeom>
          <a:ln>
            <a:solidFill>
              <a:schemeClr val="accent1"/>
            </a:solidFill>
          </a:ln>
        </p:spPr>
      </p:pic>
    </p:spTree>
    <p:extLst>
      <p:ext uri="{BB962C8B-B14F-4D97-AF65-F5344CB8AC3E}">
        <p14:creationId xmlns:p14="http://schemas.microsoft.com/office/powerpoint/2010/main" val="2271866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495E6-9E85-7356-F072-990325529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D7AD4-3A73-A6E7-A97E-AEBDC985DA84}"/>
              </a:ext>
            </a:extLst>
          </p:cNvPr>
          <p:cNvSpPr>
            <a:spLocks noGrp="1"/>
          </p:cNvSpPr>
          <p:nvPr>
            <p:ph type="title"/>
          </p:nvPr>
        </p:nvSpPr>
        <p:spPr/>
        <p:txBody>
          <a:bodyPr/>
          <a:lstStyle/>
          <a:p>
            <a:r>
              <a:rPr lang="en-US" dirty="0"/>
              <a:t>Design Standards &amp; Guidelines: </a:t>
            </a:r>
            <a:br>
              <a:rPr lang="en-US" dirty="0"/>
            </a:br>
            <a:r>
              <a:rPr lang="en-US" dirty="0"/>
              <a:t>New construction</a:t>
            </a:r>
          </a:p>
        </p:txBody>
      </p:sp>
      <p:sp>
        <p:nvSpPr>
          <p:cNvPr id="3" name="Content Placeholder 2">
            <a:extLst>
              <a:ext uri="{FF2B5EF4-FFF2-40B4-BE49-F238E27FC236}">
                <a16:creationId xmlns:a16="http://schemas.microsoft.com/office/drawing/2014/main" id="{53FED09C-49D2-D2AB-68D1-6EE5739F7A4D}"/>
              </a:ext>
            </a:extLst>
          </p:cNvPr>
          <p:cNvSpPr>
            <a:spLocks noGrp="1"/>
          </p:cNvSpPr>
          <p:nvPr>
            <p:ph idx="1"/>
          </p:nvPr>
        </p:nvSpPr>
        <p:spPr>
          <a:xfrm>
            <a:off x="581192" y="1935804"/>
            <a:ext cx="5514808" cy="4746350"/>
          </a:xfrm>
        </p:spPr>
        <p:txBody>
          <a:bodyPr anchor="t" anchorCtr="0">
            <a:normAutofit/>
          </a:bodyPr>
          <a:lstStyle/>
          <a:p>
            <a:r>
              <a:rPr lang="en-US" sz="2400" dirty="0"/>
              <a:t>New construction (except detached ADUs and garages) in the district would require Landmarks Commission review</a:t>
            </a:r>
          </a:p>
          <a:p>
            <a:r>
              <a:rPr lang="en-US" sz="2400" dirty="0"/>
              <a:t>Since there are so few non-contributing properties and only one parcel without a building already on it, it would most likely require demolition or boundary line adjustments (creation of new lots) for new construction to occur in the district </a:t>
            </a:r>
          </a:p>
        </p:txBody>
      </p:sp>
      <p:pic>
        <p:nvPicPr>
          <p:cNvPr id="6" name="Picture 5">
            <a:extLst>
              <a:ext uri="{FF2B5EF4-FFF2-40B4-BE49-F238E27FC236}">
                <a16:creationId xmlns:a16="http://schemas.microsoft.com/office/drawing/2014/main" id="{0FB19EE9-CEAE-F960-DE41-79B143FC1AA7}"/>
              </a:ext>
            </a:extLst>
          </p:cNvPr>
          <p:cNvPicPr>
            <a:picLocks noChangeAspect="1"/>
          </p:cNvPicPr>
          <p:nvPr/>
        </p:nvPicPr>
        <p:blipFill>
          <a:blip r:embed="rId2"/>
          <a:stretch>
            <a:fillRect/>
          </a:stretch>
        </p:blipFill>
        <p:spPr>
          <a:xfrm>
            <a:off x="6576351" y="1914661"/>
            <a:ext cx="5108028" cy="4767493"/>
          </a:xfrm>
          <a:prstGeom prst="rect">
            <a:avLst/>
          </a:prstGeom>
        </p:spPr>
      </p:pic>
      <p:pic>
        <p:nvPicPr>
          <p:cNvPr id="8" name="Picture 7">
            <a:extLst>
              <a:ext uri="{FF2B5EF4-FFF2-40B4-BE49-F238E27FC236}">
                <a16:creationId xmlns:a16="http://schemas.microsoft.com/office/drawing/2014/main" id="{E29C2759-E770-7CEC-350D-483CB5088EB6}"/>
              </a:ext>
            </a:extLst>
          </p:cNvPr>
          <p:cNvPicPr>
            <a:picLocks noChangeAspect="1"/>
          </p:cNvPicPr>
          <p:nvPr/>
        </p:nvPicPr>
        <p:blipFill>
          <a:blip r:embed="rId3"/>
          <a:stretch>
            <a:fillRect/>
          </a:stretch>
        </p:blipFill>
        <p:spPr>
          <a:xfrm>
            <a:off x="6576351" y="1051035"/>
            <a:ext cx="5034456" cy="884770"/>
          </a:xfrm>
          <a:prstGeom prst="rect">
            <a:avLst/>
          </a:prstGeom>
        </p:spPr>
      </p:pic>
      <p:sp>
        <p:nvSpPr>
          <p:cNvPr id="9" name="Rectangle 8">
            <a:extLst>
              <a:ext uri="{FF2B5EF4-FFF2-40B4-BE49-F238E27FC236}">
                <a16:creationId xmlns:a16="http://schemas.microsoft.com/office/drawing/2014/main" id="{E98E3995-8144-3497-D0DE-D467CC326797}"/>
              </a:ext>
            </a:extLst>
          </p:cNvPr>
          <p:cNvSpPr/>
          <p:nvPr/>
        </p:nvSpPr>
        <p:spPr>
          <a:xfrm>
            <a:off x="6576350" y="1051035"/>
            <a:ext cx="5034456" cy="571762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52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Spokane’s comprehensive Plan – Vision and values statement, chapter 8</a:t>
            </a:r>
          </a:p>
        </p:txBody>
      </p:sp>
      <p:sp>
        <p:nvSpPr>
          <p:cNvPr id="3" name="Content Placeholder 2"/>
          <p:cNvSpPr>
            <a:spLocks noGrp="1"/>
          </p:cNvSpPr>
          <p:nvPr>
            <p:ph idx="1"/>
          </p:nvPr>
        </p:nvSpPr>
        <p:spPr>
          <a:xfrm>
            <a:off x="581193" y="2082297"/>
            <a:ext cx="11029615" cy="3498890"/>
          </a:xfrm>
        </p:spPr>
        <p:txBody>
          <a:bodyPr>
            <a:noAutofit/>
          </a:bodyPr>
          <a:lstStyle/>
          <a:p>
            <a:pPr marL="0" indent="0" algn="ctr">
              <a:buNone/>
            </a:pPr>
            <a:r>
              <a:rPr lang="en-US" sz="3600" i="1" dirty="0"/>
              <a:t>“Urban design and historic preservation involves the city’s form and function, subdivision design, street character, and identification and preservation of historic resources, including buildings, sites, and districts.”</a:t>
            </a:r>
          </a:p>
        </p:txBody>
      </p:sp>
    </p:spTree>
    <p:extLst>
      <p:ext uri="{BB962C8B-B14F-4D97-AF65-F5344CB8AC3E}">
        <p14:creationId xmlns:p14="http://schemas.microsoft.com/office/powerpoint/2010/main" val="285268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ECB521-BBAA-C18F-49C5-BECA2EFD946E}"/>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A122780-29D7-4796-95BF-DA8AD947A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E79F6FD-6A55-E069-38B8-BD5B987ED0D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grpSp>
        <p:nvGrpSpPr>
          <p:cNvPr id="22" name="Group 21">
            <a:extLst>
              <a:ext uri="{FF2B5EF4-FFF2-40B4-BE49-F238E27FC236}">
                <a16:creationId xmlns:a16="http://schemas.microsoft.com/office/drawing/2014/main" id="{0F589B4C-3CA2-49DE-9E63-145FF5CB7D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3" name="Rectangle 22">
              <a:extLst>
                <a:ext uri="{FF2B5EF4-FFF2-40B4-BE49-F238E27FC236}">
                  <a16:creationId xmlns:a16="http://schemas.microsoft.com/office/drawing/2014/main" id="{DD7D4F7C-6EAA-4D74-BDD3-6602D41F3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65B11D41-504D-4822-8E12-3AD6AB8B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2E2FB11D-4481-F769-CBBE-5E03EF59D7B2}"/>
              </a:ext>
            </a:extLst>
          </p:cNvPr>
          <p:cNvSpPr>
            <a:spLocks noGrp="1"/>
          </p:cNvSpPr>
          <p:nvPr>
            <p:ph type="title"/>
          </p:nvPr>
        </p:nvSpPr>
        <p:spPr>
          <a:xfrm>
            <a:off x="584200" y="916524"/>
            <a:ext cx="3412067" cy="1372177"/>
          </a:xfrm>
        </p:spPr>
        <p:txBody>
          <a:bodyPr anchor="ctr">
            <a:normAutofit/>
          </a:bodyPr>
          <a:lstStyle/>
          <a:p>
            <a:r>
              <a:rPr lang="en-US" sz="2600" dirty="0"/>
              <a:t>Design Standards &amp; Guidelines: Demolition</a:t>
            </a:r>
          </a:p>
        </p:txBody>
      </p:sp>
      <p:sp>
        <p:nvSpPr>
          <p:cNvPr id="3" name="Content Placeholder 2">
            <a:extLst>
              <a:ext uri="{FF2B5EF4-FFF2-40B4-BE49-F238E27FC236}">
                <a16:creationId xmlns:a16="http://schemas.microsoft.com/office/drawing/2014/main" id="{675A8419-D685-020A-BB43-B88A2FB06071}"/>
              </a:ext>
            </a:extLst>
          </p:cNvPr>
          <p:cNvSpPr>
            <a:spLocks noGrp="1"/>
          </p:cNvSpPr>
          <p:nvPr>
            <p:ph idx="1"/>
          </p:nvPr>
        </p:nvSpPr>
        <p:spPr>
          <a:xfrm>
            <a:off x="581193" y="2438399"/>
            <a:ext cx="3415074" cy="3953933"/>
          </a:xfrm>
        </p:spPr>
        <p:txBody>
          <a:bodyPr anchorCtr="0">
            <a:normAutofit fontScale="92500" lnSpcReduction="10000"/>
          </a:bodyPr>
          <a:lstStyle/>
          <a:p>
            <a:r>
              <a:rPr lang="en-US" sz="2400" dirty="0">
                <a:solidFill>
                  <a:schemeClr val="bg1"/>
                </a:solidFill>
              </a:rPr>
              <a:t>The 11 properties considered non-contributing in the district due to age, or changes over time would be able to be demolished with a staff review</a:t>
            </a:r>
          </a:p>
          <a:p>
            <a:r>
              <a:rPr lang="en-US" sz="2400" dirty="0">
                <a:solidFill>
                  <a:schemeClr val="bg1"/>
                </a:solidFill>
              </a:rPr>
              <a:t>Any other demolitions would be reviewed by the full Landmarks Commission based on SMC 17D.100.220 </a:t>
            </a:r>
          </a:p>
        </p:txBody>
      </p:sp>
    </p:spTree>
    <p:extLst>
      <p:ext uri="{BB962C8B-B14F-4D97-AF65-F5344CB8AC3E}">
        <p14:creationId xmlns:p14="http://schemas.microsoft.com/office/powerpoint/2010/main" val="2831131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BCCA0-C050-81F2-9149-31D17C77F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BF972-8D75-C920-239F-8B6B6E4F3011}"/>
              </a:ext>
            </a:extLst>
          </p:cNvPr>
          <p:cNvSpPr>
            <a:spLocks noGrp="1"/>
          </p:cNvSpPr>
          <p:nvPr>
            <p:ph type="title"/>
          </p:nvPr>
        </p:nvSpPr>
        <p:spPr>
          <a:xfrm>
            <a:off x="581193" y="3647025"/>
            <a:ext cx="11029615" cy="1497507"/>
          </a:xfrm>
        </p:spPr>
        <p:txBody>
          <a:bodyPr>
            <a:normAutofit fontScale="90000"/>
          </a:bodyPr>
          <a:lstStyle/>
          <a:p>
            <a:r>
              <a:rPr lang="en-US" sz="4800" dirty="0">
                <a:solidFill>
                  <a:schemeClr val="tx1"/>
                </a:solidFill>
              </a:rPr>
              <a:t>Process pieces: property owner vote, outreach, regulatory processes</a:t>
            </a:r>
          </a:p>
        </p:txBody>
      </p:sp>
    </p:spTree>
    <p:extLst>
      <p:ext uri="{BB962C8B-B14F-4D97-AF65-F5344CB8AC3E}">
        <p14:creationId xmlns:p14="http://schemas.microsoft.com/office/powerpoint/2010/main" val="229769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C54C3-A202-0D85-75EB-9FAC12C07F48}"/>
              </a:ext>
            </a:extLst>
          </p:cNvPr>
          <p:cNvSpPr>
            <a:spLocks noGrp="1"/>
          </p:cNvSpPr>
          <p:nvPr>
            <p:ph type="title"/>
          </p:nvPr>
        </p:nvSpPr>
        <p:spPr/>
        <p:txBody>
          <a:bodyPr/>
          <a:lstStyle/>
          <a:p>
            <a:r>
              <a:rPr lang="en-US" dirty="0"/>
              <a:t>Final Voting results</a:t>
            </a:r>
          </a:p>
        </p:txBody>
      </p:sp>
      <p:sp>
        <p:nvSpPr>
          <p:cNvPr id="3" name="Content Placeholder 2">
            <a:extLst>
              <a:ext uri="{FF2B5EF4-FFF2-40B4-BE49-F238E27FC236}">
                <a16:creationId xmlns:a16="http://schemas.microsoft.com/office/drawing/2014/main" id="{B05FB434-D097-B192-AB7E-95944F32EC44}"/>
              </a:ext>
            </a:extLst>
          </p:cNvPr>
          <p:cNvSpPr>
            <a:spLocks noGrp="1"/>
          </p:cNvSpPr>
          <p:nvPr>
            <p:ph idx="1"/>
          </p:nvPr>
        </p:nvSpPr>
        <p:spPr>
          <a:xfrm>
            <a:off x="432947" y="1959433"/>
            <a:ext cx="11326105" cy="4677504"/>
          </a:xfrm>
        </p:spPr>
        <p:txBody>
          <a:bodyPr anchor="t" anchorCtr="0">
            <a:normAutofit lnSpcReduction="10000"/>
          </a:bodyPr>
          <a:lstStyle/>
          <a:p>
            <a:r>
              <a:rPr lang="en-US" sz="2400" dirty="0"/>
              <a:t>We mailed 191 ballots covering 193 votes on May 8</a:t>
            </a:r>
            <a:r>
              <a:rPr lang="en-US" sz="2400" baseline="30000" dirty="0"/>
              <a:t>th</a:t>
            </a:r>
            <a:r>
              <a:rPr lang="en-US" sz="2400" dirty="0"/>
              <a:t>, 2025.</a:t>
            </a:r>
          </a:p>
          <a:p>
            <a:r>
              <a:rPr lang="en-US" sz="2400" dirty="0"/>
              <a:t>Historic Preservation Office received 154 returned ballots (80% of ballots returned). </a:t>
            </a:r>
          </a:p>
          <a:p>
            <a:pPr lvl="1"/>
            <a:r>
              <a:rPr lang="en-US" sz="2800" b="1" dirty="0">
                <a:highlight>
                  <a:srgbClr val="88D5A9"/>
                </a:highlight>
              </a:rPr>
              <a:t>135 in favor of forming the Historic District (70% in favor)</a:t>
            </a:r>
          </a:p>
          <a:p>
            <a:pPr lvl="2"/>
            <a:r>
              <a:rPr lang="en-US" sz="2400" dirty="0"/>
              <a:t>Of those returning ballots, 88% were in favor of the district’s creation (135 of 154)</a:t>
            </a:r>
          </a:p>
          <a:p>
            <a:pPr lvl="1"/>
            <a:r>
              <a:rPr lang="en-US" sz="2200" b="1" dirty="0"/>
              <a:t>17</a:t>
            </a:r>
            <a:r>
              <a:rPr lang="en-US" sz="2200" dirty="0"/>
              <a:t> against forming the Historic District (9% against)</a:t>
            </a:r>
          </a:p>
          <a:p>
            <a:pPr lvl="1"/>
            <a:r>
              <a:rPr lang="en-US" sz="2200" b="1" dirty="0"/>
              <a:t>2</a:t>
            </a:r>
            <a:r>
              <a:rPr lang="en-US" sz="2200" dirty="0"/>
              <a:t> that are “neutral” and cannot come to a decision (1% neutral)</a:t>
            </a:r>
          </a:p>
          <a:p>
            <a:pPr lvl="1"/>
            <a:r>
              <a:rPr lang="en-US" sz="2200" b="1" dirty="0"/>
              <a:t>39</a:t>
            </a:r>
            <a:r>
              <a:rPr lang="en-US" sz="2200" dirty="0"/>
              <a:t> did not return ballots – these are counted as no votes (20%)</a:t>
            </a:r>
          </a:p>
          <a:p>
            <a:r>
              <a:rPr lang="en-US" sz="2400" dirty="0"/>
              <a:t>Per SMC 17D.100.100B, a simple majority of property owners is required to vote in favor to move the district through public process of Plan Commission, Spokane Historic Landmarks Commission and City Council.</a:t>
            </a:r>
          </a:p>
          <a:p>
            <a:pPr lvl="1"/>
            <a:endParaRPr lang="en-US" sz="2200" dirty="0"/>
          </a:p>
        </p:txBody>
      </p:sp>
    </p:spTree>
    <p:extLst>
      <p:ext uri="{BB962C8B-B14F-4D97-AF65-F5344CB8AC3E}">
        <p14:creationId xmlns:p14="http://schemas.microsoft.com/office/powerpoint/2010/main" val="2453036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698642"/>
            <a:ext cx="11029616" cy="534428"/>
          </a:xfrm>
        </p:spPr>
        <p:txBody>
          <a:bodyPr>
            <a:noAutofit/>
          </a:bodyPr>
          <a:lstStyle/>
          <a:p>
            <a:r>
              <a:rPr lang="en-US" dirty="0"/>
              <a:t>Process followed by the Historic Preservation office</a:t>
            </a:r>
          </a:p>
        </p:txBody>
      </p:sp>
      <p:graphicFrame>
        <p:nvGraphicFramePr>
          <p:cNvPr id="4" name="Table 3">
            <a:extLst>
              <a:ext uri="{FF2B5EF4-FFF2-40B4-BE49-F238E27FC236}">
                <a16:creationId xmlns:a16="http://schemas.microsoft.com/office/drawing/2014/main" id="{779C77C9-37DC-AF6B-8C55-F1EF0ED36A0A}"/>
              </a:ext>
            </a:extLst>
          </p:cNvPr>
          <p:cNvGraphicFramePr>
            <a:graphicFrameLocks noGrp="1"/>
          </p:cNvGraphicFramePr>
          <p:nvPr>
            <p:extLst>
              <p:ext uri="{D42A27DB-BD31-4B8C-83A1-F6EECF244321}">
                <p14:modId xmlns:p14="http://schemas.microsoft.com/office/powerpoint/2010/main" val="1476537862"/>
              </p:ext>
            </p:extLst>
          </p:nvPr>
        </p:nvGraphicFramePr>
        <p:xfrm>
          <a:off x="439525" y="1215766"/>
          <a:ext cx="11312950" cy="5642234"/>
        </p:xfrm>
        <a:graphic>
          <a:graphicData uri="http://schemas.openxmlformats.org/drawingml/2006/table">
            <a:tbl>
              <a:tblPr>
                <a:tableStyleId>{5C22544A-7EE6-4342-B048-85BDC9FD1C3A}</a:tableStyleId>
              </a:tblPr>
              <a:tblGrid>
                <a:gridCol w="2008177">
                  <a:extLst>
                    <a:ext uri="{9D8B030D-6E8A-4147-A177-3AD203B41FA5}">
                      <a16:colId xmlns:a16="http://schemas.microsoft.com/office/drawing/2014/main" val="800384442"/>
                    </a:ext>
                  </a:extLst>
                </a:gridCol>
                <a:gridCol w="6521380">
                  <a:extLst>
                    <a:ext uri="{9D8B030D-6E8A-4147-A177-3AD203B41FA5}">
                      <a16:colId xmlns:a16="http://schemas.microsoft.com/office/drawing/2014/main" val="415183011"/>
                    </a:ext>
                  </a:extLst>
                </a:gridCol>
                <a:gridCol w="2783393">
                  <a:extLst>
                    <a:ext uri="{9D8B030D-6E8A-4147-A177-3AD203B41FA5}">
                      <a16:colId xmlns:a16="http://schemas.microsoft.com/office/drawing/2014/main" val="2808370062"/>
                    </a:ext>
                  </a:extLst>
                </a:gridCol>
              </a:tblGrid>
              <a:tr h="304249">
                <a:tc>
                  <a:txBody>
                    <a:bodyPr/>
                    <a:lstStyle/>
                    <a:p>
                      <a:pPr algn="ctr" fontAlgn="ctr"/>
                      <a:r>
                        <a:rPr lang="en-US" sz="2000" b="1" u="sng" strike="noStrike" dirty="0">
                          <a:effectLst/>
                        </a:rPr>
                        <a:t>Date</a:t>
                      </a:r>
                      <a:endParaRPr lang="en-US" sz="2000" b="1" i="0" u="sng" strike="noStrike" dirty="0">
                        <a:solidFill>
                          <a:srgbClr val="000000"/>
                        </a:solidFill>
                        <a:effectLst/>
                        <a:latin typeface="Aptos Narrow" panose="020B0004020202020204" pitchFamily="34" charset="0"/>
                      </a:endParaRPr>
                    </a:p>
                  </a:txBody>
                  <a:tcPr marL="5661" marR="5661" marT="5661" marB="0" anchor="ctr">
                    <a:lnB w="12700" cap="flat" cmpd="sng" algn="ctr">
                      <a:solidFill>
                        <a:schemeClr val="tx1"/>
                      </a:solidFill>
                      <a:prstDash val="solid"/>
                      <a:round/>
                      <a:headEnd type="none" w="med" len="med"/>
                      <a:tailEnd type="none" w="med" len="med"/>
                    </a:lnB>
                  </a:tcPr>
                </a:tc>
                <a:tc>
                  <a:txBody>
                    <a:bodyPr/>
                    <a:lstStyle/>
                    <a:p>
                      <a:pPr algn="ctr" fontAlgn="ctr"/>
                      <a:r>
                        <a:rPr lang="en-US" sz="2000" b="1" u="sng" strike="noStrike" dirty="0">
                          <a:effectLst/>
                        </a:rPr>
                        <a:t>Action</a:t>
                      </a:r>
                      <a:endParaRPr lang="en-US" sz="2000" b="1" i="0" u="sng" strike="noStrike" dirty="0">
                        <a:solidFill>
                          <a:srgbClr val="000000"/>
                        </a:solidFill>
                        <a:effectLst/>
                        <a:latin typeface="Aptos Narrow" panose="020B0004020202020204" pitchFamily="34" charset="0"/>
                      </a:endParaRPr>
                    </a:p>
                  </a:txBody>
                  <a:tcPr marL="5661" marR="5661" marT="5661" marB="0" anchor="ctr">
                    <a:lnB w="12700" cap="flat" cmpd="sng" algn="ctr">
                      <a:solidFill>
                        <a:schemeClr val="tx1"/>
                      </a:solidFill>
                      <a:prstDash val="solid"/>
                      <a:round/>
                      <a:headEnd type="none" w="med" len="med"/>
                      <a:tailEnd type="none" w="med" len="med"/>
                    </a:lnB>
                  </a:tcPr>
                </a:tc>
                <a:tc>
                  <a:txBody>
                    <a:bodyPr/>
                    <a:lstStyle/>
                    <a:p>
                      <a:pPr algn="ctr" fontAlgn="ctr"/>
                      <a:r>
                        <a:rPr lang="en-US" sz="2000" b="1" u="sng" strike="noStrike" dirty="0">
                          <a:effectLst/>
                        </a:rPr>
                        <a:t>Code</a:t>
                      </a:r>
                      <a:endParaRPr lang="en-US" sz="2000" b="1" i="0" u="sng" strike="noStrike" dirty="0">
                        <a:solidFill>
                          <a:srgbClr val="000000"/>
                        </a:solidFill>
                        <a:effectLst/>
                        <a:latin typeface="Aptos Narrow" panose="020B0004020202020204" pitchFamily="34" charset="0"/>
                      </a:endParaRPr>
                    </a:p>
                  </a:txBody>
                  <a:tcPr marL="5661" marR="5661" marT="5661"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1571382"/>
                  </a:ext>
                </a:extLst>
              </a:tr>
              <a:tr h="283720">
                <a:tc>
                  <a:txBody>
                    <a:bodyPr/>
                    <a:lstStyle/>
                    <a:p>
                      <a:pPr algn="ctr" fontAlgn="ctr"/>
                      <a:r>
                        <a:rPr lang="en-US" sz="1800" u="none" strike="noStrike">
                          <a:effectLst/>
                        </a:rPr>
                        <a:t>10/16/2024</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Initial presentation to SHLC</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SMC 17D.100.030 </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019979"/>
                  </a:ext>
                </a:extLst>
              </a:tr>
              <a:tr h="711210">
                <a:tc>
                  <a:txBody>
                    <a:bodyPr/>
                    <a:lstStyle/>
                    <a:p>
                      <a:pPr algn="ctr" fontAlgn="ctr"/>
                      <a:r>
                        <a:rPr lang="en-US" sz="1800" u="none" strike="noStrike">
                          <a:effectLst/>
                        </a:rPr>
                        <a:t>4/16/2025</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SHLC Meeting - Initial approval of documents to move forward with voting</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SMC 17D.100.040</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5920142"/>
                  </a:ext>
                </a:extLst>
              </a:tr>
              <a:tr h="1117666">
                <a:tc>
                  <a:txBody>
                    <a:bodyPr/>
                    <a:lstStyle/>
                    <a:p>
                      <a:pPr algn="ctr" fontAlgn="ctr"/>
                      <a:r>
                        <a:rPr lang="en-US" sz="1800" u="none" strike="noStrike" dirty="0">
                          <a:effectLst/>
                        </a:rPr>
                        <a:t>5/8 - 8/18/2025</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Ballots mailed to property owners in district boundaries - due to a noticing error that omitted 5 properties, due date for ballots was extended from 60 days to for everyone to 8/18/2025</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SMC 17D.100.100</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924082"/>
                  </a:ext>
                </a:extLst>
              </a:tr>
              <a:tr h="395116">
                <a:tc>
                  <a:txBody>
                    <a:bodyPr/>
                    <a:lstStyle/>
                    <a:p>
                      <a:pPr algn="ctr" fontAlgn="ctr"/>
                      <a:r>
                        <a:rPr lang="en-US" sz="1800" u="none" strike="noStrike">
                          <a:effectLst/>
                        </a:rPr>
                        <a:t>6/23/2025</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SEPA/Notice sign posted in Cannon Hill Park</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SMC 17D.100.040</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490423"/>
                  </a:ext>
                </a:extLst>
              </a:tr>
              <a:tr h="283720">
                <a:tc>
                  <a:txBody>
                    <a:bodyPr/>
                    <a:lstStyle/>
                    <a:p>
                      <a:pPr algn="ctr" fontAlgn="ctr"/>
                      <a:r>
                        <a:rPr lang="en-US" sz="1800" u="none" strike="noStrike">
                          <a:effectLst/>
                        </a:rPr>
                        <a:t>7/3/2025</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SEPA Checklist request for comments</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SMC 17G.025.010D</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493376"/>
                  </a:ext>
                </a:extLst>
              </a:tr>
              <a:tr h="283720">
                <a:tc>
                  <a:txBody>
                    <a:bodyPr/>
                    <a:lstStyle/>
                    <a:p>
                      <a:pPr algn="ctr" fontAlgn="ctr"/>
                      <a:r>
                        <a:rPr lang="en-US" sz="1800" u="none" strike="noStrike" dirty="0">
                          <a:effectLst/>
                        </a:rPr>
                        <a:t>7/23/2025</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Plan Commission Workshop</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SMC 17G.025.010</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738211"/>
                  </a:ext>
                </a:extLst>
              </a:tr>
              <a:tr h="283720">
                <a:tc>
                  <a:txBody>
                    <a:bodyPr/>
                    <a:lstStyle/>
                    <a:p>
                      <a:pPr algn="ctr" fontAlgn="ctr"/>
                      <a:r>
                        <a:rPr lang="en-US" sz="1800" u="none" strike="noStrike" dirty="0">
                          <a:effectLst/>
                        </a:rPr>
                        <a:t>8/15/2025</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Commerce Notice to adopt an amendment to the UDC</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SMC 17G.025.010I</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2320292"/>
                  </a:ext>
                </a:extLst>
              </a:tr>
              <a:tr h="283720">
                <a:tc>
                  <a:txBody>
                    <a:bodyPr/>
                    <a:lstStyle/>
                    <a:p>
                      <a:pPr algn="ctr" fontAlgn="ctr"/>
                      <a:r>
                        <a:rPr lang="en-US" sz="1800" u="none" strike="noStrike" dirty="0">
                          <a:effectLst/>
                        </a:rPr>
                        <a:t>8/20/2025</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SHLC Hearing on district</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SMC 17D.100.040</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3266674"/>
                  </a:ext>
                </a:extLst>
              </a:tr>
              <a:tr h="283720">
                <a:tc>
                  <a:txBody>
                    <a:bodyPr/>
                    <a:lstStyle/>
                    <a:p>
                      <a:pPr algn="ctr" fontAlgn="ctr"/>
                      <a:r>
                        <a:rPr lang="en-US" sz="1800" u="none" strike="noStrike" dirty="0">
                          <a:effectLst/>
                        </a:rPr>
                        <a:t>8/27/2025</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mn-lt"/>
                        </a:rPr>
                        <a:t>Determination of Non-Significance Non-Project Action SEPA signed</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196769"/>
                  </a:ext>
                </a:extLst>
              </a:tr>
              <a:tr h="283720">
                <a:tc>
                  <a:txBody>
                    <a:bodyPr/>
                    <a:lstStyle/>
                    <a:p>
                      <a:pPr algn="ctr" fontAlgn="ctr"/>
                      <a:r>
                        <a:rPr lang="en-US" sz="1800" u="none" strike="noStrike" dirty="0">
                          <a:effectLst/>
                          <a:highlight>
                            <a:srgbClr val="88D5A9"/>
                          </a:highlight>
                        </a:rPr>
                        <a:t>9/24/2025</a:t>
                      </a:r>
                      <a:endParaRPr lang="en-US" sz="1800" b="1" i="0" u="none" strike="noStrike" dirty="0">
                        <a:solidFill>
                          <a:srgbClr val="000000"/>
                        </a:solidFill>
                        <a:effectLst/>
                        <a:highlight>
                          <a:srgbClr val="88D5A9"/>
                        </a:highligh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highlight>
                            <a:srgbClr val="88D5A9"/>
                          </a:highlight>
                        </a:rPr>
                        <a:t>Plan Commission Hearing</a:t>
                      </a:r>
                      <a:endParaRPr lang="en-US" sz="1800" b="1" i="0" u="none" strike="noStrike" dirty="0">
                        <a:solidFill>
                          <a:srgbClr val="000000"/>
                        </a:solidFill>
                        <a:effectLst/>
                        <a:highlight>
                          <a:srgbClr val="88D5A9"/>
                        </a:highligh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highlight>
                            <a:srgbClr val="88D5A9"/>
                          </a:highlight>
                        </a:rPr>
                        <a:t>SMC 17G.025.010 F</a:t>
                      </a:r>
                      <a:endParaRPr lang="en-US" sz="1800" b="1" i="0" u="none" strike="noStrike" dirty="0">
                        <a:solidFill>
                          <a:srgbClr val="000000"/>
                        </a:solidFill>
                        <a:effectLst/>
                        <a:highlight>
                          <a:srgbClr val="88D5A9"/>
                        </a:highligh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6324516"/>
                  </a:ext>
                </a:extLst>
              </a:tr>
              <a:tr h="283720">
                <a:tc>
                  <a:txBody>
                    <a:bodyPr/>
                    <a:lstStyle/>
                    <a:p>
                      <a:pPr algn="ctr" fontAlgn="ctr"/>
                      <a:r>
                        <a:rPr lang="en-US" sz="1800" u="none" strike="noStrike" dirty="0">
                          <a:effectLst/>
                        </a:rPr>
                        <a:t>10/20/2025</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Urban Experience Committee Briefing</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SMC 17G.025.010 H</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27633"/>
                  </a:ext>
                </a:extLst>
              </a:tr>
              <a:tr h="283720">
                <a:tc>
                  <a:txBody>
                    <a:bodyPr/>
                    <a:lstStyle/>
                    <a:p>
                      <a:pPr algn="ctr" fontAlgn="ctr"/>
                      <a:r>
                        <a:rPr lang="en-US" sz="1800" u="none" strike="noStrike" dirty="0">
                          <a:effectLst/>
                        </a:rPr>
                        <a:t>11/17/2025</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City Council Hearing</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SMC 17G.025.010 H</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207685"/>
                  </a:ext>
                </a:extLst>
              </a:tr>
              <a:tr h="387461">
                <a:tc>
                  <a:txBody>
                    <a:bodyPr/>
                    <a:lstStyle/>
                    <a:p>
                      <a:pPr algn="ctr" fontAlgn="ctr"/>
                      <a:r>
                        <a:rPr lang="en-US" sz="1800" u="none" strike="noStrike">
                          <a:effectLst/>
                        </a:rPr>
                        <a:t>TBD</a:t>
                      </a:r>
                      <a:endParaRPr lang="en-US" sz="1800" b="1" i="0" u="none" strike="noStrike">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Commerce Final Notification</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Follows City Council action - 10 days</a:t>
                      </a:r>
                      <a:endParaRPr lang="en-US" sz="1800" b="1" i="0" u="none" strike="noStrike" dirty="0">
                        <a:solidFill>
                          <a:srgbClr val="000000"/>
                        </a:solidFill>
                        <a:effectLst/>
                        <a:latin typeface="Aptos Narrow" panose="020B0004020202020204" pitchFamily="34" charset="0"/>
                      </a:endParaRPr>
                    </a:p>
                  </a:txBody>
                  <a:tcPr marL="5661" marR="5661" marT="5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665542"/>
                  </a:ext>
                </a:extLst>
              </a:tr>
            </a:tbl>
          </a:graphicData>
        </a:graphic>
      </p:graphicFrame>
    </p:spTree>
    <p:extLst>
      <p:ext uri="{BB962C8B-B14F-4D97-AF65-F5344CB8AC3E}">
        <p14:creationId xmlns:p14="http://schemas.microsoft.com/office/powerpoint/2010/main" val="2836802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47" y="678094"/>
            <a:ext cx="11029616" cy="524154"/>
          </a:xfrm>
        </p:spPr>
        <p:txBody>
          <a:bodyPr>
            <a:noAutofit/>
          </a:bodyPr>
          <a:lstStyle/>
          <a:p>
            <a:pPr algn="ctr"/>
            <a:r>
              <a:rPr lang="en-US" dirty="0"/>
              <a:t>Outreach conducted</a:t>
            </a:r>
          </a:p>
        </p:txBody>
      </p:sp>
      <p:graphicFrame>
        <p:nvGraphicFramePr>
          <p:cNvPr id="6" name="Table 5">
            <a:extLst>
              <a:ext uri="{FF2B5EF4-FFF2-40B4-BE49-F238E27FC236}">
                <a16:creationId xmlns:a16="http://schemas.microsoft.com/office/drawing/2014/main" id="{68D464F4-9C2F-9B96-7D8E-055043219C08}"/>
              </a:ext>
            </a:extLst>
          </p:cNvPr>
          <p:cNvGraphicFramePr>
            <a:graphicFrameLocks noGrp="1"/>
          </p:cNvGraphicFramePr>
          <p:nvPr>
            <p:extLst>
              <p:ext uri="{D42A27DB-BD31-4B8C-83A1-F6EECF244321}">
                <p14:modId xmlns:p14="http://schemas.microsoft.com/office/powerpoint/2010/main" val="2735398246"/>
              </p:ext>
            </p:extLst>
          </p:nvPr>
        </p:nvGraphicFramePr>
        <p:xfrm>
          <a:off x="449482" y="1558233"/>
          <a:ext cx="11301916" cy="4911322"/>
        </p:xfrm>
        <a:graphic>
          <a:graphicData uri="http://schemas.openxmlformats.org/drawingml/2006/table">
            <a:tbl>
              <a:tblPr>
                <a:tableStyleId>{5C22544A-7EE6-4342-B048-85BDC9FD1C3A}</a:tableStyleId>
              </a:tblPr>
              <a:tblGrid>
                <a:gridCol w="1631510">
                  <a:extLst>
                    <a:ext uri="{9D8B030D-6E8A-4147-A177-3AD203B41FA5}">
                      <a16:colId xmlns:a16="http://schemas.microsoft.com/office/drawing/2014/main" val="1334771062"/>
                    </a:ext>
                  </a:extLst>
                </a:gridCol>
                <a:gridCol w="9670406">
                  <a:extLst>
                    <a:ext uri="{9D8B030D-6E8A-4147-A177-3AD203B41FA5}">
                      <a16:colId xmlns:a16="http://schemas.microsoft.com/office/drawing/2014/main" val="4134531475"/>
                    </a:ext>
                  </a:extLst>
                </a:gridCol>
              </a:tblGrid>
              <a:tr h="280003">
                <a:tc>
                  <a:txBody>
                    <a:bodyPr/>
                    <a:lstStyle/>
                    <a:p>
                      <a:pPr algn="ctr" fontAlgn="ctr"/>
                      <a:r>
                        <a:rPr lang="en-US" sz="2000" b="1" u="sng" strike="noStrike" dirty="0">
                          <a:effectLst/>
                        </a:rPr>
                        <a:t>Date</a:t>
                      </a:r>
                      <a:endParaRPr lang="en-US" sz="2000" b="1" i="0" u="sng"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sng" strike="noStrike" dirty="0">
                          <a:effectLst/>
                        </a:rPr>
                        <a:t>Action</a:t>
                      </a:r>
                      <a:endParaRPr lang="en-US" sz="2000" b="1" i="0" u="sng"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94500"/>
                  </a:ext>
                </a:extLst>
              </a:tr>
              <a:tr h="280003">
                <a:tc>
                  <a:txBody>
                    <a:bodyPr/>
                    <a:lstStyle/>
                    <a:p>
                      <a:pPr algn="ctr" fontAlgn="ctr"/>
                      <a:r>
                        <a:rPr lang="en-US" sz="1800" u="none" strike="noStrike" dirty="0">
                          <a:effectLst/>
                        </a:rPr>
                        <a:t>10/16/2024</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rPr>
                        <a:t>Initial presentation to SHLC</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698054"/>
                  </a:ext>
                </a:extLst>
              </a:tr>
              <a:tr h="397598">
                <a:tc>
                  <a:txBody>
                    <a:bodyPr/>
                    <a:lstStyle/>
                    <a:p>
                      <a:pPr algn="ctr" fontAlgn="ctr"/>
                      <a:r>
                        <a:rPr lang="en-US" sz="1800" u="none" strike="noStrike">
                          <a:effectLst/>
                        </a:rPr>
                        <a:t>2/26/2025</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Public Workshop with presentation by HPO Staff at Wilson Elementary</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7849807"/>
                  </a:ext>
                </a:extLst>
              </a:tr>
              <a:tr h="840010">
                <a:tc>
                  <a:txBody>
                    <a:bodyPr/>
                    <a:lstStyle/>
                    <a:p>
                      <a:pPr algn="ctr" fontAlgn="ctr"/>
                      <a:r>
                        <a:rPr lang="en-US" sz="1800" u="none" strike="noStrike">
                          <a:effectLst/>
                        </a:rPr>
                        <a:t>3/12/2025</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Project proponent, Nathan South, and HPO Megan Duvall gave an introduction to Plan Commission about the project</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073888"/>
                  </a:ext>
                </a:extLst>
              </a:tr>
              <a:tr h="280003">
                <a:tc>
                  <a:txBody>
                    <a:bodyPr/>
                    <a:lstStyle/>
                    <a:p>
                      <a:pPr algn="ctr" fontAlgn="ctr"/>
                      <a:r>
                        <a:rPr lang="en-US" sz="1800" u="none" strike="noStrike">
                          <a:effectLst/>
                        </a:rPr>
                        <a:t>4/1/2025</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SHLC Meeting (4/16/25) noticed in the Spokesman-Review as well as the Gazette and HP Website</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473454"/>
                  </a:ext>
                </a:extLst>
              </a:tr>
              <a:tr h="518152">
                <a:tc>
                  <a:txBody>
                    <a:bodyPr/>
                    <a:lstStyle/>
                    <a:p>
                      <a:pPr algn="ctr" fontAlgn="ctr"/>
                      <a:r>
                        <a:rPr lang="en-US" sz="1800" u="none" strike="noStrike">
                          <a:effectLst/>
                        </a:rPr>
                        <a:t>4/23/2025</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Public Workshop with presentation by HPO Staff at Roosevelt Elementary</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406837"/>
                  </a:ext>
                </a:extLst>
              </a:tr>
              <a:tr h="769544">
                <a:tc>
                  <a:txBody>
                    <a:bodyPr/>
                    <a:lstStyle/>
                    <a:p>
                      <a:pPr algn="ctr" fontAlgn="ctr"/>
                      <a:r>
                        <a:rPr lang="en-US" sz="1800" u="none" strike="noStrike">
                          <a:effectLst/>
                        </a:rPr>
                        <a:t>Ongoing</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Neighborhood advocates have knocked on doors of neighbors to discuss the district, placed door hangers reminding neighbors to vote; and posted yard signs encouraging neighbor participation</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5329147"/>
                  </a:ext>
                </a:extLst>
              </a:tr>
              <a:tr h="386267">
                <a:tc>
                  <a:txBody>
                    <a:bodyPr/>
                    <a:lstStyle/>
                    <a:p>
                      <a:pPr algn="ctr" fontAlgn="ctr"/>
                      <a:r>
                        <a:rPr lang="en-US" sz="1800" u="none" strike="noStrike">
                          <a:effectLst/>
                        </a:rPr>
                        <a:t>5/8/2025</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Ballots mailed, letter included with more information and map to all property owners</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693807"/>
                  </a:ext>
                </a:extLst>
              </a:tr>
              <a:tr h="749060">
                <a:tc>
                  <a:txBody>
                    <a:bodyPr/>
                    <a:lstStyle/>
                    <a:p>
                      <a:pPr algn="ctr" fontAlgn="ctr"/>
                      <a:r>
                        <a:rPr lang="en-US" sz="1800" u="none" strike="noStrike">
                          <a:effectLst/>
                        </a:rPr>
                        <a:t>6/18/2025</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Postcard mailed to all property owners advising the new due date for ballots </a:t>
                      </a:r>
                    </a:p>
                    <a:p>
                      <a:pPr algn="ctr" fontAlgn="ctr"/>
                      <a:r>
                        <a:rPr lang="en-US" sz="1800" u="none" strike="noStrike" dirty="0">
                          <a:effectLst/>
                        </a:rPr>
                        <a:t>as well as noting SHLC hearing date</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239871"/>
                  </a:ext>
                </a:extLst>
              </a:tr>
              <a:tr h="378663">
                <a:tc>
                  <a:txBody>
                    <a:bodyPr/>
                    <a:lstStyle/>
                    <a:p>
                      <a:pPr algn="ctr" fontAlgn="ctr"/>
                      <a:r>
                        <a:rPr lang="en-US" sz="1800" u="none" strike="noStrike">
                          <a:effectLst/>
                        </a:rPr>
                        <a:t>6/23/2025</a:t>
                      </a:r>
                      <a:endParaRPr lang="en-US" sz="1800" b="1" i="0" u="none" strike="noStrike">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SEPA Notice sign posted in Cannon Hill Park</a:t>
                      </a:r>
                      <a:endParaRPr lang="en-US" sz="1800" b="1" i="0" u="none"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57847"/>
                  </a:ext>
                </a:extLst>
              </a:tr>
            </a:tbl>
          </a:graphicData>
        </a:graphic>
      </p:graphicFrame>
    </p:spTree>
    <p:extLst>
      <p:ext uri="{BB962C8B-B14F-4D97-AF65-F5344CB8AC3E}">
        <p14:creationId xmlns:p14="http://schemas.microsoft.com/office/powerpoint/2010/main" val="2893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C712-6005-CE72-A0CC-21B171A09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01138-171C-F318-ACDB-CBFCEF74A05B}"/>
              </a:ext>
            </a:extLst>
          </p:cNvPr>
          <p:cNvSpPr>
            <a:spLocks noGrp="1"/>
          </p:cNvSpPr>
          <p:nvPr>
            <p:ph type="title"/>
          </p:nvPr>
        </p:nvSpPr>
        <p:spPr>
          <a:xfrm>
            <a:off x="580547" y="678094"/>
            <a:ext cx="11029616" cy="524154"/>
          </a:xfrm>
        </p:spPr>
        <p:txBody>
          <a:bodyPr>
            <a:noAutofit/>
          </a:bodyPr>
          <a:lstStyle/>
          <a:p>
            <a:pPr algn="ctr"/>
            <a:r>
              <a:rPr lang="en-US" dirty="0"/>
              <a:t>Outreach conducted, Continued</a:t>
            </a:r>
          </a:p>
        </p:txBody>
      </p:sp>
      <p:graphicFrame>
        <p:nvGraphicFramePr>
          <p:cNvPr id="6" name="Table 5">
            <a:extLst>
              <a:ext uri="{FF2B5EF4-FFF2-40B4-BE49-F238E27FC236}">
                <a16:creationId xmlns:a16="http://schemas.microsoft.com/office/drawing/2014/main" id="{4A1768FA-80D4-55D1-E348-40F931009EE2}"/>
              </a:ext>
            </a:extLst>
          </p:cNvPr>
          <p:cNvGraphicFramePr>
            <a:graphicFrameLocks noGrp="1"/>
          </p:cNvGraphicFramePr>
          <p:nvPr>
            <p:extLst>
              <p:ext uri="{D42A27DB-BD31-4B8C-83A1-F6EECF244321}">
                <p14:modId xmlns:p14="http://schemas.microsoft.com/office/powerpoint/2010/main" val="53645058"/>
              </p:ext>
            </p:extLst>
          </p:nvPr>
        </p:nvGraphicFramePr>
        <p:xfrm>
          <a:off x="445042" y="1538136"/>
          <a:ext cx="11281384" cy="4912906"/>
        </p:xfrm>
        <a:graphic>
          <a:graphicData uri="http://schemas.openxmlformats.org/drawingml/2006/table">
            <a:tbl>
              <a:tblPr>
                <a:tableStyleId>{5C22544A-7EE6-4342-B048-85BDC9FD1C3A}</a:tableStyleId>
              </a:tblPr>
              <a:tblGrid>
                <a:gridCol w="1628546">
                  <a:extLst>
                    <a:ext uri="{9D8B030D-6E8A-4147-A177-3AD203B41FA5}">
                      <a16:colId xmlns:a16="http://schemas.microsoft.com/office/drawing/2014/main" val="1334771062"/>
                    </a:ext>
                  </a:extLst>
                </a:gridCol>
                <a:gridCol w="9652838">
                  <a:extLst>
                    <a:ext uri="{9D8B030D-6E8A-4147-A177-3AD203B41FA5}">
                      <a16:colId xmlns:a16="http://schemas.microsoft.com/office/drawing/2014/main" val="4134531475"/>
                    </a:ext>
                  </a:extLst>
                </a:gridCol>
              </a:tblGrid>
              <a:tr h="373260">
                <a:tc>
                  <a:txBody>
                    <a:bodyPr/>
                    <a:lstStyle/>
                    <a:p>
                      <a:pPr algn="ctr" fontAlgn="ctr"/>
                      <a:r>
                        <a:rPr lang="en-US" sz="2000" b="1" u="sng" strike="noStrike" dirty="0">
                          <a:effectLst/>
                        </a:rPr>
                        <a:t>Date</a:t>
                      </a:r>
                      <a:endParaRPr lang="en-US" sz="2000" b="1" i="0" u="sng"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sng" strike="noStrike" dirty="0">
                          <a:effectLst/>
                        </a:rPr>
                        <a:t>Action</a:t>
                      </a:r>
                      <a:endParaRPr lang="en-US" sz="2000" b="1" i="0" u="sng" strike="noStrike" dirty="0">
                        <a:solidFill>
                          <a:srgbClr val="000000"/>
                        </a:solidFill>
                        <a:effectLst/>
                        <a:latin typeface="Aptos Narrow" panose="020B0004020202020204" pitchFamily="34" charset="0"/>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94500"/>
                  </a:ext>
                </a:extLst>
              </a:tr>
              <a:tr h="404736">
                <a:tc>
                  <a:txBody>
                    <a:bodyPr/>
                    <a:lstStyle/>
                    <a:p>
                      <a:pPr algn="ctr" fontAlgn="ctr"/>
                      <a:r>
                        <a:rPr lang="en-US" sz="1800" b="0" i="0" u="none" strike="noStrike" dirty="0">
                          <a:solidFill>
                            <a:srgbClr val="000000"/>
                          </a:solidFill>
                          <a:effectLst/>
                          <a:latin typeface="+mn-lt"/>
                        </a:rPr>
                        <a:t>7/23/2025</a:t>
                      </a: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Plan Commission Workshop Conducted – moved to hearing 9/24/2025</a:t>
                      </a: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623524"/>
                  </a:ext>
                </a:extLst>
              </a:tr>
              <a:tr h="445013">
                <a:tc>
                  <a:txBody>
                    <a:bodyPr/>
                    <a:lstStyle/>
                    <a:p>
                      <a:pPr algn="ctr" fontAlgn="ctr"/>
                      <a:r>
                        <a:rPr lang="en-US" sz="1800" b="0" i="0" u="none" strike="noStrike" dirty="0">
                          <a:solidFill>
                            <a:srgbClr val="000000"/>
                          </a:solidFill>
                          <a:effectLst/>
                          <a:latin typeface="+mn-lt"/>
                        </a:rPr>
                        <a:t>8/20/2025</a:t>
                      </a: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mn-lt"/>
                        </a:rPr>
                        <a:t>SHLC </a:t>
                      </a:r>
                      <a:r>
                        <a:rPr lang="en-US" sz="1800" b="0" u="none" strike="noStrike" dirty="0">
                          <a:effectLst/>
                          <a:latin typeface="+mn-lt"/>
                        </a:rPr>
                        <a:t>Hearing</a:t>
                      </a:r>
                      <a:r>
                        <a:rPr lang="en-US" sz="1800" u="none" strike="noStrike" dirty="0">
                          <a:effectLst/>
                          <a:latin typeface="+mn-lt"/>
                        </a:rPr>
                        <a:t> (newspaper &amp; Gazette notice 2 weeks prior) - APPROVED</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698054"/>
                  </a:ext>
                </a:extLst>
              </a:tr>
              <a:tr h="572767">
                <a:tc>
                  <a:txBody>
                    <a:bodyPr/>
                    <a:lstStyle/>
                    <a:p>
                      <a:pPr algn="ctr" fontAlgn="ctr"/>
                      <a:r>
                        <a:rPr lang="en-US" sz="1800" u="none" strike="noStrike" dirty="0">
                          <a:effectLst/>
                          <a:latin typeface="+mn-lt"/>
                        </a:rPr>
                        <a:t>8/28/2025</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Notice of SEPA Determination and Plan Commission Hearing noticed in Spokesman Review and Gazette</a:t>
                      </a: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073888"/>
                  </a:ext>
                </a:extLst>
              </a:tr>
              <a:tr h="572767">
                <a:tc>
                  <a:txBody>
                    <a:bodyPr/>
                    <a:lstStyle/>
                    <a:p>
                      <a:pPr algn="ctr" fontAlgn="ctr"/>
                      <a:r>
                        <a:rPr lang="en-US" sz="1800" b="0" i="0" u="none" strike="noStrike" dirty="0">
                          <a:solidFill>
                            <a:srgbClr val="000000"/>
                          </a:solidFill>
                          <a:effectLst/>
                          <a:latin typeface="+mn-lt"/>
                        </a:rPr>
                        <a:t>8/29/2025</a:t>
                      </a: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n-lt"/>
                        </a:rPr>
                        <a:t>Mailing to all property owners in proposed district with SEPA Determination and Plan Commission Hearing information</a:t>
                      </a: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6473454"/>
                  </a:ext>
                </a:extLst>
              </a:tr>
              <a:tr h="508624">
                <a:tc>
                  <a:txBody>
                    <a:bodyPr/>
                    <a:lstStyle/>
                    <a:p>
                      <a:pPr algn="ctr" fontAlgn="ctr"/>
                      <a:r>
                        <a:rPr lang="en-US" sz="1800" u="none" strike="noStrike" dirty="0">
                          <a:effectLst/>
                          <a:latin typeface="+mn-lt"/>
                        </a:rPr>
                        <a:t>9/17/2025</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mn-lt"/>
                        </a:rPr>
                        <a:t>Notice of Plan Commission Hearing in Spokesman and Gazette</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406837"/>
                  </a:ext>
                </a:extLst>
              </a:tr>
              <a:tr h="515393">
                <a:tc>
                  <a:txBody>
                    <a:bodyPr/>
                    <a:lstStyle/>
                    <a:p>
                      <a:pPr algn="ctr" fontAlgn="ctr"/>
                      <a:r>
                        <a:rPr lang="en-US" sz="1800" u="none" strike="noStrike" dirty="0">
                          <a:effectLst/>
                          <a:latin typeface="+mn-lt"/>
                        </a:rPr>
                        <a:t>9/24/2025</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mn-lt"/>
                        </a:rPr>
                        <a:t>Plan Commission Hearing</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5329147"/>
                  </a:ext>
                </a:extLst>
              </a:tr>
              <a:tr h="379165">
                <a:tc>
                  <a:txBody>
                    <a:bodyPr/>
                    <a:lstStyle/>
                    <a:p>
                      <a:pPr algn="ctr" fontAlgn="ctr"/>
                      <a:r>
                        <a:rPr lang="en-US" sz="1800" u="none" strike="noStrike" dirty="0">
                          <a:effectLst/>
                          <a:latin typeface="+mn-lt"/>
                        </a:rPr>
                        <a:t>10/20/2025</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mn-lt"/>
                        </a:rPr>
                        <a:t>City Council Briefing – Urban Experience Committee meeting</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693807"/>
                  </a:ext>
                </a:extLst>
              </a:tr>
              <a:tr h="526391">
                <a:tc>
                  <a:txBody>
                    <a:bodyPr/>
                    <a:lstStyle/>
                    <a:p>
                      <a:pPr algn="ctr" fontAlgn="ctr"/>
                      <a:r>
                        <a:rPr lang="en-US" sz="1800" u="none" strike="noStrike" dirty="0">
                          <a:effectLst/>
                          <a:latin typeface="+mn-lt"/>
                        </a:rPr>
                        <a:t>11/10/2025</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mn-lt"/>
                        </a:rPr>
                        <a:t>City Council First Reading – ordinance 17D.100.285 (notice will be done)</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239871"/>
                  </a:ext>
                </a:extLst>
              </a:tr>
              <a:tr h="614790">
                <a:tc>
                  <a:txBody>
                    <a:bodyPr/>
                    <a:lstStyle/>
                    <a:p>
                      <a:pPr algn="ctr" fontAlgn="ctr"/>
                      <a:r>
                        <a:rPr lang="en-US" sz="1800" u="none" strike="noStrike" dirty="0">
                          <a:effectLst/>
                          <a:latin typeface="+mn-lt"/>
                        </a:rPr>
                        <a:t>11/17/2025</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800" u="none" strike="noStrike" dirty="0">
                          <a:effectLst/>
                          <a:latin typeface="+mn-lt"/>
                        </a:rPr>
                        <a:t>City Council Hearing – ordinance 17D.100.285 (notice will be done)</a:t>
                      </a:r>
                      <a:endParaRPr lang="en-US" sz="1800" b="1" i="0" u="none" strike="noStrike" dirty="0">
                        <a:solidFill>
                          <a:srgbClr val="000000"/>
                        </a:solidFill>
                        <a:effectLst/>
                        <a:latin typeface="+mn-lt"/>
                      </a:endParaRPr>
                    </a:p>
                  </a:txBody>
                  <a:tcPr marL="6196" marR="6196" marT="61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57847"/>
                  </a:ext>
                </a:extLst>
              </a:tr>
            </a:tbl>
          </a:graphicData>
        </a:graphic>
      </p:graphicFrame>
    </p:spTree>
    <p:extLst>
      <p:ext uri="{BB962C8B-B14F-4D97-AF65-F5344CB8AC3E}">
        <p14:creationId xmlns:p14="http://schemas.microsoft.com/office/powerpoint/2010/main" val="286070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68C4-909F-910F-1DBB-88B5FF2F0E7D}"/>
              </a:ext>
            </a:extLst>
          </p:cNvPr>
          <p:cNvSpPr>
            <a:spLocks noGrp="1"/>
          </p:cNvSpPr>
          <p:nvPr>
            <p:ph type="title"/>
          </p:nvPr>
        </p:nvSpPr>
        <p:spPr/>
        <p:txBody>
          <a:bodyPr/>
          <a:lstStyle/>
          <a:p>
            <a:r>
              <a:rPr lang="en-US" dirty="0"/>
              <a:t>Agency and Public comment</a:t>
            </a:r>
          </a:p>
        </p:txBody>
      </p:sp>
      <p:sp>
        <p:nvSpPr>
          <p:cNvPr id="3" name="Content Placeholder 2">
            <a:extLst>
              <a:ext uri="{FF2B5EF4-FFF2-40B4-BE49-F238E27FC236}">
                <a16:creationId xmlns:a16="http://schemas.microsoft.com/office/drawing/2014/main" id="{BB7A052B-7E85-9EB4-FD04-2101561ADA62}"/>
              </a:ext>
            </a:extLst>
          </p:cNvPr>
          <p:cNvSpPr>
            <a:spLocks noGrp="1"/>
          </p:cNvSpPr>
          <p:nvPr>
            <p:ph idx="1"/>
          </p:nvPr>
        </p:nvSpPr>
        <p:spPr>
          <a:xfrm>
            <a:off x="450563" y="2029767"/>
            <a:ext cx="11029615" cy="1749023"/>
          </a:xfrm>
        </p:spPr>
        <p:txBody>
          <a:bodyPr>
            <a:normAutofit/>
          </a:bodyPr>
          <a:lstStyle/>
          <a:p>
            <a:pPr>
              <a:buFont typeface="Arial" panose="020B0604020202020204" pitchFamily="34" charset="0"/>
              <a:buChar char="•"/>
            </a:pPr>
            <a:r>
              <a:rPr lang="en-US" sz="2400" dirty="0"/>
              <a:t>The Historic Preservation Office has received 3 Agency comments and 3 Public comments to date.</a:t>
            </a:r>
          </a:p>
          <a:p>
            <a:pPr>
              <a:buFont typeface="Arial" panose="020B0604020202020204" pitchFamily="34" charset="0"/>
              <a:buChar char="•"/>
            </a:pPr>
            <a:r>
              <a:rPr lang="en-US" sz="2400" dirty="0"/>
              <a:t>All comments have been provided to the Plan Commission in your agenda packet.</a:t>
            </a:r>
          </a:p>
        </p:txBody>
      </p:sp>
    </p:spTree>
    <p:extLst>
      <p:ext uri="{BB962C8B-B14F-4D97-AF65-F5344CB8AC3E}">
        <p14:creationId xmlns:p14="http://schemas.microsoft.com/office/powerpoint/2010/main" val="403268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F343B-DA47-2B46-2030-C1E1988B4D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C32E9-781A-F693-3159-8231DA850085}"/>
              </a:ext>
            </a:extLst>
          </p:cNvPr>
          <p:cNvSpPr>
            <a:spLocks noGrp="1"/>
          </p:cNvSpPr>
          <p:nvPr>
            <p:ph type="title"/>
          </p:nvPr>
        </p:nvSpPr>
        <p:spPr>
          <a:xfrm>
            <a:off x="581193" y="3647025"/>
            <a:ext cx="11029615" cy="1497507"/>
          </a:xfrm>
        </p:spPr>
        <p:txBody>
          <a:bodyPr>
            <a:normAutofit fontScale="90000"/>
          </a:bodyPr>
          <a:lstStyle/>
          <a:p>
            <a:r>
              <a:rPr lang="en-US" sz="4800" dirty="0">
                <a:solidFill>
                  <a:schemeClr val="tx1"/>
                </a:solidFill>
              </a:rPr>
              <a:t>Plan commission authority and decision making criteria</a:t>
            </a:r>
          </a:p>
        </p:txBody>
      </p:sp>
    </p:spTree>
    <p:extLst>
      <p:ext uri="{BB962C8B-B14F-4D97-AF65-F5344CB8AC3E}">
        <p14:creationId xmlns:p14="http://schemas.microsoft.com/office/powerpoint/2010/main" val="4258827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E814-03A8-FB35-A39A-FE7F34391203}"/>
              </a:ext>
            </a:extLst>
          </p:cNvPr>
          <p:cNvSpPr>
            <a:spLocks noGrp="1"/>
          </p:cNvSpPr>
          <p:nvPr>
            <p:ph type="title"/>
          </p:nvPr>
        </p:nvSpPr>
        <p:spPr/>
        <p:txBody>
          <a:bodyPr/>
          <a:lstStyle/>
          <a:p>
            <a:r>
              <a:rPr lang="en-US" dirty="0"/>
              <a:t>Overlay zone ordinance	</a:t>
            </a:r>
          </a:p>
        </p:txBody>
      </p:sp>
      <p:sp>
        <p:nvSpPr>
          <p:cNvPr id="3" name="Content Placeholder 2">
            <a:extLst>
              <a:ext uri="{FF2B5EF4-FFF2-40B4-BE49-F238E27FC236}">
                <a16:creationId xmlns:a16="http://schemas.microsoft.com/office/drawing/2014/main" id="{0A9715D4-DCE9-918D-9C31-134A7803B467}"/>
              </a:ext>
            </a:extLst>
          </p:cNvPr>
          <p:cNvSpPr>
            <a:spLocks noGrp="1"/>
          </p:cNvSpPr>
          <p:nvPr>
            <p:ph idx="1"/>
          </p:nvPr>
        </p:nvSpPr>
        <p:spPr>
          <a:xfrm>
            <a:off x="6096000" y="2049868"/>
            <a:ext cx="5723106" cy="5134703"/>
          </a:xfrm>
        </p:spPr>
        <p:txBody>
          <a:bodyPr anchor="t" anchorCtr="0">
            <a:normAutofit/>
          </a:bodyPr>
          <a:lstStyle/>
          <a:p>
            <a:r>
              <a:rPr lang="en-US" sz="2000" dirty="0"/>
              <a:t>The Historic Preservation code is located with Chapter 17 of the Spokane Municipal Code, therefore this proposal comes before the Plan Commission for a recommendation to City Council on whether this meets the City’s Comprehensive Plan goals.  The Spokane Historic Landmarks Commission is tasked with providing expertise on matters of historic preservation to the City Council and has recommended approval.</a:t>
            </a:r>
          </a:p>
          <a:p>
            <a:r>
              <a:rPr lang="en-US" sz="2000" dirty="0"/>
              <a:t>Historic Districts in Spokane are created through an Overlay Zone Ordinance which includes the map; the Certificate of Appropriateness process; codifies the Design Standards &amp; Guidelines; and includes the Secretary of the Interior’s Standards.</a:t>
            </a:r>
          </a:p>
        </p:txBody>
      </p:sp>
      <p:pic>
        <p:nvPicPr>
          <p:cNvPr id="5" name="Picture 4">
            <a:extLst>
              <a:ext uri="{FF2B5EF4-FFF2-40B4-BE49-F238E27FC236}">
                <a16:creationId xmlns:a16="http://schemas.microsoft.com/office/drawing/2014/main" id="{2ED23304-6113-B76F-388C-B199484230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558" y="2180497"/>
            <a:ext cx="5759928" cy="3185324"/>
          </a:xfrm>
          <a:prstGeom prst="rect">
            <a:avLst/>
          </a:prstGeom>
          <a:ln>
            <a:solidFill>
              <a:schemeClr val="tx1"/>
            </a:solidFill>
          </a:ln>
        </p:spPr>
      </p:pic>
    </p:spTree>
    <p:extLst>
      <p:ext uri="{BB962C8B-B14F-4D97-AF65-F5344CB8AC3E}">
        <p14:creationId xmlns:p14="http://schemas.microsoft.com/office/powerpoint/2010/main" val="3333164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Is a UDC Amendment appropriate?</a:t>
            </a:r>
          </a:p>
        </p:txBody>
      </p:sp>
      <p:sp>
        <p:nvSpPr>
          <p:cNvPr id="3" name="Content Placeholder 2"/>
          <p:cNvSpPr>
            <a:spLocks noGrp="1"/>
          </p:cNvSpPr>
          <p:nvPr>
            <p:ph idx="1"/>
          </p:nvPr>
        </p:nvSpPr>
        <p:spPr>
          <a:xfrm>
            <a:off x="498826" y="1998914"/>
            <a:ext cx="11194348" cy="4156930"/>
          </a:xfrm>
        </p:spPr>
        <p:txBody>
          <a:bodyPr>
            <a:normAutofit/>
          </a:bodyPr>
          <a:lstStyle/>
          <a:p>
            <a:r>
              <a:rPr lang="en-US" sz="3200" dirty="0"/>
              <a:t>Chapter 17G.025 Unified Development Code Amendment Procedure</a:t>
            </a:r>
          </a:p>
          <a:p>
            <a:pPr lvl="1"/>
            <a:r>
              <a:rPr lang="en-US" sz="2800" dirty="0"/>
              <a:t>Approval Criteria.</a:t>
            </a:r>
            <a:br>
              <a:rPr lang="en-US" sz="2800" dirty="0"/>
            </a:br>
            <a:r>
              <a:rPr lang="en-US" sz="2800" dirty="0"/>
              <a:t>The City may approve amendments to this code if it finds that:</a:t>
            </a:r>
          </a:p>
          <a:p>
            <a:pPr marL="1087200" lvl="2" indent="-457200">
              <a:buFont typeface="+mj-lt"/>
              <a:buAutoNum type="arabicPeriod"/>
            </a:pPr>
            <a:r>
              <a:rPr lang="en-US" sz="2800" dirty="0"/>
              <a:t>The proposed amendment is consistent with the applicable provisions of the comprehensive plan; and</a:t>
            </a:r>
          </a:p>
          <a:p>
            <a:pPr marL="1087200" lvl="2" indent="-457200">
              <a:buFont typeface="+mj-lt"/>
              <a:buAutoNum type="arabicPeriod"/>
            </a:pPr>
            <a:r>
              <a:rPr lang="en-US" sz="2800" dirty="0"/>
              <a:t>The proposed amendment bears a substantial relation to public health, safety, welfare, and protection of the environment.</a:t>
            </a:r>
          </a:p>
        </p:txBody>
      </p:sp>
    </p:spTree>
    <p:extLst>
      <p:ext uri="{BB962C8B-B14F-4D97-AF65-F5344CB8AC3E}">
        <p14:creationId xmlns:p14="http://schemas.microsoft.com/office/powerpoint/2010/main" val="94013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57E58-297C-D73A-14C3-BC18082D1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FF35F4-1A1E-4461-29A2-6802B674D5D2}"/>
              </a:ext>
            </a:extLst>
          </p:cNvPr>
          <p:cNvSpPr>
            <a:spLocks noGrp="1"/>
          </p:cNvSpPr>
          <p:nvPr>
            <p:ph type="title"/>
          </p:nvPr>
        </p:nvSpPr>
        <p:spPr/>
        <p:txBody>
          <a:bodyPr/>
          <a:lstStyle/>
          <a:p>
            <a:r>
              <a:rPr lang="en-US" dirty="0"/>
              <a:t>Spokane’s comprehensive Plan – Vision and values statement, chapter 8</a:t>
            </a:r>
          </a:p>
        </p:txBody>
      </p:sp>
      <p:sp>
        <p:nvSpPr>
          <p:cNvPr id="3" name="Content Placeholder 2">
            <a:extLst>
              <a:ext uri="{FF2B5EF4-FFF2-40B4-BE49-F238E27FC236}">
                <a16:creationId xmlns:a16="http://schemas.microsoft.com/office/drawing/2014/main" id="{3E4D1127-4648-B8EF-ACF1-D65DBC14A422}"/>
              </a:ext>
            </a:extLst>
          </p:cNvPr>
          <p:cNvSpPr>
            <a:spLocks noGrp="1"/>
          </p:cNvSpPr>
          <p:nvPr>
            <p:ph idx="1"/>
          </p:nvPr>
        </p:nvSpPr>
        <p:spPr>
          <a:xfrm>
            <a:off x="581192" y="1972266"/>
            <a:ext cx="11029615" cy="4401373"/>
          </a:xfrm>
        </p:spPr>
        <p:txBody>
          <a:bodyPr>
            <a:noAutofit/>
          </a:bodyPr>
          <a:lstStyle/>
          <a:p>
            <a:pPr marL="0" indent="0">
              <a:spcBef>
                <a:spcPts val="0"/>
              </a:spcBef>
              <a:spcAft>
                <a:spcPts val="0"/>
              </a:spcAft>
              <a:buNone/>
            </a:pPr>
            <a:r>
              <a:rPr lang="en-US" sz="2800" b="1" u="sng" dirty="0"/>
              <a:t>Vision:</a:t>
            </a:r>
          </a:p>
          <a:p>
            <a:pPr marL="0" indent="0">
              <a:spcBef>
                <a:spcPts val="0"/>
              </a:spcBef>
              <a:spcAft>
                <a:spcPts val="0"/>
              </a:spcAft>
              <a:buNone/>
            </a:pPr>
            <a:r>
              <a:rPr lang="en-US" sz="2800" i="1" dirty="0"/>
              <a:t>The qualities that make Spokane unique, including the historic and cultural fabric, neighborhoods, downtown area, parks and green spaces, and tree-lined streets, will be maintained and improved.</a:t>
            </a:r>
          </a:p>
          <a:p>
            <a:pPr marL="0" indent="0">
              <a:spcBef>
                <a:spcPts val="0"/>
              </a:spcBef>
              <a:spcAft>
                <a:spcPts val="0"/>
              </a:spcAft>
              <a:buNone/>
            </a:pPr>
            <a:endParaRPr lang="en-US" sz="2800" b="1" u="sng" dirty="0"/>
          </a:p>
          <a:p>
            <a:pPr marL="0" indent="0">
              <a:spcBef>
                <a:spcPts val="0"/>
              </a:spcBef>
              <a:spcAft>
                <a:spcPts val="0"/>
              </a:spcAft>
              <a:buNone/>
            </a:pPr>
            <a:r>
              <a:rPr lang="en-US" sz="2800" b="1" u="sng" dirty="0"/>
              <a:t>Values:</a:t>
            </a:r>
          </a:p>
          <a:p>
            <a:pPr>
              <a:spcBef>
                <a:spcPts val="0"/>
              </a:spcBef>
              <a:spcAft>
                <a:spcPts val="0"/>
              </a:spcAft>
            </a:pPr>
            <a:r>
              <a:rPr lang="en-US" sz="2800" dirty="0"/>
              <a:t>Preserving the historic buildings, historic fabric, and cultural heritage that provide Spokane with its character</a:t>
            </a:r>
          </a:p>
          <a:p>
            <a:pPr>
              <a:spcBef>
                <a:spcPts val="0"/>
              </a:spcBef>
              <a:spcAft>
                <a:spcPts val="0"/>
              </a:spcAft>
            </a:pPr>
            <a:r>
              <a:rPr lang="en-US" sz="2800" dirty="0"/>
              <a:t>Ensuring that new buildings in historic areas complement their surroundings</a:t>
            </a:r>
            <a:endParaRPr lang="en-US" sz="2800" b="1" u="sng" dirty="0"/>
          </a:p>
        </p:txBody>
      </p:sp>
    </p:spTree>
    <p:extLst>
      <p:ext uri="{BB962C8B-B14F-4D97-AF65-F5344CB8AC3E}">
        <p14:creationId xmlns:p14="http://schemas.microsoft.com/office/powerpoint/2010/main" val="696492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7FD3-EB56-D983-ABF4-282848DEA96D}"/>
              </a:ext>
            </a:extLst>
          </p:cNvPr>
          <p:cNvSpPr>
            <a:spLocks noGrp="1"/>
          </p:cNvSpPr>
          <p:nvPr>
            <p:ph type="title"/>
          </p:nvPr>
        </p:nvSpPr>
        <p:spPr/>
        <p:txBody>
          <a:bodyPr/>
          <a:lstStyle/>
          <a:p>
            <a:r>
              <a:rPr lang="en-US" sz="2800" strike="noStrike" dirty="0">
                <a:effectLst/>
                <a:uFill>
                  <a:solidFill>
                    <a:srgbClr val="000000"/>
                  </a:solidFill>
                </a:uFill>
                <a:ea typeface="Calibri" panose="020F0502020204030204" pitchFamily="34" charset="0"/>
              </a:rPr>
              <a:t>The City of Spokane's Comprehensive Plan</a:t>
            </a:r>
            <a:endParaRPr lang="en-US" dirty="0"/>
          </a:p>
        </p:txBody>
      </p:sp>
      <p:sp>
        <p:nvSpPr>
          <p:cNvPr id="3" name="Content Placeholder 2">
            <a:extLst>
              <a:ext uri="{FF2B5EF4-FFF2-40B4-BE49-F238E27FC236}">
                <a16:creationId xmlns:a16="http://schemas.microsoft.com/office/drawing/2014/main" id="{37B8CE7F-AC45-7824-219E-12D422B79BFF}"/>
              </a:ext>
            </a:extLst>
          </p:cNvPr>
          <p:cNvSpPr>
            <a:spLocks noGrp="1"/>
          </p:cNvSpPr>
          <p:nvPr>
            <p:ph idx="1"/>
          </p:nvPr>
        </p:nvSpPr>
        <p:spPr>
          <a:xfrm>
            <a:off x="425379" y="1939335"/>
            <a:ext cx="11185429" cy="4441368"/>
          </a:xfrm>
        </p:spPr>
        <p:txBody>
          <a:bodyPr>
            <a:normAutofit/>
          </a:bodyPr>
          <a:lstStyle/>
          <a:p>
            <a:pPr marL="0" indent="0">
              <a:spcBef>
                <a:spcPts val="2400"/>
              </a:spcBef>
              <a:spcAft>
                <a:spcPts val="1200"/>
              </a:spcAft>
              <a:buNone/>
            </a:pPr>
            <a:br>
              <a:rPr lang="en-US" sz="2000" u="none" strike="noStrike" dirty="0">
                <a:solidFill>
                  <a:srgbClr val="000000"/>
                </a:solidFill>
                <a:effectLst/>
                <a:uFill>
                  <a:solidFill>
                    <a:srgbClr val="000000"/>
                  </a:solidFill>
                </a:uFill>
                <a:ea typeface="Calibri" panose="020F0502020204030204" pitchFamily="34" charset="0"/>
              </a:rPr>
            </a:br>
            <a:r>
              <a:rPr lang="en-US" sz="2800" u="none" strike="noStrike" dirty="0">
                <a:solidFill>
                  <a:srgbClr val="000000"/>
                </a:solidFill>
                <a:effectLst/>
                <a:uFill>
                  <a:solidFill>
                    <a:srgbClr val="000000"/>
                  </a:solidFill>
                </a:uFill>
                <a:ea typeface="Calibri" panose="020F0502020204030204" pitchFamily="34" charset="0"/>
              </a:rPr>
              <a:t>1) Encourages the recognition and preservation of unique or outstanding landmark structures, buildings, and sites. </a:t>
            </a:r>
            <a:r>
              <a:rPr lang="en-US" sz="2000" u="none" strike="noStrike" dirty="0">
                <a:solidFill>
                  <a:srgbClr val="000000"/>
                </a:solidFill>
                <a:effectLst/>
                <a:uFill>
                  <a:solidFill>
                    <a:srgbClr val="000000"/>
                  </a:solidFill>
                </a:uFill>
                <a:ea typeface="Calibri" panose="020F0502020204030204" pitchFamily="34" charset="0"/>
              </a:rPr>
              <a:t>(Goal DP 1.1) </a:t>
            </a:r>
            <a:br>
              <a:rPr lang="en-US" sz="2800" u="none" strike="noStrike" dirty="0">
                <a:solidFill>
                  <a:srgbClr val="000000"/>
                </a:solidFill>
                <a:effectLst/>
                <a:uFill>
                  <a:solidFill>
                    <a:srgbClr val="000000"/>
                  </a:solidFill>
                </a:uFill>
                <a:ea typeface="Calibri" panose="020F0502020204030204" pitchFamily="34" charset="0"/>
              </a:rPr>
            </a:br>
            <a:r>
              <a:rPr lang="en-US" sz="2800" u="none" strike="noStrike" dirty="0">
                <a:solidFill>
                  <a:srgbClr val="000000"/>
                </a:solidFill>
                <a:effectLst/>
                <a:uFill>
                  <a:solidFill>
                    <a:srgbClr val="000000"/>
                  </a:solidFill>
                </a:uFill>
                <a:ea typeface="Calibri" panose="020F0502020204030204" pitchFamily="34" charset="0"/>
              </a:rPr>
              <a:t>2) Establishes historic preservation as a high priority within city programs. </a:t>
            </a:r>
            <a:r>
              <a:rPr lang="en-US" sz="2000" u="none" strike="noStrike" dirty="0">
                <a:solidFill>
                  <a:srgbClr val="000000"/>
                </a:solidFill>
                <a:effectLst/>
                <a:uFill>
                  <a:solidFill>
                    <a:srgbClr val="000000"/>
                  </a:solidFill>
                </a:uFill>
                <a:ea typeface="Calibri" panose="020F0502020204030204" pitchFamily="34" charset="0"/>
              </a:rPr>
              <a:t>(Goal DP 3.1)</a:t>
            </a:r>
            <a:br>
              <a:rPr lang="en-US" sz="2800" u="none" strike="noStrike" dirty="0">
                <a:solidFill>
                  <a:srgbClr val="000000"/>
                </a:solidFill>
                <a:effectLst/>
                <a:uFill>
                  <a:solidFill>
                    <a:srgbClr val="000000"/>
                  </a:solidFill>
                </a:uFill>
                <a:ea typeface="Calibri" panose="020F0502020204030204" pitchFamily="34" charset="0"/>
              </a:rPr>
            </a:br>
            <a:r>
              <a:rPr lang="en-US" sz="2800" u="none" strike="noStrike" dirty="0">
                <a:solidFill>
                  <a:srgbClr val="000000"/>
                </a:solidFill>
                <a:effectLst/>
                <a:uFill>
                  <a:solidFill>
                    <a:srgbClr val="000000"/>
                  </a:solidFill>
                </a:uFill>
                <a:ea typeface="Calibri" panose="020F0502020204030204" pitchFamily="34" charset="0"/>
              </a:rPr>
              <a:t>3) Requires that the city identify historic resources to guide decision making in planning. </a:t>
            </a:r>
            <a:r>
              <a:rPr lang="en-US" sz="2000" u="none" strike="noStrike" dirty="0">
                <a:solidFill>
                  <a:srgbClr val="000000"/>
                </a:solidFill>
                <a:effectLst/>
                <a:uFill>
                  <a:solidFill>
                    <a:srgbClr val="000000"/>
                  </a:solidFill>
                </a:uFill>
                <a:ea typeface="Calibri" panose="020F0502020204030204" pitchFamily="34" charset="0"/>
              </a:rPr>
              <a:t>(Goal DP 3.3)</a:t>
            </a:r>
            <a:br>
              <a:rPr lang="en-US" sz="2800" u="none" strike="noStrike" dirty="0">
                <a:solidFill>
                  <a:srgbClr val="000000"/>
                </a:solidFill>
                <a:effectLst/>
                <a:uFill>
                  <a:solidFill>
                    <a:srgbClr val="000000"/>
                  </a:solidFill>
                </a:uFill>
                <a:ea typeface="Calibri" panose="020F0502020204030204" pitchFamily="34" charset="0"/>
              </a:rPr>
            </a:br>
            <a:r>
              <a:rPr lang="en-US" sz="2800" u="none" strike="noStrike" dirty="0">
                <a:solidFill>
                  <a:srgbClr val="000000"/>
                </a:solidFill>
                <a:effectLst/>
                <a:uFill>
                  <a:solidFill>
                    <a:srgbClr val="000000"/>
                  </a:solidFill>
                </a:uFill>
                <a:ea typeface="Calibri" panose="020F0502020204030204" pitchFamily="34" charset="0"/>
              </a:rPr>
              <a:t>4) Seeks to maintain and utilize the expertise of the Landmarks Commission in decision making by the City Council, City Plan Commission, City Parks Board, and other city agencies in matters of historic preservation. </a:t>
            </a:r>
            <a:r>
              <a:rPr lang="en-US" sz="2000" u="none" strike="noStrike" dirty="0">
                <a:solidFill>
                  <a:srgbClr val="000000"/>
                </a:solidFill>
                <a:effectLst/>
                <a:uFill>
                  <a:solidFill>
                    <a:srgbClr val="000000"/>
                  </a:solidFill>
                </a:uFill>
                <a:ea typeface="Calibri" panose="020F0502020204030204" pitchFamily="34" charset="0"/>
              </a:rPr>
              <a:t>(Goal DP 3.5)</a:t>
            </a:r>
          </a:p>
          <a:p>
            <a:endParaRPr lang="en-US" dirty="0"/>
          </a:p>
        </p:txBody>
      </p:sp>
    </p:spTree>
    <p:extLst>
      <p:ext uri="{BB962C8B-B14F-4D97-AF65-F5344CB8AC3E}">
        <p14:creationId xmlns:p14="http://schemas.microsoft.com/office/powerpoint/2010/main" val="340786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A57A6-181C-9785-D3C3-A7E9DDA7A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52D627-7541-3499-B1EC-9EB36E17148A}"/>
              </a:ext>
            </a:extLst>
          </p:cNvPr>
          <p:cNvSpPr>
            <a:spLocks noGrp="1"/>
          </p:cNvSpPr>
          <p:nvPr>
            <p:ph type="title"/>
          </p:nvPr>
        </p:nvSpPr>
        <p:spPr/>
        <p:txBody>
          <a:bodyPr/>
          <a:lstStyle/>
          <a:p>
            <a:r>
              <a:rPr lang="en-US" sz="2800" strike="noStrike" dirty="0">
                <a:effectLst/>
                <a:uFill>
                  <a:solidFill>
                    <a:srgbClr val="000000"/>
                  </a:solidFill>
                </a:uFill>
                <a:ea typeface="Calibri" panose="020F0502020204030204" pitchFamily="34" charset="0"/>
              </a:rPr>
              <a:t>The City of Spokane's Comprehensive Plan</a:t>
            </a:r>
            <a:endParaRPr lang="en-US" dirty="0"/>
          </a:p>
        </p:txBody>
      </p:sp>
      <p:sp>
        <p:nvSpPr>
          <p:cNvPr id="3" name="Content Placeholder 2">
            <a:extLst>
              <a:ext uri="{FF2B5EF4-FFF2-40B4-BE49-F238E27FC236}">
                <a16:creationId xmlns:a16="http://schemas.microsoft.com/office/drawing/2014/main" id="{96E0C7E2-BB1C-54DB-554F-3B66FF6F0C86}"/>
              </a:ext>
            </a:extLst>
          </p:cNvPr>
          <p:cNvSpPr>
            <a:spLocks noGrp="1"/>
          </p:cNvSpPr>
          <p:nvPr>
            <p:ph idx="1"/>
          </p:nvPr>
        </p:nvSpPr>
        <p:spPr>
          <a:xfrm>
            <a:off x="460549" y="1613992"/>
            <a:ext cx="11270902" cy="4541852"/>
          </a:xfrm>
        </p:spPr>
        <p:txBody>
          <a:bodyPr>
            <a:normAutofit/>
          </a:bodyPr>
          <a:lstStyle/>
          <a:p>
            <a:pPr marL="0" indent="0">
              <a:spcBef>
                <a:spcPts val="1200"/>
              </a:spcBef>
              <a:spcAft>
                <a:spcPts val="0"/>
              </a:spcAft>
              <a:buNone/>
            </a:pPr>
            <a:br>
              <a:rPr lang="en-US" sz="2800" u="none" strike="noStrike" dirty="0">
                <a:solidFill>
                  <a:srgbClr val="000000"/>
                </a:solidFill>
                <a:effectLst/>
                <a:uFill>
                  <a:solidFill>
                    <a:srgbClr val="000000"/>
                  </a:solidFill>
                </a:uFill>
                <a:ea typeface="Calibri" panose="020F0502020204030204" pitchFamily="34" charset="0"/>
              </a:rPr>
            </a:br>
            <a:r>
              <a:rPr lang="en-US" sz="2600" dirty="0">
                <a:solidFill>
                  <a:srgbClr val="000000"/>
                </a:solidFill>
                <a:effectLst/>
                <a:latin typeface="Gill Sans MT" panose="020B0502020104020203" pitchFamily="34" charset="0"/>
                <a:ea typeface="Calibri" panose="020F0502020204030204" pitchFamily="34" charset="0"/>
              </a:rPr>
              <a:t>The Comprehensive Plan also requires that the City utilize design guidelines and criteria for sub-areas and historic districts that are based on local community participation and the particular character and development issues of each subarea or historic district. </a:t>
            </a:r>
            <a:r>
              <a:rPr lang="en-US" sz="2000" dirty="0">
                <a:solidFill>
                  <a:srgbClr val="000000"/>
                </a:solidFill>
                <a:effectLst/>
                <a:latin typeface="Gill Sans MT" panose="020B0502020104020203" pitchFamily="34" charset="0"/>
                <a:ea typeface="Calibri" panose="020F0502020204030204" pitchFamily="34" charset="0"/>
              </a:rPr>
              <a:t>(Goal DP 2.7)</a:t>
            </a:r>
          </a:p>
          <a:p>
            <a:pPr marL="0" indent="0">
              <a:spcBef>
                <a:spcPts val="1200"/>
              </a:spcBef>
              <a:spcAft>
                <a:spcPts val="0"/>
              </a:spcAft>
              <a:buNone/>
            </a:pPr>
            <a:r>
              <a:rPr lang="en-US" sz="2600" dirty="0">
                <a:solidFill>
                  <a:srgbClr val="000000"/>
                </a:solidFill>
                <a:effectLst/>
                <a:latin typeface="Gill Sans MT" panose="020B0502020104020203" pitchFamily="34" charset="0"/>
                <a:ea typeface="Calibri" panose="020F0502020204030204" pitchFamily="34" charset="0"/>
              </a:rPr>
              <a:t> The City's Comprehensive Plan recognizes our neighborhoods as one of our City's finest assets, and therefore requires that the City assist neighborhoods and other potential historic districts to identify, recognize, and highlight their social and economic origins and promote the preservation of their historic heritage, cultural resources, and built environment. </a:t>
            </a:r>
            <a:r>
              <a:rPr lang="en-US" sz="2000" dirty="0">
                <a:solidFill>
                  <a:srgbClr val="000000"/>
                </a:solidFill>
                <a:effectLst/>
                <a:latin typeface="Gill Sans MT" panose="020B0502020104020203" pitchFamily="34" charset="0"/>
                <a:ea typeface="Calibri" panose="020F0502020204030204" pitchFamily="34" charset="0"/>
              </a:rPr>
              <a:t>(Goal DP 3.13)</a:t>
            </a:r>
          </a:p>
          <a:p>
            <a:pPr marL="0" indent="0">
              <a:spcBef>
                <a:spcPts val="600"/>
              </a:spcBef>
              <a:buNone/>
            </a:pPr>
            <a:endParaRPr lang="en-US" sz="2000" dirty="0"/>
          </a:p>
        </p:txBody>
      </p:sp>
    </p:spTree>
    <p:extLst>
      <p:ext uri="{BB962C8B-B14F-4D97-AF65-F5344CB8AC3E}">
        <p14:creationId xmlns:p14="http://schemas.microsoft.com/office/powerpoint/2010/main" val="2218084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EEC3D-D041-B507-9273-3DB32309FF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2988A-3072-903D-1B2F-3683DC6F19CD}"/>
              </a:ext>
            </a:extLst>
          </p:cNvPr>
          <p:cNvSpPr>
            <a:spLocks noGrp="1"/>
          </p:cNvSpPr>
          <p:nvPr>
            <p:ph type="title"/>
          </p:nvPr>
        </p:nvSpPr>
        <p:spPr/>
        <p:txBody>
          <a:bodyPr/>
          <a:lstStyle/>
          <a:p>
            <a:r>
              <a:rPr lang="en-US" sz="2800" strike="noStrike" dirty="0">
                <a:effectLst/>
                <a:uFill>
                  <a:solidFill>
                    <a:srgbClr val="000000"/>
                  </a:solidFill>
                </a:uFill>
                <a:ea typeface="Calibri" panose="020F0502020204030204" pitchFamily="34" charset="0"/>
              </a:rPr>
              <a:t>The City of Spokane's Comprehensive Plan</a:t>
            </a:r>
            <a:endParaRPr lang="en-US" dirty="0"/>
          </a:p>
        </p:txBody>
      </p:sp>
      <p:sp>
        <p:nvSpPr>
          <p:cNvPr id="3" name="Content Placeholder 2">
            <a:extLst>
              <a:ext uri="{FF2B5EF4-FFF2-40B4-BE49-F238E27FC236}">
                <a16:creationId xmlns:a16="http://schemas.microsoft.com/office/drawing/2014/main" id="{60F7C725-E67E-FDFB-D4DD-7098C6B6EF5A}"/>
              </a:ext>
            </a:extLst>
          </p:cNvPr>
          <p:cNvSpPr>
            <a:spLocks noGrp="1"/>
          </p:cNvSpPr>
          <p:nvPr>
            <p:ph idx="1"/>
          </p:nvPr>
        </p:nvSpPr>
        <p:spPr>
          <a:xfrm>
            <a:off x="460549" y="1021139"/>
            <a:ext cx="11270902" cy="4541852"/>
          </a:xfrm>
        </p:spPr>
        <p:txBody>
          <a:bodyPr>
            <a:normAutofit/>
          </a:bodyPr>
          <a:lstStyle/>
          <a:p>
            <a:pPr marL="0" indent="0">
              <a:spcBef>
                <a:spcPts val="1200"/>
              </a:spcBef>
              <a:spcAft>
                <a:spcPts val="0"/>
              </a:spcAft>
              <a:buNone/>
            </a:pPr>
            <a:br>
              <a:rPr lang="en-US" sz="2800" u="none" strike="noStrike" dirty="0">
                <a:solidFill>
                  <a:srgbClr val="000000"/>
                </a:solidFill>
                <a:effectLst/>
                <a:uFill>
                  <a:solidFill>
                    <a:srgbClr val="000000"/>
                  </a:solidFill>
                </a:uFill>
                <a:ea typeface="Calibri" panose="020F0502020204030204" pitchFamily="34" charset="0"/>
              </a:rPr>
            </a:br>
            <a:r>
              <a:rPr lang="en-US" sz="2600" dirty="0">
                <a:solidFill>
                  <a:srgbClr val="000000"/>
                </a:solidFill>
                <a:effectLst/>
                <a:latin typeface="Gill Sans MT" panose="020B0502020104020203" pitchFamily="34" charset="0"/>
                <a:ea typeface="Calibri" panose="020F0502020204030204" pitchFamily="34" charset="0"/>
              </a:rPr>
              <a:t>To accomplish this, the City's Comprehensive Plan states as a goal to “provide  incentives to property owners to encourage historic preservation" </a:t>
            </a:r>
            <a:r>
              <a:rPr lang="en-US" sz="2000" dirty="0">
                <a:solidFill>
                  <a:srgbClr val="000000"/>
                </a:solidFill>
                <a:effectLst/>
                <a:latin typeface="Gill Sans MT" panose="020B0502020104020203" pitchFamily="34" charset="0"/>
                <a:ea typeface="Calibri" panose="020F0502020204030204" pitchFamily="34" charset="0"/>
              </a:rPr>
              <a:t>(Goal DP 3.9)  </a:t>
            </a:r>
            <a:r>
              <a:rPr lang="en-US" sz="2600" dirty="0">
                <a:solidFill>
                  <a:srgbClr val="000000"/>
                </a:solidFill>
                <a:effectLst/>
                <a:latin typeface="Gill Sans MT" panose="020B0502020104020203" pitchFamily="34" charset="0"/>
                <a:ea typeface="Calibri" panose="020F0502020204030204" pitchFamily="34" charset="0"/>
              </a:rPr>
              <a:t>and assist and cooperate with owners of historic properties to identify, recognize, and plan for the use of their property to ensure compatibility with preservation objectives </a:t>
            </a:r>
            <a:r>
              <a:rPr lang="en-US" sz="2000" dirty="0">
                <a:solidFill>
                  <a:srgbClr val="000000"/>
                </a:solidFill>
                <a:effectLst/>
                <a:latin typeface="Gill Sans MT" panose="020B0502020104020203" pitchFamily="34" charset="0"/>
                <a:ea typeface="Calibri" panose="020F0502020204030204" pitchFamily="34" charset="0"/>
              </a:rPr>
              <a:t>(Goal DP 3.11) </a:t>
            </a:r>
            <a:r>
              <a:rPr lang="en-US" sz="2600" dirty="0">
                <a:solidFill>
                  <a:srgbClr val="000000"/>
                </a:solidFill>
                <a:effectLst/>
                <a:latin typeface="Gill Sans MT" panose="020B0502020104020203" pitchFamily="34" charset="0"/>
                <a:ea typeface="Calibri" panose="020F0502020204030204" pitchFamily="34" charset="0"/>
              </a:rPr>
              <a:t>as well as encourage the  deconstruction and reuse of historic materials and features when historic  buildings are demolished. </a:t>
            </a:r>
            <a:r>
              <a:rPr lang="en-US" sz="2000" dirty="0">
                <a:solidFill>
                  <a:srgbClr val="000000"/>
                </a:solidFill>
                <a:effectLst/>
                <a:latin typeface="Gill Sans MT" panose="020B0502020104020203" pitchFamily="34" charset="0"/>
                <a:ea typeface="Calibri" panose="020F0502020204030204" pitchFamily="34" charset="0"/>
              </a:rPr>
              <a:t>(Goal DP 3.12)</a:t>
            </a:r>
            <a:endParaRPr lang="en-US" sz="2000" dirty="0"/>
          </a:p>
        </p:txBody>
      </p:sp>
    </p:spTree>
    <p:extLst>
      <p:ext uri="{BB962C8B-B14F-4D97-AF65-F5344CB8AC3E}">
        <p14:creationId xmlns:p14="http://schemas.microsoft.com/office/powerpoint/2010/main" val="52001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Which Comprehensive Plan Goals are met?</a:t>
            </a:r>
          </a:p>
        </p:txBody>
      </p:sp>
      <p:sp>
        <p:nvSpPr>
          <p:cNvPr id="3" name="Content Placeholder 2"/>
          <p:cNvSpPr>
            <a:spLocks noGrp="1"/>
          </p:cNvSpPr>
          <p:nvPr>
            <p:ph idx="1"/>
          </p:nvPr>
        </p:nvSpPr>
        <p:spPr>
          <a:xfrm>
            <a:off x="581192" y="1717822"/>
            <a:ext cx="11029615" cy="1437690"/>
          </a:xfrm>
        </p:spPr>
        <p:txBody>
          <a:bodyPr>
            <a:normAutofit fontScale="92500"/>
          </a:bodyPr>
          <a:lstStyle/>
          <a:p>
            <a:pPr marL="0" indent="0">
              <a:buNone/>
            </a:pPr>
            <a:r>
              <a:rPr lang="en-US" sz="2000" dirty="0"/>
              <a:t>The Comprehensive Plan recognizes the high value that citizens place on historic resources in Spokane. Policies express public desires regarding their preservation and how to manage changes to these resources as they are impacted by new development. Historic properties can range from individually listed commercial, governmental, or residential buildings to historic districts in both neighborhood and commercial areas.</a:t>
            </a:r>
            <a:endParaRPr lang="en-US" sz="3200" dirty="0"/>
          </a:p>
        </p:txBody>
      </p:sp>
      <p:sp>
        <p:nvSpPr>
          <p:cNvPr id="4" name="Content Placeholder 2"/>
          <p:cNvSpPr txBox="1">
            <a:spLocks/>
          </p:cNvSpPr>
          <p:nvPr/>
        </p:nvSpPr>
        <p:spPr>
          <a:xfrm>
            <a:off x="898063" y="3076383"/>
            <a:ext cx="11029615" cy="3791995"/>
          </a:xfrm>
          <a:prstGeom prst="rect">
            <a:avLst/>
          </a:prstGeom>
        </p:spPr>
        <p:txBody>
          <a:bodyPr vert="horz" lIns="91440" tIns="45720" rIns="91440" bIns="45720" numCol="2"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u="sng" dirty="0"/>
              <a:t>Chapter 3: Land Use </a:t>
            </a:r>
            <a:endParaRPr lang="en-US" sz="1400" b="1" dirty="0"/>
          </a:p>
          <a:p>
            <a:r>
              <a:rPr lang="en-US" sz="1200" b="1" dirty="0"/>
              <a:t>LU 2.2 Performance Standards</a:t>
            </a:r>
            <a:r>
              <a:rPr lang="en-US" sz="1200" dirty="0"/>
              <a:t>.</a:t>
            </a:r>
          </a:p>
          <a:p>
            <a:r>
              <a:rPr lang="en-US" sz="1200" b="1" dirty="0"/>
              <a:t>LU 5.5 Compatible Development </a:t>
            </a:r>
          </a:p>
          <a:p>
            <a:r>
              <a:rPr lang="en-US" sz="1200" b="1" dirty="0"/>
              <a:t>LU 7.3 Historic Reuse </a:t>
            </a:r>
          </a:p>
          <a:p>
            <a:pPr marL="0" indent="0">
              <a:buNone/>
            </a:pPr>
            <a:r>
              <a:rPr lang="en-US" sz="1400" u="sng" dirty="0"/>
              <a:t>Chapter 6: Housing </a:t>
            </a:r>
            <a:endParaRPr lang="en-US" sz="1400" b="1" u="sng" dirty="0"/>
          </a:p>
          <a:p>
            <a:r>
              <a:rPr lang="en-US" sz="1200" b="1" dirty="0"/>
              <a:t>H 2.3 Housing Preservation </a:t>
            </a:r>
          </a:p>
          <a:p>
            <a:pPr marL="0" indent="0">
              <a:buNone/>
            </a:pPr>
            <a:r>
              <a:rPr lang="en-US" sz="1400" u="sng" dirty="0"/>
              <a:t>Chapter 8: Urban Design and Historic Preservation </a:t>
            </a:r>
            <a:endParaRPr lang="en-US" sz="1400" b="1" u="sng" dirty="0"/>
          </a:p>
          <a:p>
            <a:r>
              <a:rPr lang="en-US" sz="1200" b="1" dirty="0"/>
              <a:t>DP 1.1 Landmark Structures, Buildings, and Sites </a:t>
            </a:r>
          </a:p>
          <a:p>
            <a:r>
              <a:rPr lang="en-US" sz="1200" b="1" dirty="0"/>
              <a:t>DP 1.2 New Development in Established Neighborhoods</a:t>
            </a:r>
          </a:p>
          <a:p>
            <a:r>
              <a:rPr lang="en-US" sz="1200" b="1" dirty="0"/>
              <a:t>DP 2.8 Design Review Process </a:t>
            </a:r>
          </a:p>
          <a:p>
            <a:r>
              <a:rPr lang="en-US" sz="1200" b="1" dirty="0"/>
              <a:t>DP 2.12 Infill Development </a:t>
            </a:r>
          </a:p>
          <a:p>
            <a:r>
              <a:rPr lang="en-US" sz="1200" b="1" dirty="0"/>
              <a:t>DP 3.1 Historic Preservation </a:t>
            </a:r>
          </a:p>
          <a:p>
            <a:r>
              <a:rPr lang="en-US" sz="1200" b="1" dirty="0"/>
              <a:t>DP 3.3 Identification and Protection of Resources </a:t>
            </a:r>
          </a:p>
          <a:p>
            <a:r>
              <a:rPr lang="en-US" sz="1200" b="1" dirty="0"/>
              <a:t>DP 3.4 Reflect Spokane’s Diversity </a:t>
            </a:r>
          </a:p>
          <a:p>
            <a:r>
              <a:rPr lang="en-US" sz="1200" b="1" dirty="0"/>
              <a:t>DP 3.5 Landmarks Commission</a:t>
            </a:r>
          </a:p>
          <a:p>
            <a:r>
              <a:rPr lang="en-US" sz="1200" b="1" dirty="0"/>
              <a:t>DP 3.9 Redevelopment Incentives </a:t>
            </a:r>
          </a:p>
          <a:p>
            <a:r>
              <a:rPr lang="en-US" sz="1200" b="1" dirty="0"/>
              <a:t>DP 3.13 Historic Districts and Neighborhoods </a:t>
            </a:r>
          </a:p>
          <a:p>
            <a:r>
              <a:rPr lang="en-US" sz="1200" b="1" dirty="0"/>
              <a:t>DP 5.1 Neighborhood Participation </a:t>
            </a:r>
          </a:p>
          <a:p>
            <a:pPr marL="0" indent="0">
              <a:buNone/>
            </a:pPr>
            <a:r>
              <a:rPr lang="en-US" sz="1400" u="sng" dirty="0"/>
              <a:t>Chapter 11: Neighborhoods</a:t>
            </a:r>
            <a:endParaRPr lang="en-US" sz="1400" b="1" u="sng" dirty="0"/>
          </a:p>
          <a:p>
            <a:r>
              <a:rPr lang="en-US" sz="1200" b="1" dirty="0"/>
              <a:t>N 2.4 Neighborhood Improvement </a:t>
            </a:r>
          </a:p>
          <a:p>
            <a:r>
              <a:rPr lang="en-US" sz="1200" b="1" dirty="0"/>
              <a:t>N 6.1 Environmental Planning </a:t>
            </a:r>
            <a:endParaRPr lang="en-US" sz="1200" dirty="0"/>
          </a:p>
          <a:p>
            <a:pPr marL="0" indent="0">
              <a:buNone/>
            </a:pPr>
            <a:r>
              <a:rPr lang="en-US" sz="1400" u="sng" dirty="0"/>
              <a:t>Chapter 13: Local Government and Citizenship</a:t>
            </a:r>
            <a:endParaRPr lang="en-US" sz="1400" b="1" u="sng" dirty="0"/>
          </a:p>
          <a:p>
            <a:r>
              <a:rPr lang="en-US" sz="1200" b="1" dirty="0"/>
              <a:t>N 2.4 Neighborhood Improvement </a:t>
            </a:r>
          </a:p>
        </p:txBody>
      </p:sp>
    </p:spTree>
    <p:extLst>
      <p:ext uri="{BB962C8B-B14F-4D97-AF65-F5344CB8AC3E}">
        <p14:creationId xmlns:p14="http://schemas.microsoft.com/office/powerpoint/2010/main" val="375635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The environment And Historic Preservation</a:t>
            </a:r>
          </a:p>
        </p:txBody>
      </p:sp>
      <p:sp>
        <p:nvSpPr>
          <p:cNvPr id="3" name="Content Placeholder 2"/>
          <p:cNvSpPr>
            <a:spLocks noGrp="1"/>
          </p:cNvSpPr>
          <p:nvPr>
            <p:ph idx="1"/>
          </p:nvPr>
        </p:nvSpPr>
        <p:spPr/>
        <p:txBody>
          <a:bodyPr>
            <a:normAutofit/>
          </a:bodyPr>
          <a:lstStyle/>
          <a:p>
            <a:r>
              <a:rPr lang="en-US" sz="2400" dirty="0"/>
              <a:t>The proposed UDC amendment </a:t>
            </a:r>
            <a:r>
              <a:rPr lang="en-US" sz="2400" i="1" dirty="0"/>
              <a:t>bears a substantial relation to…the</a:t>
            </a:r>
            <a:r>
              <a:rPr lang="en-US" sz="2400" dirty="0"/>
              <a:t> </a:t>
            </a:r>
            <a:r>
              <a:rPr lang="en-US" sz="2400" i="1" dirty="0"/>
              <a:t>protection of the environment</a:t>
            </a:r>
            <a:r>
              <a:rPr lang="en-US" sz="2400" dirty="0"/>
              <a:t> – in this case, the historic character of a neighborhood or district would fall under the environment. Historic and Cultural Preservation is included as one of the “Environmental Elements” in the SEPA Checklist – in this case, question #13.</a:t>
            </a:r>
          </a:p>
          <a:p>
            <a:r>
              <a:rPr lang="en-US" sz="2400" dirty="0"/>
              <a:t>Additionally, in SMC 17E.050.220 we adopt Washington State’s definition of “environment.” The code provides a reference to the state code WAC 197-11-740 which directs you to WAC 197-11-444 for a list of elements that make up the environment. One of those elements is (2)(b)(vi) “historic and cultural preservation.”</a:t>
            </a:r>
          </a:p>
          <a:p>
            <a:endParaRPr lang="en-US" sz="3600" dirty="0"/>
          </a:p>
        </p:txBody>
      </p:sp>
    </p:spTree>
    <p:extLst>
      <p:ext uri="{BB962C8B-B14F-4D97-AF65-F5344CB8AC3E}">
        <p14:creationId xmlns:p14="http://schemas.microsoft.com/office/powerpoint/2010/main" val="507583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60AA-8419-1FD9-C201-9F8F4547E273}"/>
              </a:ext>
            </a:extLst>
          </p:cNvPr>
          <p:cNvSpPr>
            <a:spLocks noGrp="1"/>
          </p:cNvSpPr>
          <p:nvPr>
            <p:ph type="title"/>
          </p:nvPr>
        </p:nvSpPr>
        <p:spPr/>
        <p:txBody>
          <a:bodyPr/>
          <a:lstStyle/>
          <a:p>
            <a:r>
              <a:rPr lang="en-US" dirty="0"/>
              <a:t>Action Requested</a:t>
            </a:r>
          </a:p>
        </p:txBody>
      </p:sp>
      <p:sp>
        <p:nvSpPr>
          <p:cNvPr id="3" name="Content Placeholder 2">
            <a:extLst>
              <a:ext uri="{FF2B5EF4-FFF2-40B4-BE49-F238E27FC236}">
                <a16:creationId xmlns:a16="http://schemas.microsoft.com/office/drawing/2014/main" id="{FD16204D-4462-3774-EE54-69BDE4C920F7}"/>
              </a:ext>
            </a:extLst>
          </p:cNvPr>
          <p:cNvSpPr>
            <a:spLocks noGrp="1"/>
          </p:cNvSpPr>
          <p:nvPr>
            <p:ph idx="1"/>
          </p:nvPr>
        </p:nvSpPr>
        <p:spPr>
          <a:xfrm>
            <a:off x="445005" y="2326411"/>
            <a:ext cx="11029615" cy="4235163"/>
          </a:xfrm>
        </p:spPr>
        <p:txBody>
          <a:bodyPr anchor="t" anchorCtr="0">
            <a:normAutofit/>
          </a:bodyPr>
          <a:lstStyle/>
          <a:p>
            <a:pPr marL="0" indent="0">
              <a:buNone/>
            </a:pPr>
            <a:r>
              <a:rPr lang="en-US" sz="2400" i="1" dirty="0"/>
              <a:t>We respectfully request that the Plan Commission:</a:t>
            </a:r>
          </a:p>
          <a:p>
            <a:pPr marL="0" indent="0">
              <a:buNone/>
            </a:pPr>
            <a:r>
              <a:rPr lang="en-US" sz="3200" dirty="0"/>
              <a:t>Recommend to City Council that the proposed adoption of SMC 17D.100.285, Cannon Hill Park Local Historic District Overlay Zone and Design Standards and Guidelines is fully consistent with applicable provisions of the City of Spokane Comprehensive Plan and bears a substantial relation to the public health, safety, welfare, and protection of the environment</a:t>
            </a:r>
          </a:p>
        </p:txBody>
      </p:sp>
    </p:spTree>
    <p:extLst>
      <p:ext uri="{BB962C8B-B14F-4D97-AF65-F5344CB8AC3E}">
        <p14:creationId xmlns:p14="http://schemas.microsoft.com/office/powerpoint/2010/main" val="372203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D9F80-CA73-20DA-62BD-6E35C12FD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19336-2C7D-0520-9196-EA5694BD9104}"/>
              </a:ext>
            </a:extLst>
          </p:cNvPr>
          <p:cNvSpPr>
            <a:spLocks noGrp="1"/>
          </p:cNvSpPr>
          <p:nvPr>
            <p:ph type="title"/>
          </p:nvPr>
        </p:nvSpPr>
        <p:spPr>
          <a:xfrm>
            <a:off x="581193" y="3647025"/>
            <a:ext cx="11029615" cy="1497507"/>
          </a:xfrm>
        </p:spPr>
        <p:txBody>
          <a:bodyPr>
            <a:normAutofit/>
          </a:bodyPr>
          <a:lstStyle/>
          <a:p>
            <a:r>
              <a:rPr lang="en-US" sz="4800" dirty="0">
                <a:solidFill>
                  <a:schemeClr val="tx1"/>
                </a:solidFill>
              </a:rPr>
              <a:t>What is a local historic district?</a:t>
            </a:r>
          </a:p>
        </p:txBody>
      </p:sp>
    </p:spTree>
    <p:extLst>
      <p:ext uri="{BB962C8B-B14F-4D97-AF65-F5344CB8AC3E}">
        <p14:creationId xmlns:p14="http://schemas.microsoft.com/office/powerpoint/2010/main" val="371456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Local Historic district?</a:t>
            </a:r>
          </a:p>
        </p:txBody>
      </p:sp>
      <p:sp>
        <p:nvSpPr>
          <p:cNvPr id="3" name="Content Placeholder 2"/>
          <p:cNvSpPr>
            <a:spLocks noGrp="1"/>
          </p:cNvSpPr>
          <p:nvPr>
            <p:ph idx="1"/>
          </p:nvPr>
        </p:nvSpPr>
        <p:spPr>
          <a:xfrm>
            <a:off x="447522" y="2033548"/>
            <a:ext cx="11296955" cy="4546229"/>
          </a:xfrm>
        </p:spPr>
        <p:txBody>
          <a:bodyPr>
            <a:normAutofit fontScale="92500" lnSpcReduction="10000"/>
          </a:bodyPr>
          <a:lstStyle/>
          <a:p>
            <a:r>
              <a:rPr lang="en-US" sz="3000" dirty="0"/>
              <a:t>A nomination of a group of properties to be listed on the Spokane Register of Historic Places as a local historic district.</a:t>
            </a:r>
          </a:p>
          <a:p>
            <a:r>
              <a:rPr lang="en-US" sz="3000" dirty="0"/>
              <a:t>Requires an amendment to the Unified Development Code (UDC) since we are adding a section in chapter 17 of the SMC establishing the historic district overlay zone.</a:t>
            </a:r>
          </a:p>
          <a:p>
            <a:r>
              <a:rPr lang="en-US" sz="3000" dirty="0"/>
              <a:t>The formation of an overlay zone on the official zoning map and adoption of design standards and guidelines through reference within the proposed ordinance.  The words “overlay zone” are only in the Comprehensive Plan four times, one of which is a reference to the use of overlay zones to protect historic districts.</a:t>
            </a:r>
          </a:p>
          <a:p>
            <a:endParaRPr lang="en-US" sz="2800" dirty="0"/>
          </a:p>
        </p:txBody>
      </p:sp>
    </p:spTree>
    <p:extLst>
      <p:ext uri="{BB962C8B-B14F-4D97-AF65-F5344CB8AC3E}">
        <p14:creationId xmlns:p14="http://schemas.microsoft.com/office/powerpoint/2010/main" val="393580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 What Authority are they formed</a:t>
            </a:r>
          </a:p>
        </p:txBody>
      </p:sp>
      <p:sp>
        <p:nvSpPr>
          <p:cNvPr id="3" name="Content Placeholder 2"/>
          <p:cNvSpPr>
            <a:spLocks noGrp="1"/>
          </p:cNvSpPr>
          <p:nvPr>
            <p:ph idx="1"/>
          </p:nvPr>
        </p:nvSpPr>
        <p:spPr>
          <a:xfrm>
            <a:off x="353085" y="1827410"/>
            <a:ext cx="11461687" cy="4872153"/>
          </a:xfrm>
        </p:spPr>
        <p:txBody>
          <a:bodyPr>
            <a:normAutofit fontScale="85000" lnSpcReduction="10000"/>
          </a:bodyPr>
          <a:lstStyle/>
          <a:p>
            <a:r>
              <a:rPr lang="en-US" sz="3200" dirty="0"/>
              <a:t>The City Council adopted Ordinance No. C-35580 on February 12, 2018 – this recodified the City’s Historic Preservation Ordinance. Part of that recodification included the process for the formation of local historic districts.</a:t>
            </a:r>
          </a:p>
          <a:p>
            <a:r>
              <a:rPr lang="en-US" sz="3200" dirty="0"/>
              <a:t>There are three main parts to the designation process in SMC 17D.100:</a:t>
            </a:r>
          </a:p>
          <a:p>
            <a:pPr lvl="2"/>
            <a:r>
              <a:rPr lang="en-US" sz="3000" dirty="0"/>
              <a:t>Submittal of the nomination documents (nomination and resource forms).</a:t>
            </a:r>
          </a:p>
          <a:p>
            <a:pPr lvl="2"/>
            <a:r>
              <a:rPr lang="en-US" sz="3000" dirty="0"/>
              <a:t>Property owner consent (balloting of affected property owners).</a:t>
            </a:r>
          </a:p>
          <a:p>
            <a:pPr lvl="2"/>
            <a:r>
              <a:rPr lang="en-US" sz="3000" dirty="0"/>
              <a:t>Final designation via the passage of an ordinance </a:t>
            </a:r>
            <a:r>
              <a:rPr lang="en-US" sz="2600" dirty="0"/>
              <a:t>(SMC 17D.100.285) </a:t>
            </a:r>
            <a:r>
              <a:rPr lang="en-US" sz="3100" dirty="0"/>
              <a:t>within the Historic Preservation section of our code </a:t>
            </a:r>
            <a:r>
              <a:rPr lang="en-US" sz="3000" dirty="0"/>
              <a:t>that creates the overlay zone on the </a:t>
            </a:r>
            <a:r>
              <a:rPr lang="en-US" sz="3000"/>
              <a:t>official City Zoning </a:t>
            </a:r>
            <a:r>
              <a:rPr lang="en-US" sz="3000" dirty="0"/>
              <a:t>Map and adopts the Design Standards &amp; Guidelines through reference.</a:t>
            </a:r>
          </a:p>
        </p:txBody>
      </p:sp>
    </p:spTree>
    <p:extLst>
      <p:ext uri="{BB962C8B-B14F-4D97-AF65-F5344CB8AC3E}">
        <p14:creationId xmlns:p14="http://schemas.microsoft.com/office/powerpoint/2010/main" val="105193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B5A38-E041-FBF5-DCC6-50CEF5FB1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EDB89-FE84-613C-BE5F-293DCAF315E0}"/>
              </a:ext>
            </a:extLst>
          </p:cNvPr>
          <p:cNvSpPr>
            <a:spLocks noGrp="1"/>
          </p:cNvSpPr>
          <p:nvPr>
            <p:ph type="title"/>
          </p:nvPr>
        </p:nvSpPr>
        <p:spPr>
          <a:xfrm>
            <a:off x="581193" y="3647025"/>
            <a:ext cx="11029615" cy="1497507"/>
          </a:xfrm>
        </p:spPr>
        <p:txBody>
          <a:bodyPr>
            <a:normAutofit fontScale="90000"/>
          </a:bodyPr>
          <a:lstStyle/>
          <a:p>
            <a:r>
              <a:rPr lang="en-US" sz="4800" dirty="0">
                <a:solidFill>
                  <a:schemeClr val="tx1"/>
                </a:solidFill>
              </a:rPr>
              <a:t>Cannon hill park local historic district specifics</a:t>
            </a:r>
          </a:p>
        </p:txBody>
      </p:sp>
    </p:spTree>
    <p:extLst>
      <p:ext uri="{BB962C8B-B14F-4D97-AF65-F5344CB8AC3E}">
        <p14:creationId xmlns:p14="http://schemas.microsoft.com/office/powerpoint/2010/main" val="256532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ADD25B-0A33-4EF2-90F4-43139269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DB6F31-1B9E-4237-84A3-0825BFDF4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2">
            <a:extLst>
              <a:ext uri="{FF2B5EF4-FFF2-40B4-BE49-F238E27FC236}">
                <a16:creationId xmlns:a16="http://schemas.microsoft.com/office/drawing/2014/main" id="{BA0A0594-5481-6537-3382-CC766D3FD478}"/>
              </a:ext>
            </a:extLst>
          </p:cNvPr>
          <p:cNvSpPr>
            <a:spLocks noGrp="1"/>
          </p:cNvSpPr>
          <p:nvPr>
            <p:ph idx="1"/>
          </p:nvPr>
        </p:nvSpPr>
        <p:spPr>
          <a:xfrm>
            <a:off x="622835" y="1070556"/>
            <a:ext cx="3409782" cy="4036582"/>
          </a:xfrm>
        </p:spPr>
        <p:txBody>
          <a:bodyPr>
            <a:normAutofit/>
          </a:bodyPr>
          <a:lstStyle/>
          <a:p>
            <a:pPr marL="0" indent="0">
              <a:buNone/>
            </a:pPr>
            <a:r>
              <a:rPr lang="en-US" sz="3600" dirty="0">
                <a:solidFill>
                  <a:schemeClr val="bg1"/>
                </a:solidFill>
              </a:rPr>
              <a:t>The Cannon Hill Park Historic District Map</a:t>
            </a:r>
          </a:p>
          <a:p>
            <a:endParaRPr lang="en-US" dirty="0">
              <a:solidFill>
                <a:schemeClr val="bg1"/>
              </a:solidFill>
            </a:endParaRPr>
          </a:p>
        </p:txBody>
      </p:sp>
      <p:pic>
        <p:nvPicPr>
          <p:cNvPr id="6" name="Picture 5">
            <a:extLst>
              <a:ext uri="{FF2B5EF4-FFF2-40B4-BE49-F238E27FC236}">
                <a16:creationId xmlns:a16="http://schemas.microsoft.com/office/drawing/2014/main" id="{3C311857-930E-C596-09FD-EF603CEC5888}"/>
              </a:ext>
            </a:extLst>
          </p:cNvPr>
          <p:cNvPicPr>
            <a:picLocks noChangeAspect="1"/>
          </p:cNvPicPr>
          <p:nvPr/>
        </p:nvPicPr>
        <p:blipFill>
          <a:blip r:embed="rId2"/>
          <a:srcRect/>
          <a:stretch/>
        </p:blipFill>
        <p:spPr>
          <a:xfrm>
            <a:off x="4329297" y="683475"/>
            <a:ext cx="7018655" cy="5400297"/>
          </a:xfrm>
          <a:prstGeom prst="rect">
            <a:avLst/>
          </a:prstGeom>
          <a:ln>
            <a:solidFill>
              <a:schemeClr val="accent1"/>
            </a:solidFill>
          </a:ln>
        </p:spPr>
      </p:pic>
      <p:sp>
        <p:nvSpPr>
          <p:cNvPr id="3" name="TextBox 2">
            <a:extLst>
              <a:ext uri="{FF2B5EF4-FFF2-40B4-BE49-F238E27FC236}">
                <a16:creationId xmlns:a16="http://schemas.microsoft.com/office/drawing/2014/main" id="{FF3D1AAA-A1A8-1E57-0CC7-1445092D6305}"/>
              </a:ext>
            </a:extLst>
          </p:cNvPr>
          <p:cNvSpPr txBox="1"/>
          <p:nvPr/>
        </p:nvSpPr>
        <p:spPr>
          <a:xfrm>
            <a:off x="8340335" y="885890"/>
            <a:ext cx="1437408" cy="369332"/>
          </a:xfrm>
          <a:prstGeom prst="rect">
            <a:avLst/>
          </a:prstGeom>
          <a:solidFill>
            <a:schemeClr val="bg2"/>
          </a:solidFill>
          <a:ln>
            <a:solidFill>
              <a:schemeClr val="tx1"/>
            </a:solidFill>
          </a:ln>
        </p:spPr>
        <p:txBody>
          <a:bodyPr wrap="square" rtlCol="0">
            <a:spAutoFit/>
          </a:bodyPr>
          <a:lstStyle/>
          <a:p>
            <a:r>
              <a:rPr lang="en-US" b="1" dirty="0">
                <a:solidFill>
                  <a:srgbClr val="00CC00"/>
                </a:solidFill>
              </a:rPr>
              <a:t>18</a:t>
            </a:r>
            <a:r>
              <a:rPr lang="en-US" b="1" baseline="30000" dirty="0">
                <a:solidFill>
                  <a:srgbClr val="00CC00"/>
                </a:solidFill>
              </a:rPr>
              <a:t>th</a:t>
            </a:r>
            <a:r>
              <a:rPr lang="en-US" b="1" dirty="0">
                <a:solidFill>
                  <a:srgbClr val="00CC00"/>
                </a:solidFill>
              </a:rPr>
              <a:t> Avenue</a:t>
            </a:r>
          </a:p>
        </p:txBody>
      </p:sp>
      <p:cxnSp>
        <p:nvCxnSpPr>
          <p:cNvPr id="7" name="Straight Arrow Connector 6">
            <a:extLst>
              <a:ext uri="{FF2B5EF4-FFF2-40B4-BE49-F238E27FC236}">
                <a16:creationId xmlns:a16="http://schemas.microsoft.com/office/drawing/2014/main" id="{2B2641DE-C2D2-39BC-F14A-3B91A528173C}"/>
              </a:ext>
            </a:extLst>
          </p:cNvPr>
          <p:cNvCxnSpPr/>
          <p:nvPr/>
        </p:nvCxnSpPr>
        <p:spPr>
          <a:xfrm flipH="1">
            <a:off x="7686392" y="1158844"/>
            <a:ext cx="579422" cy="199176"/>
          </a:xfrm>
          <a:prstGeom prst="straightConnector1">
            <a:avLst/>
          </a:prstGeom>
          <a:ln w="41275">
            <a:solidFill>
              <a:srgbClr val="00CC00"/>
            </a:solidFill>
            <a:tailEnd type="triangle"/>
          </a:ln>
          <a:effectLst>
            <a:glow rad="114300">
              <a:schemeClr val="bg2">
                <a:alpha val="88000"/>
              </a:schemeClr>
            </a:glow>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97E5B7-6516-5DFA-60D8-52EA4C9A019B}"/>
              </a:ext>
            </a:extLst>
          </p:cNvPr>
          <p:cNvSpPr txBox="1"/>
          <p:nvPr/>
        </p:nvSpPr>
        <p:spPr>
          <a:xfrm>
            <a:off x="9613864" y="1365756"/>
            <a:ext cx="1437408" cy="369332"/>
          </a:xfrm>
          <a:prstGeom prst="rect">
            <a:avLst/>
          </a:prstGeom>
          <a:solidFill>
            <a:schemeClr val="bg2"/>
          </a:solidFill>
          <a:ln>
            <a:solidFill>
              <a:schemeClr val="tx1"/>
            </a:solidFill>
          </a:ln>
        </p:spPr>
        <p:txBody>
          <a:bodyPr wrap="square" rtlCol="0">
            <a:spAutoFit/>
          </a:bodyPr>
          <a:lstStyle/>
          <a:p>
            <a:r>
              <a:rPr lang="en-US" b="1" dirty="0">
                <a:solidFill>
                  <a:srgbClr val="00CC00"/>
                </a:solidFill>
              </a:rPr>
              <a:t>Bernard St.</a:t>
            </a:r>
          </a:p>
        </p:txBody>
      </p:sp>
      <p:cxnSp>
        <p:nvCxnSpPr>
          <p:cNvPr id="14" name="Straight Arrow Connector 13">
            <a:extLst>
              <a:ext uri="{FF2B5EF4-FFF2-40B4-BE49-F238E27FC236}">
                <a16:creationId xmlns:a16="http://schemas.microsoft.com/office/drawing/2014/main" id="{1DFFBF3B-5C34-470B-10F2-2379E913F1FF}"/>
              </a:ext>
            </a:extLst>
          </p:cNvPr>
          <p:cNvCxnSpPr>
            <a:cxnSpLocks/>
          </p:cNvCxnSpPr>
          <p:nvPr/>
        </p:nvCxnSpPr>
        <p:spPr>
          <a:xfrm>
            <a:off x="10368088" y="1781486"/>
            <a:ext cx="313310" cy="489444"/>
          </a:xfrm>
          <a:prstGeom prst="straightConnector1">
            <a:avLst/>
          </a:prstGeom>
          <a:ln w="41275">
            <a:solidFill>
              <a:srgbClr val="00CC00"/>
            </a:solidFill>
            <a:tailEnd type="triangle"/>
          </a:ln>
          <a:effectLst>
            <a:glow rad="114300">
              <a:schemeClr val="bg2">
                <a:alpha val="88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8A024E-9F2A-77DE-3B2B-02CF60F50E8A}"/>
              </a:ext>
            </a:extLst>
          </p:cNvPr>
          <p:cNvCxnSpPr>
            <a:cxnSpLocks/>
          </p:cNvCxnSpPr>
          <p:nvPr/>
        </p:nvCxnSpPr>
        <p:spPr>
          <a:xfrm>
            <a:off x="4465831" y="2995589"/>
            <a:ext cx="76024" cy="1305106"/>
          </a:xfrm>
          <a:prstGeom prst="straightConnector1">
            <a:avLst/>
          </a:prstGeom>
          <a:ln w="41275">
            <a:solidFill>
              <a:srgbClr val="00CC00"/>
            </a:solidFill>
            <a:tailEnd type="triangle"/>
          </a:ln>
          <a:effectLst>
            <a:glow rad="114300">
              <a:schemeClr val="bg2">
                <a:alpha val="88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7BE171D-F9E4-5202-D4C9-40529A6DB515}"/>
              </a:ext>
            </a:extLst>
          </p:cNvPr>
          <p:cNvCxnSpPr>
            <a:cxnSpLocks/>
          </p:cNvCxnSpPr>
          <p:nvPr/>
        </p:nvCxnSpPr>
        <p:spPr>
          <a:xfrm flipH="1">
            <a:off x="9706708" y="5492244"/>
            <a:ext cx="681680" cy="0"/>
          </a:xfrm>
          <a:prstGeom prst="straightConnector1">
            <a:avLst/>
          </a:prstGeom>
          <a:ln w="41275">
            <a:solidFill>
              <a:srgbClr val="00CC00"/>
            </a:solidFill>
            <a:tailEnd type="triangle"/>
          </a:ln>
          <a:effectLst>
            <a:glow rad="114300">
              <a:schemeClr val="bg2">
                <a:alpha val="88000"/>
              </a:schemeClr>
            </a:glow>
          </a:effectLst>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90AEDF-2108-DF56-59F5-5136663D9786}"/>
              </a:ext>
            </a:extLst>
          </p:cNvPr>
          <p:cNvSpPr txBox="1"/>
          <p:nvPr/>
        </p:nvSpPr>
        <p:spPr>
          <a:xfrm>
            <a:off x="3485249" y="2552919"/>
            <a:ext cx="1437408" cy="369332"/>
          </a:xfrm>
          <a:prstGeom prst="rect">
            <a:avLst/>
          </a:prstGeom>
          <a:solidFill>
            <a:schemeClr val="bg2"/>
          </a:solidFill>
          <a:ln>
            <a:solidFill>
              <a:schemeClr val="tx1"/>
            </a:solidFill>
          </a:ln>
        </p:spPr>
        <p:txBody>
          <a:bodyPr wrap="square" rtlCol="0">
            <a:spAutoFit/>
          </a:bodyPr>
          <a:lstStyle/>
          <a:p>
            <a:r>
              <a:rPr lang="en-US" b="1" dirty="0">
                <a:solidFill>
                  <a:srgbClr val="00CC00"/>
                </a:solidFill>
              </a:rPr>
              <a:t>Lincoln St.</a:t>
            </a:r>
          </a:p>
        </p:txBody>
      </p:sp>
      <p:sp>
        <p:nvSpPr>
          <p:cNvPr id="21" name="TextBox 20">
            <a:extLst>
              <a:ext uri="{FF2B5EF4-FFF2-40B4-BE49-F238E27FC236}">
                <a16:creationId xmlns:a16="http://schemas.microsoft.com/office/drawing/2014/main" id="{A4179B64-8C2D-2283-744C-52F9A797FF68}"/>
              </a:ext>
            </a:extLst>
          </p:cNvPr>
          <p:cNvSpPr txBox="1"/>
          <p:nvPr/>
        </p:nvSpPr>
        <p:spPr>
          <a:xfrm>
            <a:off x="10457912" y="5222500"/>
            <a:ext cx="1437408" cy="369332"/>
          </a:xfrm>
          <a:prstGeom prst="rect">
            <a:avLst/>
          </a:prstGeom>
          <a:solidFill>
            <a:schemeClr val="bg2"/>
          </a:solidFill>
          <a:ln>
            <a:solidFill>
              <a:schemeClr val="tx1"/>
            </a:solidFill>
          </a:ln>
        </p:spPr>
        <p:txBody>
          <a:bodyPr wrap="square" rtlCol="0">
            <a:spAutoFit/>
          </a:bodyPr>
          <a:lstStyle/>
          <a:p>
            <a:r>
              <a:rPr lang="en-US" b="1" dirty="0">
                <a:solidFill>
                  <a:srgbClr val="00CC00"/>
                </a:solidFill>
              </a:rPr>
              <a:t>21st Blvd.</a:t>
            </a:r>
          </a:p>
        </p:txBody>
      </p:sp>
    </p:spTree>
    <p:extLst>
      <p:ext uri="{BB962C8B-B14F-4D97-AF65-F5344CB8AC3E}">
        <p14:creationId xmlns:p14="http://schemas.microsoft.com/office/powerpoint/2010/main" val="25767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5200-33A4-2546-48D0-3D840215F5AF}"/>
              </a:ext>
            </a:extLst>
          </p:cNvPr>
          <p:cNvSpPr>
            <a:spLocks noGrp="1"/>
          </p:cNvSpPr>
          <p:nvPr>
            <p:ph type="title"/>
          </p:nvPr>
        </p:nvSpPr>
        <p:spPr/>
        <p:txBody>
          <a:bodyPr/>
          <a:lstStyle/>
          <a:p>
            <a:r>
              <a:rPr lang="en-US" dirty="0"/>
              <a:t>Why the cannon hill park</a:t>
            </a:r>
            <a:br>
              <a:rPr lang="en-US" dirty="0"/>
            </a:br>
            <a:r>
              <a:rPr lang="en-US" dirty="0"/>
              <a:t>neighborhood?	</a:t>
            </a:r>
          </a:p>
        </p:txBody>
      </p:sp>
      <p:sp>
        <p:nvSpPr>
          <p:cNvPr id="3" name="Content Placeholder 2">
            <a:extLst>
              <a:ext uri="{FF2B5EF4-FFF2-40B4-BE49-F238E27FC236}">
                <a16:creationId xmlns:a16="http://schemas.microsoft.com/office/drawing/2014/main" id="{CA0D2744-9862-9379-A7C1-13A0B30803D9}"/>
              </a:ext>
            </a:extLst>
          </p:cNvPr>
          <p:cNvSpPr>
            <a:spLocks noGrp="1"/>
          </p:cNvSpPr>
          <p:nvPr>
            <p:ph idx="1"/>
          </p:nvPr>
        </p:nvSpPr>
        <p:spPr>
          <a:xfrm>
            <a:off x="184935" y="2005398"/>
            <a:ext cx="6924781" cy="4852602"/>
          </a:xfrm>
        </p:spPr>
        <p:txBody>
          <a:bodyPr anchor="t" anchorCtr="0">
            <a:normAutofit/>
          </a:bodyPr>
          <a:lstStyle/>
          <a:p>
            <a:r>
              <a:rPr lang="en-US" sz="2400" dirty="0"/>
              <a:t>The Historic Preservation Office conducted grant funded survey work in this neighborhood in 2008 – survey is the foundation of preservation work and helps us identify where preservation makes sense. </a:t>
            </a:r>
          </a:p>
          <a:p>
            <a:r>
              <a:rPr lang="en-US" sz="2400" dirty="0"/>
              <a:t>Its significance is as a planned development platted in 1909-1910 by the Arthur Jones Company that included extensive landscape planting to create a “fine residential district.”</a:t>
            </a:r>
          </a:p>
          <a:p>
            <a:r>
              <a:rPr lang="en-US" sz="2400" dirty="0"/>
              <a:t>Neighborhood is largely intact as it was at the end of its build-out period in 1958.</a:t>
            </a:r>
          </a:p>
          <a:p>
            <a:pPr marL="0" indent="0">
              <a:buNone/>
            </a:pPr>
            <a:endParaRPr lang="en-US" sz="2400" dirty="0"/>
          </a:p>
        </p:txBody>
      </p:sp>
      <p:pic>
        <p:nvPicPr>
          <p:cNvPr id="7" name="Picture 6">
            <a:extLst>
              <a:ext uri="{FF2B5EF4-FFF2-40B4-BE49-F238E27FC236}">
                <a16:creationId xmlns:a16="http://schemas.microsoft.com/office/drawing/2014/main" id="{ABB3EB2D-0C91-A5F9-F000-BADA537503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9716" y="3467164"/>
            <a:ext cx="5082283" cy="3390836"/>
          </a:xfrm>
          <a:prstGeom prst="rect">
            <a:avLst/>
          </a:prstGeom>
        </p:spPr>
      </p:pic>
      <p:pic>
        <p:nvPicPr>
          <p:cNvPr id="5" name="Picture 4">
            <a:extLst>
              <a:ext uri="{FF2B5EF4-FFF2-40B4-BE49-F238E27FC236}">
                <a16:creationId xmlns:a16="http://schemas.microsoft.com/office/drawing/2014/main" id="{005E15FC-59F6-801B-795C-23B4D979B1D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09717" y="10274"/>
            <a:ext cx="5082283" cy="3466062"/>
          </a:xfrm>
          <a:prstGeom prst="rect">
            <a:avLst/>
          </a:prstGeom>
        </p:spPr>
      </p:pic>
    </p:spTree>
    <p:extLst>
      <p:ext uri="{BB962C8B-B14F-4D97-AF65-F5344CB8AC3E}">
        <p14:creationId xmlns:p14="http://schemas.microsoft.com/office/powerpoint/2010/main" val="33817574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20060</TotalTime>
  <Words>2378</Words>
  <Application>Microsoft Office PowerPoint</Application>
  <PresentationFormat>Widescreen</PresentationFormat>
  <Paragraphs>218</Paragraphs>
  <Slides>35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 Narrow</vt:lpstr>
      <vt:lpstr>Arial</vt:lpstr>
      <vt:lpstr>Calibri</vt:lpstr>
      <vt:lpstr>Gill Sans MT</vt:lpstr>
      <vt:lpstr>Wingdings 2</vt:lpstr>
      <vt:lpstr>Dividend</vt:lpstr>
      <vt:lpstr>Spokane Plan Commission Hearing on the Cannon hill park Historic District</vt:lpstr>
      <vt:lpstr>Spokane’s comprehensive Plan – Vision and values statement, chapter 8</vt:lpstr>
      <vt:lpstr>Spokane’s comprehensive Plan – Vision and values statement, chapter 8</vt:lpstr>
      <vt:lpstr>What is a local historic district?</vt:lpstr>
      <vt:lpstr>What is a Local Historic district?</vt:lpstr>
      <vt:lpstr>Under What Authority are they formed</vt:lpstr>
      <vt:lpstr>Cannon hill park local historic district specifics</vt:lpstr>
      <vt:lpstr>PowerPoint Presentation</vt:lpstr>
      <vt:lpstr>Why the cannon hill park neighborhood? </vt:lpstr>
      <vt:lpstr>What makes up the district?</vt:lpstr>
      <vt:lpstr>Types of properties</vt:lpstr>
      <vt:lpstr>57 bungalow types of 191 properties(1909-1924)</vt:lpstr>
      <vt:lpstr>52 cottage Types of 191 properties (1921-1947)</vt:lpstr>
      <vt:lpstr>69 residence  types of 191 properties (1909-1953)</vt:lpstr>
      <vt:lpstr>11 ranch Types of 191 properties (1948-1958)</vt:lpstr>
      <vt:lpstr>Cannon hill park design standards and guidelines</vt:lpstr>
      <vt:lpstr>Design Standards &amp; Guidelines</vt:lpstr>
      <vt:lpstr>Design standards and guidelines - Adus</vt:lpstr>
      <vt:lpstr>Design Standards &amp; Guidelines:  New construction</vt:lpstr>
      <vt:lpstr>Design Standards &amp; Guidelines: Demolition</vt:lpstr>
      <vt:lpstr>Process pieces: property owner vote, outreach, regulatory processes</vt:lpstr>
      <vt:lpstr>Final Voting results</vt:lpstr>
      <vt:lpstr>Process followed by the Historic Preservation office</vt:lpstr>
      <vt:lpstr>Outreach conducted</vt:lpstr>
      <vt:lpstr>Outreach conducted, Continued</vt:lpstr>
      <vt:lpstr>Agency and Public comment</vt:lpstr>
      <vt:lpstr>Plan commission authority and decision making criteria</vt:lpstr>
      <vt:lpstr>Overlay zone ordinance </vt:lpstr>
      <vt:lpstr>When Is a UDC Amendment appropriate?</vt:lpstr>
      <vt:lpstr>The City of Spokane's Comprehensive Plan</vt:lpstr>
      <vt:lpstr>The City of Spokane's Comprehensive Plan</vt:lpstr>
      <vt:lpstr>The City of Spokane's Comprehensive Plan</vt:lpstr>
      <vt:lpstr>1) Which Comprehensive Plan Goals are met?</vt:lpstr>
      <vt:lpstr>2) The environment And Historic Preservation</vt:lpstr>
      <vt:lpstr>Action Requested</vt:lpstr>
    </vt:vector>
  </TitlesOfParts>
  <Company>City of Spokane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Spokane Plan Commission Hearing on the Cannon Streetcar Suburb Historic District</dc:title>
  <dc:creator>Camporeale, Logan</dc:creator>
  <cp:lastModifiedBy>Duvall, Megan</cp:lastModifiedBy>
  <cp:revision>81</cp:revision>
  <cp:lastPrinted>2025-07-23T18:44:09Z</cp:lastPrinted>
  <dcterms:created xsi:type="dcterms:W3CDTF">2023-01-13T22:24:34Z</dcterms:created>
  <dcterms:modified xsi:type="dcterms:W3CDTF">2025-09-22T23:07:21Z</dcterms:modified>
</cp:coreProperties>
</file>