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8" r:id="rId3"/>
    <p:sldId id="257" r:id="rId4"/>
    <p:sldId id="259" r:id="rId5"/>
    <p:sldId id="266" r:id="rId6"/>
    <p:sldId id="260" r:id="rId7"/>
    <p:sldId id="261" r:id="rId8"/>
    <p:sldId id="265" r:id="rId9"/>
    <p:sldId id="268" r:id="rId10"/>
    <p:sldId id="283" r:id="rId11"/>
    <p:sldId id="284" r:id="rId12"/>
    <p:sldId id="293" r:id="rId13"/>
    <p:sldId id="288" r:id="rId14"/>
    <p:sldId id="289" r:id="rId15"/>
    <p:sldId id="290" r:id="rId16"/>
    <p:sldId id="291" r:id="rId17"/>
    <p:sldId id="294" r:id="rId18"/>
    <p:sldId id="286" r:id="rId19"/>
    <p:sldId id="295" r:id="rId20"/>
    <p:sldId id="296" r:id="rId21"/>
    <p:sldId id="297" r:id="rId22"/>
    <p:sldId id="263" r:id="rId23"/>
    <p:sldId id="298" r:id="rId24"/>
    <p:sldId id="2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A7811-8666-4185-AE55-CC5636BDCB9A}"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5B9BB-760E-45A4-8605-56BA8B76F7C7}" type="slidenum">
              <a:rPr lang="en-US" smtClean="0"/>
              <a:t>‹#›</a:t>
            </a:fld>
            <a:endParaRPr lang="en-US"/>
          </a:p>
        </p:txBody>
      </p:sp>
    </p:spTree>
    <p:extLst>
      <p:ext uri="{BB962C8B-B14F-4D97-AF65-F5344CB8AC3E}">
        <p14:creationId xmlns:p14="http://schemas.microsoft.com/office/powerpoint/2010/main" val="336173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Olmsted plan included drawings of 3 parks – Cannon Hill Park, Liberty and Corbin Parks.</a:t>
            </a:r>
          </a:p>
        </p:txBody>
      </p:sp>
      <p:sp>
        <p:nvSpPr>
          <p:cNvPr id="4" name="Slide Number Placeholder 3"/>
          <p:cNvSpPr>
            <a:spLocks noGrp="1"/>
          </p:cNvSpPr>
          <p:nvPr>
            <p:ph type="sldNum" sz="quarter" idx="5"/>
          </p:nvPr>
        </p:nvSpPr>
        <p:spPr/>
        <p:txBody>
          <a:bodyPr/>
          <a:lstStyle/>
          <a:p>
            <a:fld id="{629F8AF0-FD5D-4253-A265-09D9770C34AF}" type="slidenum">
              <a:rPr lang="en-US" smtClean="0"/>
              <a:t>10</a:t>
            </a:fld>
            <a:endParaRPr lang="en-US" dirty="0"/>
          </a:p>
        </p:txBody>
      </p:sp>
    </p:spTree>
    <p:extLst>
      <p:ext uri="{BB962C8B-B14F-4D97-AF65-F5344CB8AC3E}">
        <p14:creationId xmlns:p14="http://schemas.microsoft.com/office/powerpoint/2010/main" val="407290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32EA3-A272-D2F5-46A0-E55374654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3E681-70B2-4D82-16BA-CB09B9075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ABFF4-CC33-8BEE-8C78-4E8F5C9801D9}"/>
              </a:ext>
            </a:extLst>
          </p:cNvPr>
          <p:cNvSpPr>
            <a:spLocks noGrp="1"/>
          </p:cNvSpPr>
          <p:nvPr>
            <p:ph type="body" idx="1"/>
          </p:nvPr>
        </p:nvSpPr>
        <p:spPr/>
        <p:txBody>
          <a:bodyPr/>
          <a:lstStyle/>
          <a:p>
            <a:r>
              <a:rPr lang="en-US" dirty="0"/>
              <a:t>The Olmsted plan included drawings of 3 parks – Cannon Hill Park, Liberty and Corbin Parks.</a:t>
            </a:r>
          </a:p>
        </p:txBody>
      </p:sp>
      <p:sp>
        <p:nvSpPr>
          <p:cNvPr id="4" name="Slide Number Placeholder 3">
            <a:extLst>
              <a:ext uri="{FF2B5EF4-FFF2-40B4-BE49-F238E27FC236}">
                <a16:creationId xmlns:a16="http://schemas.microsoft.com/office/drawing/2014/main" id="{5698F89F-D18D-088F-983F-273C2D681F1A}"/>
              </a:ext>
            </a:extLst>
          </p:cNvPr>
          <p:cNvSpPr>
            <a:spLocks noGrp="1"/>
          </p:cNvSpPr>
          <p:nvPr>
            <p:ph type="sldNum" sz="quarter" idx="5"/>
          </p:nvPr>
        </p:nvSpPr>
        <p:spPr/>
        <p:txBody>
          <a:bodyPr/>
          <a:lstStyle/>
          <a:p>
            <a:fld id="{629F8AF0-FD5D-4253-A265-09D9770C34AF}" type="slidenum">
              <a:rPr lang="en-US" smtClean="0"/>
              <a:t>11</a:t>
            </a:fld>
            <a:endParaRPr lang="en-US" dirty="0"/>
          </a:p>
        </p:txBody>
      </p:sp>
    </p:spTree>
    <p:extLst>
      <p:ext uri="{BB962C8B-B14F-4D97-AF65-F5344CB8AC3E}">
        <p14:creationId xmlns:p14="http://schemas.microsoft.com/office/powerpoint/2010/main" val="36506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9F8AF0-FD5D-4253-A265-09D9770C34AF}" type="slidenum">
              <a:rPr lang="en-US" smtClean="0"/>
              <a:t>15</a:t>
            </a:fld>
            <a:endParaRPr lang="en-US" dirty="0"/>
          </a:p>
        </p:txBody>
      </p:sp>
    </p:spTree>
    <p:extLst>
      <p:ext uri="{BB962C8B-B14F-4D97-AF65-F5344CB8AC3E}">
        <p14:creationId xmlns:p14="http://schemas.microsoft.com/office/powerpoint/2010/main" val="387209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9F8AF0-FD5D-4253-A265-09D9770C34AF}" type="slidenum">
              <a:rPr lang="en-US" smtClean="0"/>
              <a:t>21</a:t>
            </a:fld>
            <a:endParaRPr lang="en-US" dirty="0"/>
          </a:p>
        </p:txBody>
      </p:sp>
    </p:spTree>
    <p:extLst>
      <p:ext uri="{BB962C8B-B14F-4D97-AF65-F5344CB8AC3E}">
        <p14:creationId xmlns:p14="http://schemas.microsoft.com/office/powerpoint/2010/main" val="201982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the dates on this</a:t>
            </a:r>
          </a:p>
        </p:txBody>
      </p:sp>
      <p:sp>
        <p:nvSpPr>
          <p:cNvPr id="4" name="Slide Number Placeholder 3"/>
          <p:cNvSpPr>
            <a:spLocks noGrp="1"/>
          </p:cNvSpPr>
          <p:nvPr>
            <p:ph type="sldNum" sz="quarter" idx="10"/>
          </p:nvPr>
        </p:nvSpPr>
        <p:spPr/>
        <p:txBody>
          <a:bodyPr/>
          <a:lstStyle/>
          <a:p>
            <a:fld id="{629F8AF0-FD5D-4253-A265-09D9770C34AF}" type="slidenum">
              <a:rPr lang="en-US" smtClean="0"/>
              <a:t>22</a:t>
            </a:fld>
            <a:endParaRPr lang="en-US" dirty="0"/>
          </a:p>
        </p:txBody>
      </p:sp>
    </p:spTree>
    <p:extLst>
      <p:ext uri="{BB962C8B-B14F-4D97-AF65-F5344CB8AC3E}">
        <p14:creationId xmlns:p14="http://schemas.microsoft.com/office/powerpoint/2010/main" val="274283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7631A2-A9D7-4C52-8FBC-7D216326127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257108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7631A2-A9D7-4C52-8FBC-7D216326127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38657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7631A2-A9D7-4C52-8FBC-7D216326127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104221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7631A2-A9D7-4C52-8FBC-7D216326127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109992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7631A2-A9D7-4C52-8FBC-7D216326127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2426581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7631A2-A9D7-4C52-8FBC-7D216326127D}"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180129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7631A2-A9D7-4C52-8FBC-7D216326127D}" type="datetimeFigureOut">
              <a:rPr lang="en-US" smtClean="0"/>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201360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7631A2-A9D7-4C52-8FBC-7D216326127D}" type="datetimeFigureOut">
              <a:rPr lang="en-US" smtClean="0"/>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58737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7631A2-A9D7-4C52-8FBC-7D216326127D}" type="datetimeFigureOut">
              <a:rPr lang="en-US" smtClean="0"/>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352662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7631A2-A9D7-4C52-8FBC-7D216326127D}"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329174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7631A2-A9D7-4C52-8FBC-7D216326127D}"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0BF2A-B70E-443E-9192-80654AB6385B}" type="slidenum">
              <a:rPr lang="en-US" smtClean="0"/>
              <a:t>‹#›</a:t>
            </a:fld>
            <a:endParaRPr lang="en-US"/>
          </a:p>
        </p:txBody>
      </p:sp>
    </p:spTree>
    <p:extLst>
      <p:ext uri="{BB962C8B-B14F-4D97-AF65-F5344CB8AC3E}">
        <p14:creationId xmlns:p14="http://schemas.microsoft.com/office/powerpoint/2010/main" val="116120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6B7631A2-A9D7-4C52-8FBC-7D216326127D}" type="datetimeFigureOut">
              <a:rPr lang="en-US" smtClean="0"/>
              <a:t>8/19/2025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6D10BF2A-B70E-443E-9192-80654AB6385B}" type="slidenum">
              <a:rPr lang="en-US" smtClean="0"/>
              <a:t>‹#›</a:t>
            </a:fld>
            <a:endParaRPr lang="en-US"/>
          </a:p>
        </p:txBody>
      </p:sp>
    </p:spTree>
    <p:extLst>
      <p:ext uri="{BB962C8B-B14F-4D97-AF65-F5344CB8AC3E}">
        <p14:creationId xmlns:p14="http://schemas.microsoft.com/office/powerpoint/2010/main" val="3030493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ouse with a large front yard&#10;&#10;Description automatically generated with low confidence">
            <a:extLst>
              <a:ext uri="{FF2B5EF4-FFF2-40B4-BE49-F238E27FC236}">
                <a16:creationId xmlns:a16="http://schemas.microsoft.com/office/drawing/2014/main" id="{EA4DF23E-5ED2-B874-DAF8-052E755192C2}"/>
              </a:ext>
            </a:extLst>
          </p:cNvPr>
          <p:cNvPicPr>
            <a:picLocks noChangeAspect="1"/>
          </p:cNvPicPr>
          <p:nvPr/>
        </p:nvPicPr>
        <p:blipFill>
          <a:blip r:embed="rId2" cstate="screen">
            <a:extLst>
              <a:ext uri="{28A0092B-C50C-407E-A947-70E740481C1C}">
                <a14:useLocalDpi xmlns:a14="http://schemas.microsoft.com/office/drawing/2010/main"/>
              </a:ext>
            </a:extLst>
          </a:blip>
          <a:srcRect l="3012" r="404" b="-1"/>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E991C6-F412-CE3E-B7FA-47322DC7460C}"/>
              </a:ext>
            </a:extLst>
          </p:cNvPr>
          <p:cNvSpPr>
            <a:spLocks noGrp="1"/>
          </p:cNvSpPr>
          <p:nvPr>
            <p:ph type="ctrTitle"/>
          </p:nvPr>
        </p:nvSpPr>
        <p:spPr>
          <a:xfrm>
            <a:off x="7043596" y="743446"/>
            <a:ext cx="4916032" cy="5421963"/>
          </a:xfrm>
          <a:noFill/>
        </p:spPr>
        <p:txBody>
          <a:bodyPr>
            <a:normAutofit/>
          </a:bodyPr>
          <a:lstStyle/>
          <a:p>
            <a:pPr algn="l"/>
            <a:r>
              <a:rPr lang="en-US" sz="5200" b="1" dirty="0"/>
              <a:t>Cannon Hill Park Historic District</a:t>
            </a:r>
          </a:p>
        </p:txBody>
      </p:sp>
    </p:spTree>
    <p:extLst>
      <p:ext uri="{BB962C8B-B14F-4D97-AF65-F5344CB8AC3E}">
        <p14:creationId xmlns:p14="http://schemas.microsoft.com/office/powerpoint/2010/main" val="189849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207-87F7-DCC4-9F13-65586ED15AC6}"/>
              </a:ext>
            </a:extLst>
          </p:cNvPr>
          <p:cNvSpPr>
            <a:spLocks noGrp="1"/>
          </p:cNvSpPr>
          <p:nvPr>
            <p:ph type="title"/>
          </p:nvPr>
        </p:nvSpPr>
        <p:spPr>
          <a:xfrm>
            <a:off x="216363" y="313667"/>
            <a:ext cx="10515600" cy="1325563"/>
          </a:xfrm>
        </p:spPr>
        <p:txBody>
          <a:bodyPr/>
          <a:lstStyle/>
          <a:p>
            <a:r>
              <a:rPr lang="en-US" dirty="0"/>
              <a:t>SIGNIFICANCE OF THE NEIGHBORHOOD</a:t>
            </a:r>
          </a:p>
        </p:txBody>
      </p:sp>
      <p:pic>
        <p:nvPicPr>
          <p:cNvPr id="4" name="Content Placeholder 5">
            <a:extLst>
              <a:ext uri="{FF2B5EF4-FFF2-40B4-BE49-F238E27FC236}">
                <a16:creationId xmlns:a16="http://schemas.microsoft.com/office/drawing/2014/main" id="{5C85DA4E-D6DC-1904-B545-90443C10CE1E}"/>
              </a:ext>
            </a:extLst>
          </p:cNvPr>
          <p:cNvPicPr>
            <a:picLocks noGrp="1" noChangeAspect="1"/>
          </p:cNvPicPr>
          <p:nvPr>
            <p:ph sz="half" idx="1"/>
          </p:nvPr>
        </p:nvPicPr>
        <p:blipFill>
          <a:blip r:embed="rId3"/>
          <a:stretch>
            <a:fillRect/>
          </a:stretch>
        </p:blipFill>
        <p:spPr>
          <a:xfrm>
            <a:off x="216363" y="1690688"/>
            <a:ext cx="5942297" cy="3974648"/>
          </a:xfrm>
          <a:prstGeom prst="rect">
            <a:avLst/>
          </a:prstGeom>
          <a:ln w="12700">
            <a:solidFill>
              <a:schemeClr val="tx1">
                <a:lumMod val="85000"/>
                <a:lumOff val="15000"/>
              </a:schemeClr>
            </a:solidFill>
          </a:ln>
        </p:spPr>
      </p:pic>
      <p:sp>
        <p:nvSpPr>
          <p:cNvPr id="6" name="Content Placeholder 2">
            <a:extLst>
              <a:ext uri="{FF2B5EF4-FFF2-40B4-BE49-F238E27FC236}">
                <a16:creationId xmlns:a16="http://schemas.microsoft.com/office/drawing/2014/main" id="{E9684096-84F2-ABFB-377C-6455FBBC05BB}"/>
              </a:ext>
            </a:extLst>
          </p:cNvPr>
          <p:cNvSpPr txBox="1">
            <a:spLocks/>
          </p:cNvSpPr>
          <p:nvPr/>
        </p:nvSpPr>
        <p:spPr>
          <a:xfrm>
            <a:off x="6296732" y="1799252"/>
            <a:ext cx="5405322" cy="4293344"/>
          </a:xfrm>
          <a:prstGeom prst="rect">
            <a:avLst/>
          </a:prstGeom>
        </p:spPr>
        <p:txBody>
          <a:bodyPr vert="horz" lIns="91440" tIns="45720" rIns="91440" bIns="45720" rtlCol="0" anchor="ctr">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500" b="1" i="1" dirty="0"/>
              <a:t>Convergence of the following:</a:t>
            </a:r>
          </a:p>
          <a:p>
            <a:r>
              <a:rPr lang="en-US" sz="3000" dirty="0"/>
              <a:t>Cannon Hill Park as a City Park</a:t>
            </a:r>
          </a:p>
          <a:p>
            <a:r>
              <a:rPr lang="en-US" sz="3000" dirty="0"/>
              <a:t>Olmsted Brothers Park &amp; Boulevard Plan (included CHP along with Corbin and Liberty Parks)</a:t>
            </a:r>
          </a:p>
          <a:p>
            <a:r>
              <a:rPr lang="en-US" sz="3000" dirty="0"/>
              <a:t>Arthur D. Jones &amp; Company and the Cannon Hill Co. platted the Cannon Hill Park Addition and offered lots for sale: 1909-1910</a:t>
            </a:r>
          </a:p>
          <a:p>
            <a:endParaRPr lang="en-US" sz="2800" dirty="0"/>
          </a:p>
        </p:txBody>
      </p:sp>
      <p:pic>
        <p:nvPicPr>
          <p:cNvPr id="7" name="Content Placeholder 5">
            <a:extLst>
              <a:ext uri="{FF2B5EF4-FFF2-40B4-BE49-F238E27FC236}">
                <a16:creationId xmlns:a16="http://schemas.microsoft.com/office/drawing/2014/main" id="{15A84BA3-7F90-E719-AC7A-BD6B262A34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05" t="4525" r="4188"/>
          <a:stretch/>
        </p:blipFill>
        <p:spPr>
          <a:xfrm>
            <a:off x="78290" y="3119167"/>
            <a:ext cx="6218442" cy="3373708"/>
          </a:xfrm>
          <a:prstGeom prst="rect">
            <a:avLst/>
          </a:prstGeom>
          <a:ln w="12700">
            <a:solidFill>
              <a:schemeClr val="tx1">
                <a:lumMod val="85000"/>
                <a:lumOff val="15000"/>
              </a:schemeClr>
            </a:solidFill>
          </a:ln>
        </p:spPr>
      </p:pic>
    </p:spTree>
    <p:extLst>
      <p:ext uri="{BB962C8B-B14F-4D97-AF65-F5344CB8AC3E}">
        <p14:creationId xmlns:p14="http://schemas.microsoft.com/office/powerpoint/2010/main" val="139253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9530D-398A-CBFC-5CEE-A4C4C091775C}"/>
            </a:ext>
          </a:extLst>
        </p:cNvPr>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F606EA5-2345-15EB-587F-B573DB85D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5610" y="0"/>
            <a:ext cx="9156390" cy="6867293"/>
          </a:xfrm>
          <a:prstGeom prst="rect">
            <a:avLst/>
          </a:prstGeom>
          <a:ln w="12700">
            <a:solidFill>
              <a:schemeClr val="bg2">
                <a:lumMod val="25000"/>
              </a:schemeClr>
            </a:solidFill>
          </a:ln>
        </p:spPr>
      </p:pic>
      <p:sp>
        <p:nvSpPr>
          <p:cNvPr id="2" name="Title 1">
            <a:extLst>
              <a:ext uri="{FF2B5EF4-FFF2-40B4-BE49-F238E27FC236}">
                <a16:creationId xmlns:a16="http://schemas.microsoft.com/office/drawing/2014/main" id="{156C376A-8956-0DBF-8D84-6588848770FD}"/>
              </a:ext>
            </a:extLst>
          </p:cNvPr>
          <p:cNvSpPr>
            <a:spLocks noGrp="1"/>
          </p:cNvSpPr>
          <p:nvPr>
            <p:ph type="title" idx="4294967295"/>
          </p:nvPr>
        </p:nvSpPr>
        <p:spPr>
          <a:xfrm>
            <a:off x="109653" y="131667"/>
            <a:ext cx="11029950" cy="1014413"/>
          </a:xfrm>
          <a:solidFill>
            <a:schemeClr val="accent3">
              <a:lumMod val="50000"/>
            </a:schemeClr>
          </a:solidFill>
        </p:spPr>
        <p:txBody>
          <a:bodyPr/>
          <a:lstStyle/>
          <a:p>
            <a:r>
              <a:rPr lang="en-US" dirty="0"/>
              <a:t>SIGNIFICANCE OF THE NEIGHBORHOOD</a:t>
            </a:r>
          </a:p>
        </p:txBody>
      </p:sp>
      <p:sp>
        <p:nvSpPr>
          <p:cNvPr id="6" name="Content Placeholder 2">
            <a:extLst>
              <a:ext uri="{FF2B5EF4-FFF2-40B4-BE49-F238E27FC236}">
                <a16:creationId xmlns:a16="http://schemas.microsoft.com/office/drawing/2014/main" id="{1734D202-2400-D7E7-41C7-C500EA49D480}"/>
              </a:ext>
            </a:extLst>
          </p:cNvPr>
          <p:cNvSpPr txBox="1">
            <a:spLocks/>
          </p:cNvSpPr>
          <p:nvPr/>
        </p:nvSpPr>
        <p:spPr>
          <a:xfrm>
            <a:off x="109653" y="1277747"/>
            <a:ext cx="5065367" cy="4878609"/>
          </a:xfrm>
          <a:prstGeom prst="rect">
            <a:avLst/>
          </a:prstGeom>
          <a:solidFill>
            <a:schemeClr val="accent2">
              <a:lumMod val="60000"/>
              <a:lumOff val="40000"/>
            </a:schemeClr>
          </a:solidFill>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3500" b="1" i="1" dirty="0"/>
          </a:p>
          <a:p>
            <a:pPr marL="0" indent="0">
              <a:buNone/>
            </a:pPr>
            <a:r>
              <a:rPr lang="en-US" sz="3200" b="1" i="1" dirty="0">
                <a:solidFill>
                  <a:schemeClr val="bg1"/>
                </a:solidFill>
              </a:rPr>
              <a:t>Park-like Setting </a:t>
            </a:r>
          </a:p>
          <a:p>
            <a:r>
              <a:rPr lang="en-US" sz="3000" b="1" dirty="0">
                <a:solidFill>
                  <a:schemeClr val="bg1"/>
                </a:solidFill>
              </a:rPr>
              <a:t>Landscape grading</a:t>
            </a:r>
          </a:p>
          <a:p>
            <a:r>
              <a:rPr lang="en-US" sz="3000" b="1" dirty="0">
                <a:solidFill>
                  <a:schemeClr val="bg1"/>
                </a:solidFill>
              </a:rPr>
              <a:t>Curvilinear streets to follow the park</a:t>
            </a:r>
          </a:p>
          <a:p>
            <a:r>
              <a:rPr lang="en-US" sz="3000" b="1" dirty="0">
                <a:solidFill>
                  <a:schemeClr val="bg1"/>
                </a:solidFill>
              </a:rPr>
              <a:t>Street trees planted</a:t>
            </a:r>
          </a:p>
          <a:p>
            <a:r>
              <a:rPr lang="en-US" sz="3000" b="1" dirty="0">
                <a:solidFill>
                  <a:schemeClr val="bg1"/>
                </a:solidFill>
              </a:rPr>
              <a:t>Boulevard</a:t>
            </a:r>
          </a:p>
          <a:p>
            <a:r>
              <a:rPr lang="en-US" sz="3000" b="1" dirty="0">
                <a:solidFill>
                  <a:schemeClr val="bg1"/>
                </a:solidFill>
              </a:rPr>
              <a:t>Views to the park and out over the City (not anymore!)</a:t>
            </a:r>
          </a:p>
          <a:p>
            <a:endParaRPr lang="en-US" sz="2800" dirty="0"/>
          </a:p>
        </p:txBody>
      </p:sp>
    </p:spTree>
    <p:extLst>
      <p:ext uri="{BB962C8B-B14F-4D97-AF65-F5344CB8AC3E}">
        <p14:creationId xmlns:p14="http://schemas.microsoft.com/office/powerpoint/2010/main" val="272728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752E-CCD3-7927-024F-A4D17824C65F}"/>
              </a:ext>
            </a:extLst>
          </p:cNvPr>
          <p:cNvSpPr>
            <a:spLocks noGrp="1"/>
          </p:cNvSpPr>
          <p:nvPr>
            <p:ph type="title"/>
          </p:nvPr>
        </p:nvSpPr>
        <p:spPr>
          <a:xfrm>
            <a:off x="620917" y="154744"/>
            <a:ext cx="10515600" cy="1325563"/>
          </a:xfrm>
        </p:spPr>
        <p:txBody>
          <a:bodyPr/>
          <a:lstStyle/>
          <a:p>
            <a:r>
              <a:rPr lang="en-US" dirty="0"/>
              <a:t>DISTRICT SIGNIFICANCE</a:t>
            </a:r>
          </a:p>
        </p:txBody>
      </p:sp>
      <p:sp>
        <p:nvSpPr>
          <p:cNvPr id="3" name="Content Placeholder 2">
            <a:extLst>
              <a:ext uri="{FF2B5EF4-FFF2-40B4-BE49-F238E27FC236}">
                <a16:creationId xmlns:a16="http://schemas.microsoft.com/office/drawing/2014/main" id="{9CF7C354-E11E-DE69-A498-27311BCACAF3}"/>
              </a:ext>
            </a:extLst>
          </p:cNvPr>
          <p:cNvSpPr>
            <a:spLocks noGrp="1"/>
          </p:cNvSpPr>
          <p:nvPr>
            <p:ph idx="1"/>
          </p:nvPr>
        </p:nvSpPr>
        <p:spPr>
          <a:xfrm>
            <a:off x="3540868" y="1338098"/>
            <a:ext cx="8069940" cy="5409543"/>
          </a:xfrm>
        </p:spPr>
        <p:txBody>
          <a:bodyPr anchor="t" anchorCtr="0">
            <a:normAutofit fontScale="85000" lnSpcReduction="10000"/>
          </a:bodyPr>
          <a:lstStyle/>
          <a:p>
            <a:pPr>
              <a:lnSpc>
                <a:spcPct val="110000"/>
              </a:lnSpc>
            </a:pPr>
            <a:r>
              <a:rPr lang="en-US" sz="2400" dirty="0"/>
              <a:t>The Cannon Hill Park District is nominated under Category A as a designed landscape with both the framework and many elements designed and implemented by two related development companies: the Arthur D. Jones &amp; Company and the Cannon Hill Company (both entities listed Arthur Jones as president).</a:t>
            </a:r>
          </a:p>
          <a:p>
            <a:pPr>
              <a:lnSpc>
                <a:spcPct val="110000"/>
              </a:lnSpc>
            </a:pPr>
            <a:r>
              <a:rPr lang="en-US" sz="2400" dirty="0"/>
              <a:t>The dwellings within the district vary in size, building type, use of building materials, and style, even as they adhere to similar set-backs and scales of building mass to lot size. The use of a limited range of building materials and a similar quality of design and materials unites them in streetscapes that express both cohesion and variety.</a:t>
            </a:r>
          </a:p>
          <a:p>
            <a:pPr>
              <a:lnSpc>
                <a:spcPct val="110000"/>
              </a:lnSpc>
            </a:pPr>
            <a:r>
              <a:rPr lang="en-US" sz="2400" dirty="0"/>
              <a:t>However, many builders ignored the deed restrictions for size of houses. This pattern led to greater residential density in the CHPA, as numerous small houses, built with consistent quality design and materials, edged the park and boulevard and lined the tree-shaded streets.</a:t>
            </a:r>
          </a:p>
        </p:txBody>
      </p:sp>
      <p:pic>
        <p:nvPicPr>
          <p:cNvPr id="5" name="Picture 4">
            <a:extLst>
              <a:ext uri="{FF2B5EF4-FFF2-40B4-BE49-F238E27FC236}">
                <a16:creationId xmlns:a16="http://schemas.microsoft.com/office/drawing/2014/main" id="{D0A1D468-74E0-6AC0-8B2B-832264C5F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296" y="1338098"/>
            <a:ext cx="3328276" cy="2496207"/>
          </a:xfrm>
          <a:prstGeom prst="rect">
            <a:avLst/>
          </a:prstGeom>
        </p:spPr>
      </p:pic>
      <p:pic>
        <p:nvPicPr>
          <p:cNvPr id="7" name="Picture 6">
            <a:extLst>
              <a:ext uri="{FF2B5EF4-FFF2-40B4-BE49-F238E27FC236}">
                <a16:creationId xmlns:a16="http://schemas.microsoft.com/office/drawing/2014/main" id="{E96DC902-98DD-B11E-5D83-211C581DE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96" y="3972494"/>
            <a:ext cx="3328276" cy="2496207"/>
          </a:xfrm>
          <a:prstGeom prst="rect">
            <a:avLst/>
          </a:prstGeom>
        </p:spPr>
      </p:pic>
    </p:spTree>
    <p:extLst>
      <p:ext uri="{BB962C8B-B14F-4D97-AF65-F5344CB8AC3E}">
        <p14:creationId xmlns:p14="http://schemas.microsoft.com/office/powerpoint/2010/main" val="379930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FA679-2CD3-3C5E-821D-7A4EECB0C45C}"/>
              </a:ext>
            </a:extLst>
          </p:cNvPr>
          <p:cNvSpPr>
            <a:spLocks noGrp="1"/>
          </p:cNvSpPr>
          <p:nvPr>
            <p:ph type="title"/>
          </p:nvPr>
        </p:nvSpPr>
        <p:spPr>
          <a:xfrm>
            <a:off x="488887" y="365125"/>
            <a:ext cx="11054281" cy="1325563"/>
          </a:xfrm>
        </p:spPr>
        <p:txBody>
          <a:bodyPr>
            <a:normAutofit fontScale="90000"/>
          </a:bodyPr>
          <a:lstStyle/>
          <a:p>
            <a:pPr algn="ctr"/>
            <a:r>
              <a:rPr lang="en-US" sz="4800" dirty="0"/>
              <a:t>57 bungalow types </a:t>
            </a:r>
            <a:r>
              <a:rPr lang="en-US" dirty="0"/>
              <a:t>of 191 properties (1909-1924)</a:t>
            </a:r>
          </a:p>
        </p:txBody>
      </p:sp>
      <p:pic>
        <p:nvPicPr>
          <p:cNvPr id="7" name="Picture 6">
            <a:extLst>
              <a:ext uri="{FF2B5EF4-FFF2-40B4-BE49-F238E27FC236}">
                <a16:creationId xmlns:a16="http://schemas.microsoft.com/office/drawing/2014/main" id="{72EA273E-F1D7-A7A7-2A57-3DE8171DF9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841" y="2036846"/>
            <a:ext cx="2852791" cy="2139593"/>
          </a:xfrm>
          <a:prstGeom prst="rect">
            <a:avLst/>
          </a:prstGeom>
        </p:spPr>
      </p:pic>
      <p:pic>
        <p:nvPicPr>
          <p:cNvPr id="9" name="Picture 8">
            <a:extLst>
              <a:ext uri="{FF2B5EF4-FFF2-40B4-BE49-F238E27FC236}">
                <a16:creationId xmlns:a16="http://schemas.microsoft.com/office/drawing/2014/main" id="{B9E6556A-5916-8E65-B02C-AD079DF82A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8415" y="2036846"/>
            <a:ext cx="2852791" cy="2139593"/>
          </a:xfrm>
          <a:prstGeom prst="rect">
            <a:avLst/>
          </a:prstGeom>
        </p:spPr>
      </p:pic>
      <p:pic>
        <p:nvPicPr>
          <p:cNvPr id="11" name="Picture 10">
            <a:extLst>
              <a:ext uri="{FF2B5EF4-FFF2-40B4-BE49-F238E27FC236}">
                <a16:creationId xmlns:a16="http://schemas.microsoft.com/office/drawing/2014/main" id="{81BFEC52-A87A-E4EA-57A5-5A5E0A0C49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2989" y="2036846"/>
            <a:ext cx="2852791" cy="2139593"/>
          </a:xfrm>
          <a:prstGeom prst="rect">
            <a:avLst/>
          </a:prstGeom>
        </p:spPr>
      </p:pic>
      <p:pic>
        <p:nvPicPr>
          <p:cNvPr id="13" name="Picture 12">
            <a:extLst>
              <a:ext uri="{FF2B5EF4-FFF2-40B4-BE49-F238E27FC236}">
                <a16:creationId xmlns:a16="http://schemas.microsoft.com/office/drawing/2014/main" id="{DCBDFD66-F021-5118-80D9-7C05F47CBC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7289" y="2036846"/>
            <a:ext cx="2852791" cy="2139593"/>
          </a:xfrm>
          <a:prstGeom prst="rect">
            <a:avLst/>
          </a:prstGeom>
        </p:spPr>
      </p:pic>
      <p:pic>
        <p:nvPicPr>
          <p:cNvPr id="15" name="Picture 14">
            <a:extLst>
              <a:ext uri="{FF2B5EF4-FFF2-40B4-BE49-F238E27FC236}">
                <a16:creationId xmlns:a16="http://schemas.microsoft.com/office/drawing/2014/main" id="{DEDFA644-E267-6CF9-B38E-A3F37311CA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840" y="4358628"/>
            <a:ext cx="2852791" cy="2139593"/>
          </a:xfrm>
          <a:prstGeom prst="rect">
            <a:avLst/>
          </a:prstGeom>
        </p:spPr>
      </p:pic>
      <p:pic>
        <p:nvPicPr>
          <p:cNvPr id="17" name="Picture 16">
            <a:extLst>
              <a:ext uri="{FF2B5EF4-FFF2-40B4-BE49-F238E27FC236}">
                <a16:creationId xmlns:a16="http://schemas.microsoft.com/office/drawing/2014/main" id="{FADE11F0-3351-41BD-6CA9-72A945E3FA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8415" y="4358628"/>
            <a:ext cx="2852791" cy="2139593"/>
          </a:xfrm>
          <a:prstGeom prst="rect">
            <a:avLst/>
          </a:prstGeom>
        </p:spPr>
      </p:pic>
      <p:pic>
        <p:nvPicPr>
          <p:cNvPr id="21" name="Picture 20">
            <a:extLst>
              <a:ext uri="{FF2B5EF4-FFF2-40B4-BE49-F238E27FC236}">
                <a16:creationId xmlns:a16="http://schemas.microsoft.com/office/drawing/2014/main" id="{4A29AC93-E3F2-FF5B-B900-044D98B154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32989" y="4358628"/>
            <a:ext cx="2852791" cy="2139593"/>
          </a:xfrm>
          <a:prstGeom prst="rect">
            <a:avLst/>
          </a:prstGeom>
        </p:spPr>
      </p:pic>
      <p:pic>
        <p:nvPicPr>
          <p:cNvPr id="23" name="Picture 22">
            <a:extLst>
              <a:ext uri="{FF2B5EF4-FFF2-40B4-BE49-F238E27FC236}">
                <a16:creationId xmlns:a16="http://schemas.microsoft.com/office/drawing/2014/main" id="{2CAFFFD6-3F9E-6B37-36FF-2510422F5A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67289" y="4358628"/>
            <a:ext cx="2852791" cy="2139593"/>
          </a:xfrm>
          <a:prstGeom prst="rect">
            <a:avLst/>
          </a:prstGeom>
        </p:spPr>
      </p:pic>
    </p:spTree>
    <p:extLst>
      <p:ext uri="{BB962C8B-B14F-4D97-AF65-F5344CB8AC3E}">
        <p14:creationId xmlns:p14="http://schemas.microsoft.com/office/powerpoint/2010/main" val="1333177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4C3AA-D483-7366-D7AB-1E77ED71D0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69A386-50D3-2589-5CCA-257A56479E9C}"/>
              </a:ext>
            </a:extLst>
          </p:cNvPr>
          <p:cNvSpPr>
            <a:spLocks noGrp="1"/>
          </p:cNvSpPr>
          <p:nvPr>
            <p:ph type="title"/>
          </p:nvPr>
        </p:nvSpPr>
        <p:spPr/>
        <p:txBody>
          <a:bodyPr>
            <a:normAutofit fontScale="90000"/>
          </a:bodyPr>
          <a:lstStyle/>
          <a:p>
            <a:r>
              <a:rPr lang="en-US" sz="4800" dirty="0"/>
              <a:t>52 cottage Types </a:t>
            </a:r>
            <a:r>
              <a:rPr lang="en-US" dirty="0"/>
              <a:t>of 191 properties (1921-1947)</a:t>
            </a:r>
          </a:p>
        </p:txBody>
      </p:sp>
      <p:pic>
        <p:nvPicPr>
          <p:cNvPr id="7" name="Picture 6">
            <a:extLst>
              <a:ext uri="{FF2B5EF4-FFF2-40B4-BE49-F238E27FC236}">
                <a16:creationId xmlns:a16="http://schemas.microsoft.com/office/drawing/2014/main" id="{2375BCA3-1210-7C11-18A4-C0F5E071FA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3841" y="2036846"/>
            <a:ext cx="2852790" cy="2139593"/>
          </a:xfrm>
          <a:prstGeom prst="rect">
            <a:avLst/>
          </a:prstGeom>
        </p:spPr>
      </p:pic>
      <p:pic>
        <p:nvPicPr>
          <p:cNvPr id="9" name="Picture 8">
            <a:extLst>
              <a:ext uri="{FF2B5EF4-FFF2-40B4-BE49-F238E27FC236}">
                <a16:creationId xmlns:a16="http://schemas.microsoft.com/office/drawing/2014/main" id="{9202643A-EA09-3815-C7A5-D342671372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88415" y="2036846"/>
            <a:ext cx="2852790" cy="2139593"/>
          </a:xfrm>
          <a:prstGeom prst="rect">
            <a:avLst/>
          </a:prstGeom>
        </p:spPr>
      </p:pic>
      <p:pic>
        <p:nvPicPr>
          <p:cNvPr id="11" name="Picture 10">
            <a:extLst>
              <a:ext uri="{FF2B5EF4-FFF2-40B4-BE49-F238E27FC236}">
                <a16:creationId xmlns:a16="http://schemas.microsoft.com/office/drawing/2014/main" id="{5AD02882-23C9-C3CB-E348-24D61FD7867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32989" y="2036846"/>
            <a:ext cx="2852790" cy="2139593"/>
          </a:xfrm>
          <a:prstGeom prst="rect">
            <a:avLst/>
          </a:prstGeom>
        </p:spPr>
      </p:pic>
      <p:pic>
        <p:nvPicPr>
          <p:cNvPr id="13" name="Picture 12">
            <a:extLst>
              <a:ext uri="{FF2B5EF4-FFF2-40B4-BE49-F238E27FC236}">
                <a16:creationId xmlns:a16="http://schemas.microsoft.com/office/drawing/2014/main" id="{1046461E-FE54-BAE3-11EE-97B0F0BD0C3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267289" y="2036846"/>
            <a:ext cx="2852790" cy="2139593"/>
          </a:xfrm>
          <a:prstGeom prst="rect">
            <a:avLst/>
          </a:prstGeom>
        </p:spPr>
      </p:pic>
      <p:pic>
        <p:nvPicPr>
          <p:cNvPr id="15" name="Picture 14">
            <a:extLst>
              <a:ext uri="{FF2B5EF4-FFF2-40B4-BE49-F238E27FC236}">
                <a16:creationId xmlns:a16="http://schemas.microsoft.com/office/drawing/2014/main" id="{4F7024EA-D491-DFD3-228B-2121662BDF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3840" y="4358628"/>
            <a:ext cx="2852790" cy="2139593"/>
          </a:xfrm>
          <a:prstGeom prst="rect">
            <a:avLst/>
          </a:prstGeom>
        </p:spPr>
      </p:pic>
      <p:pic>
        <p:nvPicPr>
          <p:cNvPr id="17" name="Picture 16">
            <a:extLst>
              <a:ext uri="{FF2B5EF4-FFF2-40B4-BE49-F238E27FC236}">
                <a16:creationId xmlns:a16="http://schemas.microsoft.com/office/drawing/2014/main" id="{732EEFB6-8270-35C6-474A-05C4B916385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88415" y="4358628"/>
            <a:ext cx="2852790" cy="2139593"/>
          </a:xfrm>
          <a:prstGeom prst="rect">
            <a:avLst/>
          </a:prstGeom>
        </p:spPr>
      </p:pic>
      <p:pic>
        <p:nvPicPr>
          <p:cNvPr id="21" name="Picture 20">
            <a:extLst>
              <a:ext uri="{FF2B5EF4-FFF2-40B4-BE49-F238E27FC236}">
                <a16:creationId xmlns:a16="http://schemas.microsoft.com/office/drawing/2014/main" id="{958BFDD0-C2CA-29BF-1152-24EC9D252B3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232989" y="4358628"/>
            <a:ext cx="2852790" cy="2139593"/>
          </a:xfrm>
          <a:prstGeom prst="rect">
            <a:avLst/>
          </a:prstGeom>
        </p:spPr>
      </p:pic>
      <p:pic>
        <p:nvPicPr>
          <p:cNvPr id="23" name="Picture 22">
            <a:extLst>
              <a:ext uri="{FF2B5EF4-FFF2-40B4-BE49-F238E27FC236}">
                <a16:creationId xmlns:a16="http://schemas.microsoft.com/office/drawing/2014/main" id="{DBDCB2CF-596E-2974-AF7C-1E993575262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267289" y="4358628"/>
            <a:ext cx="2852790" cy="2139593"/>
          </a:xfrm>
          <a:prstGeom prst="rect">
            <a:avLst/>
          </a:prstGeom>
        </p:spPr>
      </p:pic>
    </p:spTree>
    <p:extLst>
      <p:ext uri="{BB962C8B-B14F-4D97-AF65-F5344CB8AC3E}">
        <p14:creationId xmlns:p14="http://schemas.microsoft.com/office/powerpoint/2010/main" val="2135331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F09F-246D-9936-3FD0-8CD61C0739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294DE3-4B60-B7F4-6435-6C8635643B9A}"/>
              </a:ext>
            </a:extLst>
          </p:cNvPr>
          <p:cNvSpPr>
            <a:spLocks noGrp="1"/>
          </p:cNvSpPr>
          <p:nvPr>
            <p:ph type="title"/>
          </p:nvPr>
        </p:nvSpPr>
        <p:spPr>
          <a:xfrm>
            <a:off x="559428" y="359780"/>
            <a:ext cx="11073143" cy="1325563"/>
          </a:xfrm>
        </p:spPr>
        <p:txBody>
          <a:bodyPr>
            <a:normAutofit fontScale="90000"/>
          </a:bodyPr>
          <a:lstStyle/>
          <a:p>
            <a:pPr algn="ctr"/>
            <a:r>
              <a:rPr lang="en-US" sz="4800" dirty="0"/>
              <a:t>69 residence  types </a:t>
            </a:r>
            <a:r>
              <a:rPr lang="en-US" dirty="0"/>
              <a:t>of 191 properties (1909-1953)</a:t>
            </a:r>
          </a:p>
        </p:txBody>
      </p:sp>
      <p:pic>
        <p:nvPicPr>
          <p:cNvPr id="7" name="Picture 6">
            <a:extLst>
              <a:ext uri="{FF2B5EF4-FFF2-40B4-BE49-F238E27FC236}">
                <a16:creationId xmlns:a16="http://schemas.microsoft.com/office/drawing/2014/main" id="{DEC8037A-6EFE-3100-8301-5F281DCCAF4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3841" y="2036846"/>
            <a:ext cx="2852790" cy="2139592"/>
          </a:xfrm>
          <a:prstGeom prst="rect">
            <a:avLst/>
          </a:prstGeom>
        </p:spPr>
      </p:pic>
      <p:pic>
        <p:nvPicPr>
          <p:cNvPr id="9" name="Picture 8">
            <a:extLst>
              <a:ext uri="{FF2B5EF4-FFF2-40B4-BE49-F238E27FC236}">
                <a16:creationId xmlns:a16="http://schemas.microsoft.com/office/drawing/2014/main" id="{CD7959CA-48EE-8FCD-CC37-00F23609BD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88415" y="2036846"/>
            <a:ext cx="2852790" cy="2139592"/>
          </a:xfrm>
          <a:prstGeom prst="rect">
            <a:avLst/>
          </a:prstGeom>
        </p:spPr>
      </p:pic>
      <p:pic>
        <p:nvPicPr>
          <p:cNvPr id="11" name="Picture 10">
            <a:extLst>
              <a:ext uri="{FF2B5EF4-FFF2-40B4-BE49-F238E27FC236}">
                <a16:creationId xmlns:a16="http://schemas.microsoft.com/office/drawing/2014/main" id="{28353398-E0D3-B2CC-5FF6-6514E111539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32989" y="2036846"/>
            <a:ext cx="2852790" cy="2139592"/>
          </a:xfrm>
          <a:prstGeom prst="rect">
            <a:avLst/>
          </a:prstGeom>
        </p:spPr>
      </p:pic>
      <p:pic>
        <p:nvPicPr>
          <p:cNvPr id="13" name="Picture 12">
            <a:extLst>
              <a:ext uri="{FF2B5EF4-FFF2-40B4-BE49-F238E27FC236}">
                <a16:creationId xmlns:a16="http://schemas.microsoft.com/office/drawing/2014/main" id="{30107332-A5B3-2512-72EF-2DE7EE85F05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267289" y="2036846"/>
            <a:ext cx="2852790" cy="2139592"/>
          </a:xfrm>
          <a:prstGeom prst="rect">
            <a:avLst/>
          </a:prstGeom>
        </p:spPr>
      </p:pic>
      <p:pic>
        <p:nvPicPr>
          <p:cNvPr id="15" name="Picture 14">
            <a:extLst>
              <a:ext uri="{FF2B5EF4-FFF2-40B4-BE49-F238E27FC236}">
                <a16:creationId xmlns:a16="http://schemas.microsoft.com/office/drawing/2014/main" id="{4253D3AC-8B5E-66AC-B45A-FE82CDC265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3840" y="4358628"/>
            <a:ext cx="2852790" cy="2139592"/>
          </a:xfrm>
          <a:prstGeom prst="rect">
            <a:avLst/>
          </a:prstGeom>
        </p:spPr>
      </p:pic>
      <p:pic>
        <p:nvPicPr>
          <p:cNvPr id="17" name="Picture 16">
            <a:extLst>
              <a:ext uri="{FF2B5EF4-FFF2-40B4-BE49-F238E27FC236}">
                <a16:creationId xmlns:a16="http://schemas.microsoft.com/office/drawing/2014/main" id="{AE6E63F4-29F1-B539-44F3-CF2722CD708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188415" y="4358628"/>
            <a:ext cx="2852790" cy="2139592"/>
          </a:xfrm>
          <a:prstGeom prst="rect">
            <a:avLst/>
          </a:prstGeom>
        </p:spPr>
      </p:pic>
      <p:pic>
        <p:nvPicPr>
          <p:cNvPr id="21" name="Picture 20">
            <a:extLst>
              <a:ext uri="{FF2B5EF4-FFF2-40B4-BE49-F238E27FC236}">
                <a16:creationId xmlns:a16="http://schemas.microsoft.com/office/drawing/2014/main" id="{329B1713-CB2C-AD5D-F309-B8D367C75E6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232989" y="4358628"/>
            <a:ext cx="2852790" cy="2139592"/>
          </a:xfrm>
          <a:prstGeom prst="rect">
            <a:avLst/>
          </a:prstGeom>
        </p:spPr>
      </p:pic>
      <p:pic>
        <p:nvPicPr>
          <p:cNvPr id="23" name="Picture 22">
            <a:extLst>
              <a:ext uri="{FF2B5EF4-FFF2-40B4-BE49-F238E27FC236}">
                <a16:creationId xmlns:a16="http://schemas.microsoft.com/office/drawing/2014/main" id="{9DB7EE1B-17B8-C335-2511-912CD8CD8D3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267289" y="4358628"/>
            <a:ext cx="2852790" cy="2139592"/>
          </a:xfrm>
          <a:prstGeom prst="rect">
            <a:avLst/>
          </a:prstGeom>
        </p:spPr>
      </p:pic>
    </p:spTree>
    <p:extLst>
      <p:ext uri="{BB962C8B-B14F-4D97-AF65-F5344CB8AC3E}">
        <p14:creationId xmlns:p14="http://schemas.microsoft.com/office/powerpoint/2010/main" val="2517478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D981-9EC5-3ACA-2E32-654A2D941B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B39AE9-EA9E-56D8-B786-BC9814141A21}"/>
              </a:ext>
            </a:extLst>
          </p:cNvPr>
          <p:cNvSpPr>
            <a:spLocks noGrp="1"/>
          </p:cNvSpPr>
          <p:nvPr>
            <p:ph type="title"/>
          </p:nvPr>
        </p:nvSpPr>
        <p:spPr/>
        <p:txBody>
          <a:bodyPr>
            <a:normAutofit fontScale="90000"/>
          </a:bodyPr>
          <a:lstStyle/>
          <a:p>
            <a:r>
              <a:rPr lang="en-US" sz="4800" dirty="0"/>
              <a:t>11 ranch Types </a:t>
            </a:r>
            <a:r>
              <a:rPr lang="en-US" dirty="0"/>
              <a:t>of 191 properties (1948-1958)</a:t>
            </a:r>
          </a:p>
        </p:txBody>
      </p:sp>
      <p:pic>
        <p:nvPicPr>
          <p:cNvPr id="7" name="Picture 6">
            <a:extLst>
              <a:ext uri="{FF2B5EF4-FFF2-40B4-BE49-F238E27FC236}">
                <a16:creationId xmlns:a16="http://schemas.microsoft.com/office/drawing/2014/main" id="{8D725E5C-CBDE-28FB-2459-B217941F67F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3841" y="2036846"/>
            <a:ext cx="2852789" cy="2139592"/>
          </a:xfrm>
          <a:prstGeom prst="rect">
            <a:avLst/>
          </a:prstGeom>
        </p:spPr>
      </p:pic>
      <p:pic>
        <p:nvPicPr>
          <p:cNvPr id="9" name="Picture 8">
            <a:extLst>
              <a:ext uri="{FF2B5EF4-FFF2-40B4-BE49-F238E27FC236}">
                <a16:creationId xmlns:a16="http://schemas.microsoft.com/office/drawing/2014/main" id="{0A0778F4-3362-74D2-DCB4-25A42F918F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88415" y="2036846"/>
            <a:ext cx="2852789" cy="2139592"/>
          </a:xfrm>
          <a:prstGeom prst="rect">
            <a:avLst/>
          </a:prstGeom>
        </p:spPr>
      </p:pic>
      <p:pic>
        <p:nvPicPr>
          <p:cNvPr id="11" name="Picture 10">
            <a:extLst>
              <a:ext uri="{FF2B5EF4-FFF2-40B4-BE49-F238E27FC236}">
                <a16:creationId xmlns:a16="http://schemas.microsoft.com/office/drawing/2014/main" id="{0E17BFDA-E5E4-5981-6DBA-CACA53CD827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32989" y="2036846"/>
            <a:ext cx="2852789" cy="2139592"/>
          </a:xfrm>
          <a:prstGeom prst="rect">
            <a:avLst/>
          </a:prstGeom>
        </p:spPr>
      </p:pic>
      <p:pic>
        <p:nvPicPr>
          <p:cNvPr id="13" name="Picture 12">
            <a:extLst>
              <a:ext uri="{FF2B5EF4-FFF2-40B4-BE49-F238E27FC236}">
                <a16:creationId xmlns:a16="http://schemas.microsoft.com/office/drawing/2014/main" id="{4F5E485D-9188-EF19-913E-A81C3584A2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267289" y="2036846"/>
            <a:ext cx="2852789" cy="2139592"/>
          </a:xfrm>
          <a:prstGeom prst="rect">
            <a:avLst/>
          </a:prstGeom>
        </p:spPr>
      </p:pic>
      <p:pic>
        <p:nvPicPr>
          <p:cNvPr id="15" name="Picture 14">
            <a:extLst>
              <a:ext uri="{FF2B5EF4-FFF2-40B4-BE49-F238E27FC236}">
                <a16:creationId xmlns:a16="http://schemas.microsoft.com/office/drawing/2014/main" id="{1B8C2B53-A50E-1C04-BEDB-D731171F1FC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3840" y="4358628"/>
            <a:ext cx="2852789" cy="2139592"/>
          </a:xfrm>
          <a:prstGeom prst="rect">
            <a:avLst/>
          </a:prstGeom>
        </p:spPr>
      </p:pic>
      <p:pic>
        <p:nvPicPr>
          <p:cNvPr id="17" name="Picture 16">
            <a:extLst>
              <a:ext uri="{FF2B5EF4-FFF2-40B4-BE49-F238E27FC236}">
                <a16:creationId xmlns:a16="http://schemas.microsoft.com/office/drawing/2014/main" id="{7E78820E-9978-26E9-E4B9-A97C5986442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88415" y="4358628"/>
            <a:ext cx="2852789" cy="2139592"/>
          </a:xfrm>
          <a:prstGeom prst="rect">
            <a:avLst/>
          </a:prstGeom>
        </p:spPr>
      </p:pic>
      <p:pic>
        <p:nvPicPr>
          <p:cNvPr id="21" name="Picture 20">
            <a:extLst>
              <a:ext uri="{FF2B5EF4-FFF2-40B4-BE49-F238E27FC236}">
                <a16:creationId xmlns:a16="http://schemas.microsoft.com/office/drawing/2014/main" id="{828B56F1-6A9B-031F-772F-34D571C5EE5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232989" y="4358628"/>
            <a:ext cx="2852789" cy="2139592"/>
          </a:xfrm>
          <a:prstGeom prst="rect">
            <a:avLst/>
          </a:prstGeom>
        </p:spPr>
      </p:pic>
      <p:pic>
        <p:nvPicPr>
          <p:cNvPr id="23" name="Picture 22">
            <a:extLst>
              <a:ext uri="{FF2B5EF4-FFF2-40B4-BE49-F238E27FC236}">
                <a16:creationId xmlns:a16="http://schemas.microsoft.com/office/drawing/2014/main" id="{BA611802-4C2F-A802-9D8A-62F4AD80E22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267289" y="4358628"/>
            <a:ext cx="2852789" cy="2139592"/>
          </a:xfrm>
          <a:prstGeom prst="rect">
            <a:avLst/>
          </a:prstGeom>
        </p:spPr>
      </p:pic>
    </p:spTree>
    <p:extLst>
      <p:ext uri="{BB962C8B-B14F-4D97-AF65-F5344CB8AC3E}">
        <p14:creationId xmlns:p14="http://schemas.microsoft.com/office/powerpoint/2010/main" val="291594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3B82-D186-933F-E320-F3B293902417}"/>
              </a:ext>
            </a:extLst>
          </p:cNvPr>
          <p:cNvSpPr>
            <a:spLocks noGrp="1"/>
          </p:cNvSpPr>
          <p:nvPr>
            <p:ph type="title"/>
          </p:nvPr>
        </p:nvSpPr>
        <p:spPr/>
        <p:txBody>
          <a:bodyPr/>
          <a:lstStyle/>
          <a:p>
            <a:r>
              <a:rPr lang="en-US" dirty="0"/>
              <a:t>DESIGN STANDARDS &amp; GUIDELINES</a:t>
            </a:r>
          </a:p>
        </p:txBody>
      </p:sp>
      <p:sp>
        <p:nvSpPr>
          <p:cNvPr id="3" name="Content Placeholder 2">
            <a:extLst>
              <a:ext uri="{FF2B5EF4-FFF2-40B4-BE49-F238E27FC236}">
                <a16:creationId xmlns:a16="http://schemas.microsoft.com/office/drawing/2014/main" id="{984F7D9C-867F-8BFF-9ABD-1046B346FE80}"/>
              </a:ext>
            </a:extLst>
          </p:cNvPr>
          <p:cNvSpPr>
            <a:spLocks noGrp="1"/>
          </p:cNvSpPr>
          <p:nvPr>
            <p:ph idx="1"/>
          </p:nvPr>
        </p:nvSpPr>
        <p:spPr>
          <a:xfrm>
            <a:off x="581192" y="1548143"/>
            <a:ext cx="4036075" cy="4988845"/>
          </a:xfrm>
        </p:spPr>
        <p:txBody>
          <a:bodyPr anchor="t" anchorCtr="0">
            <a:normAutofit/>
          </a:bodyPr>
          <a:lstStyle/>
          <a:p>
            <a:r>
              <a:rPr lang="en-US" sz="2000" dirty="0"/>
              <a:t>We use the Secretary of the Interior’s Standards for review of street-facing exteriors within Spokane’s Historic Districts as well as individually listed properties on the Spokane Register</a:t>
            </a:r>
          </a:p>
          <a:p>
            <a:r>
              <a:rPr lang="en-US" sz="2000" dirty="0"/>
              <a:t>10 broad standards – and then more descriptive guidance for home-owners and contractors, as well as the Spokane Historic Landmarks Commission and Staff to help interpret the standards</a:t>
            </a:r>
          </a:p>
        </p:txBody>
      </p:sp>
      <p:pic>
        <p:nvPicPr>
          <p:cNvPr id="5" name="Picture 4">
            <a:extLst>
              <a:ext uri="{FF2B5EF4-FFF2-40B4-BE49-F238E27FC236}">
                <a16:creationId xmlns:a16="http://schemas.microsoft.com/office/drawing/2014/main" id="{E0E5AA5B-B4ED-95A3-10D5-B087D3782F0C}"/>
              </a:ext>
            </a:extLst>
          </p:cNvPr>
          <p:cNvPicPr>
            <a:picLocks noChangeAspect="1"/>
          </p:cNvPicPr>
          <p:nvPr/>
        </p:nvPicPr>
        <p:blipFill>
          <a:blip r:embed="rId2"/>
          <a:stretch>
            <a:fillRect/>
          </a:stretch>
        </p:blipFill>
        <p:spPr>
          <a:xfrm>
            <a:off x="4953599" y="1767588"/>
            <a:ext cx="6250392" cy="4075748"/>
          </a:xfrm>
          <a:prstGeom prst="rect">
            <a:avLst/>
          </a:prstGeom>
          <a:ln>
            <a:solidFill>
              <a:schemeClr val="accent1"/>
            </a:solidFill>
          </a:ln>
        </p:spPr>
      </p:pic>
    </p:spTree>
    <p:extLst>
      <p:ext uri="{BB962C8B-B14F-4D97-AF65-F5344CB8AC3E}">
        <p14:creationId xmlns:p14="http://schemas.microsoft.com/office/powerpoint/2010/main" val="1819505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9F0D-AA33-9E3C-8A77-7932DAA0BB22}"/>
              </a:ext>
            </a:extLst>
          </p:cNvPr>
          <p:cNvSpPr>
            <a:spLocks noGrp="1"/>
          </p:cNvSpPr>
          <p:nvPr>
            <p:ph type="title"/>
          </p:nvPr>
        </p:nvSpPr>
        <p:spPr>
          <a:xfrm>
            <a:off x="289711" y="365125"/>
            <a:ext cx="11525061" cy="1325563"/>
          </a:xfrm>
        </p:spPr>
        <p:txBody>
          <a:bodyPr/>
          <a:lstStyle/>
          <a:p>
            <a:pPr algn="ctr"/>
            <a:r>
              <a:rPr lang="en-US" dirty="0"/>
              <a:t>DESIGN STANDARDS AND GUIDELINES - ADU</a:t>
            </a:r>
            <a:r>
              <a:rPr lang="en-US" sz="3200" dirty="0"/>
              <a:t>S</a:t>
            </a:r>
            <a:endParaRPr lang="en-US" dirty="0"/>
          </a:p>
        </p:txBody>
      </p:sp>
      <p:pic>
        <p:nvPicPr>
          <p:cNvPr id="3074" name="Picture 2">
            <a:extLst>
              <a:ext uri="{FF2B5EF4-FFF2-40B4-BE49-F238E27FC236}">
                <a16:creationId xmlns:a16="http://schemas.microsoft.com/office/drawing/2014/main" id="{97859212-119D-EC15-571B-7C47E398BB8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946074"/>
            <a:ext cx="6590288" cy="4911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3CAE38-51F7-DEC8-944F-3E4D53C06F9E}"/>
              </a:ext>
            </a:extLst>
          </p:cNvPr>
          <p:cNvPicPr>
            <a:picLocks noChangeAspect="1"/>
          </p:cNvPicPr>
          <p:nvPr/>
        </p:nvPicPr>
        <p:blipFill>
          <a:blip r:embed="rId3"/>
          <a:srcRect/>
          <a:stretch/>
        </p:blipFill>
        <p:spPr>
          <a:xfrm>
            <a:off x="5805166" y="2355823"/>
            <a:ext cx="6197965" cy="3800021"/>
          </a:xfrm>
          <a:prstGeom prst="rect">
            <a:avLst/>
          </a:prstGeom>
          <a:ln>
            <a:solidFill>
              <a:schemeClr val="accent1"/>
            </a:solidFill>
          </a:ln>
        </p:spPr>
      </p:pic>
    </p:spTree>
    <p:extLst>
      <p:ext uri="{BB962C8B-B14F-4D97-AF65-F5344CB8AC3E}">
        <p14:creationId xmlns:p14="http://schemas.microsoft.com/office/powerpoint/2010/main" val="2271866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495E6-9E85-7356-F072-990325529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D7AD4-3A73-A6E7-A97E-AEBDC985DA84}"/>
              </a:ext>
            </a:extLst>
          </p:cNvPr>
          <p:cNvSpPr>
            <a:spLocks noGrp="1"/>
          </p:cNvSpPr>
          <p:nvPr>
            <p:ph type="title"/>
          </p:nvPr>
        </p:nvSpPr>
        <p:spPr>
          <a:xfrm>
            <a:off x="371192" y="365125"/>
            <a:ext cx="11488848" cy="1325563"/>
          </a:xfrm>
        </p:spPr>
        <p:txBody>
          <a:bodyPr/>
          <a:lstStyle/>
          <a:p>
            <a:pPr algn="ctr"/>
            <a:r>
              <a:rPr lang="en-US" dirty="0"/>
              <a:t>DESIGN STANDARDS &amp; GUIDELINES: NEW CONSTRUCTION</a:t>
            </a:r>
          </a:p>
        </p:txBody>
      </p:sp>
      <p:sp>
        <p:nvSpPr>
          <p:cNvPr id="3" name="Content Placeholder 2">
            <a:extLst>
              <a:ext uri="{FF2B5EF4-FFF2-40B4-BE49-F238E27FC236}">
                <a16:creationId xmlns:a16="http://schemas.microsoft.com/office/drawing/2014/main" id="{53FED09C-49D2-D2AB-68D1-6EE5739F7A4D}"/>
              </a:ext>
            </a:extLst>
          </p:cNvPr>
          <p:cNvSpPr>
            <a:spLocks noGrp="1"/>
          </p:cNvSpPr>
          <p:nvPr>
            <p:ph idx="1"/>
          </p:nvPr>
        </p:nvSpPr>
        <p:spPr>
          <a:xfrm>
            <a:off x="445389" y="1955549"/>
            <a:ext cx="4936236" cy="4690081"/>
          </a:xfrm>
        </p:spPr>
        <p:txBody>
          <a:bodyPr anchor="t" anchorCtr="0">
            <a:normAutofit/>
          </a:bodyPr>
          <a:lstStyle/>
          <a:p>
            <a:r>
              <a:rPr lang="en-US" sz="2400" dirty="0"/>
              <a:t>New construction in the district would require Landmarks Commission review</a:t>
            </a:r>
          </a:p>
          <a:p>
            <a:r>
              <a:rPr lang="en-US" sz="2400" dirty="0"/>
              <a:t>Since there are so few non-contributing properties and only one parcel without a building already on it, it would most likely require demolition or boundary line adjustments (creation of new lots) for new construction to occur in the district </a:t>
            </a:r>
          </a:p>
        </p:txBody>
      </p:sp>
      <p:pic>
        <p:nvPicPr>
          <p:cNvPr id="6" name="Picture 5">
            <a:extLst>
              <a:ext uri="{FF2B5EF4-FFF2-40B4-BE49-F238E27FC236}">
                <a16:creationId xmlns:a16="http://schemas.microsoft.com/office/drawing/2014/main" id="{7A2217E0-9038-BDDB-F884-A076C25D45D3}"/>
              </a:ext>
            </a:extLst>
          </p:cNvPr>
          <p:cNvPicPr>
            <a:picLocks noChangeAspect="1"/>
          </p:cNvPicPr>
          <p:nvPr/>
        </p:nvPicPr>
        <p:blipFill>
          <a:blip r:embed="rId2"/>
          <a:stretch>
            <a:fillRect/>
          </a:stretch>
        </p:blipFill>
        <p:spPr>
          <a:xfrm>
            <a:off x="5954869" y="1599986"/>
            <a:ext cx="5237006" cy="4892889"/>
          </a:xfrm>
          <a:prstGeom prst="rect">
            <a:avLst/>
          </a:prstGeom>
        </p:spPr>
      </p:pic>
    </p:spTree>
    <p:extLst>
      <p:ext uri="{BB962C8B-B14F-4D97-AF65-F5344CB8AC3E}">
        <p14:creationId xmlns:p14="http://schemas.microsoft.com/office/powerpoint/2010/main" val="82252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F903CE0-F321-259C-23B1-DCDBCCF37D97}"/>
              </a:ext>
            </a:extLst>
          </p:cNvPr>
          <p:cNvSpPr>
            <a:spLocks noGrp="1"/>
          </p:cNvSpPr>
          <p:nvPr>
            <p:ph type="title"/>
          </p:nvPr>
        </p:nvSpPr>
        <p:spPr>
          <a:xfrm>
            <a:off x="285750" y="172124"/>
            <a:ext cx="5151120" cy="1956841"/>
          </a:xfrm>
        </p:spPr>
        <p:txBody>
          <a:bodyPr anchor="b">
            <a:normAutofit/>
          </a:bodyPr>
          <a:lstStyle/>
          <a:p>
            <a:r>
              <a:rPr lang="en-US" sz="3800" b="1" dirty="0"/>
              <a:t>Spokane Historic Landmarks Commission Hearing: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189766-5304-44D6-C23C-F6E9B433C26F}"/>
              </a:ext>
            </a:extLst>
          </p:cNvPr>
          <p:cNvSpPr>
            <a:spLocks noGrp="1"/>
          </p:cNvSpPr>
          <p:nvPr>
            <p:ph idx="1"/>
          </p:nvPr>
        </p:nvSpPr>
        <p:spPr>
          <a:xfrm>
            <a:off x="342900" y="2872899"/>
            <a:ext cx="4895850" cy="3700112"/>
          </a:xfrm>
        </p:spPr>
        <p:txBody>
          <a:bodyPr>
            <a:normAutofit/>
          </a:bodyPr>
          <a:lstStyle/>
          <a:p>
            <a:r>
              <a:rPr lang="en-US" sz="2400" dirty="0"/>
              <a:t>Approval and recommendation to City Council for: </a:t>
            </a:r>
          </a:p>
          <a:p>
            <a:pPr lvl="1"/>
            <a:r>
              <a:rPr lang="en-US" dirty="0"/>
              <a:t>Nomination</a:t>
            </a:r>
          </a:p>
          <a:p>
            <a:pPr lvl="1"/>
            <a:r>
              <a:rPr lang="en-US" dirty="0"/>
              <a:t>Resource forms for each house</a:t>
            </a:r>
          </a:p>
          <a:p>
            <a:pPr lvl="1"/>
            <a:r>
              <a:rPr lang="en-US" dirty="0"/>
              <a:t>Design Standards and Guidelines</a:t>
            </a:r>
          </a:p>
          <a:p>
            <a:pPr lvl="1"/>
            <a:r>
              <a:rPr lang="en-US" dirty="0"/>
              <a:t>Overlay Zone Ordinance</a:t>
            </a:r>
          </a:p>
          <a:p>
            <a:endParaRPr lang="en-US" sz="2400" dirty="0"/>
          </a:p>
        </p:txBody>
      </p:sp>
      <p:pic>
        <p:nvPicPr>
          <p:cNvPr id="6" name="Picture 5">
            <a:extLst>
              <a:ext uri="{FF2B5EF4-FFF2-40B4-BE49-F238E27FC236}">
                <a16:creationId xmlns:a16="http://schemas.microsoft.com/office/drawing/2014/main" id="{666B89E2-4D68-5FC4-6198-DF7B500D9B5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59872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CB521-BBAA-C18F-49C5-BECA2EFD946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E79F6FD-6A55-E069-38B8-BD5B987ED0D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5275C791-46C0-8C89-C0E0-C40761E64472}"/>
              </a:ext>
            </a:extLst>
          </p:cNvPr>
          <p:cNvSpPr/>
          <p:nvPr/>
        </p:nvSpPr>
        <p:spPr>
          <a:xfrm>
            <a:off x="295275" y="609600"/>
            <a:ext cx="4229100"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2FB11D-4481-F769-CBBE-5E03EF59D7B2}"/>
              </a:ext>
            </a:extLst>
          </p:cNvPr>
          <p:cNvSpPr>
            <a:spLocks noGrp="1"/>
          </p:cNvSpPr>
          <p:nvPr>
            <p:ph type="title"/>
          </p:nvPr>
        </p:nvSpPr>
        <p:spPr>
          <a:xfrm>
            <a:off x="581193" y="855134"/>
            <a:ext cx="3480806" cy="1372177"/>
          </a:xfrm>
        </p:spPr>
        <p:txBody>
          <a:bodyPr anchor="ctr">
            <a:normAutofit/>
          </a:bodyPr>
          <a:lstStyle/>
          <a:p>
            <a:r>
              <a:rPr lang="en-US" sz="2600" dirty="0"/>
              <a:t>DESIGN STANDARDS &amp; GUIDELINES: DEMOLITION</a:t>
            </a:r>
          </a:p>
        </p:txBody>
      </p:sp>
      <p:sp>
        <p:nvSpPr>
          <p:cNvPr id="3" name="Content Placeholder 2">
            <a:extLst>
              <a:ext uri="{FF2B5EF4-FFF2-40B4-BE49-F238E27FC236}">
                <a16:creationId xmlns:a16="http://schemas.microsoft.com/office/drawing/2014/main" id="{675A8419-D685-020A-BB43-B88A2FB06071}"/>
              </a:ext>
            </a:extLst>
          </p:cNvPr>
          <p:cNvSpPr>
            <a:spLocks noGrp="1"/>
          </p:cNvSpPr>
          <p:nvPr>
            <p:ph idx="1"/>
          </p:nvPr>
        </p:nvSpPr>
        <p:spPr>
          <a:xfrm>
            <a:off x="581193" y="2438399"/>
            <a:ext cx="3415074" cy="3564467"/>
          </a:xfrm>
        </p:spPr>
        <p:txBody>
          <a:bodyPr anchorCtr="0">
            <a:normAutofit fontScale="77500" lnSpcReduction="20000"/>
          </a:bodyPr>
          <a:lstStyle/>
          <a:p>
            <a:r>
              <a:rPr lang="en-US" dirty="0"/>
              <a:t>The 11 properties considered non-contributing in the district due to age, or changes over time would be able to be demolished with a staff review</a:t>
            </a:r>
          </a:p>
          <a:p>
            <a:r>
              <a:rPr lang="en-US" dirty="0"/>
              <a:t>Any other demolitions would be reviewed by the full Commission based on SMC 17D.100.220 </a:t>
            </a:r>
          </a:p>
        </p:txBody>
      </p:sp>
    </p:spTree>
    <p:extLst>
      <p:ext uri="{BB962C8B-B14F-4D97-AF65-F5344CB8AC3E}">
        <p14:creationId xmlns:p14="http://schemas.microsoft.com/office/powerpoint/2010/main" val="2831131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430" y="390824"/>
            <a:ext cx="11029616" cy="534428"/>
          </a:xfrm>
        </p:spPr>
        <p:txBody>
          <a:bodyPr>
            <a:noAutofit/>
          </a:bodyPr>
          <a:lstStyle/>
          <a:p>
            <a:r>
              <a:rPr lang="en-US" sz="3200" dirty="0"/>
              <a:t>PROCESS FOLLOWED BY THE HISTORIC PRESERVATION OFFICE</a:t>
            </a:r>
          </a:p>
        </p:txBody>
      </p:sp>
      <p:graphicFrame>
        <p:nvGraphicFramePr>
          <p:cNvPr id="4" name="Table 3">
            <a:extLst>
              <a:ext uri="{FF2B5EF4-FFF2-40B4-BE49-F238E27FC236}">
                <a16:creationId xmlns:a16="http://schemas.microsoft.com/office/drawing/2014/main" id="{779C77C9-37DC-AF6B-8C55-F1EF0ED36A0A}"/>
              </a:ext>
            </a:extLst>
          </p:cNvPr>
          <p:cNvGraphicFramePr>
            <a:graphicFrameLocks noGrp="1"/>
          </p:cNvGraphicFramePr>
          <p:nvPr>
            <p:extLst>
              <p:ext uri="{D42A27DB-BD31-4B8C-83A1-F6EECF244321}">
                <p14:modId xmlns:p14="http://schemas.microsoft.com/office/powerpoint/2010/main" val="1593480958"/>
              </p:ext>
            </p:extLst>
          </p:nvPr>
        </p:nvGraphicFramePr>
        <p:xfrm>
          <a:off x="443620" y="1079160"/>
          <a:ext cx="11299235" cy="5538058"/>
        </p:xfrm>
        <a:graphic>
          <a:graphicData uri="http://schemas.openxmlformats.org/drawingml/2006/table">
            <a:tbl>
              <a:tblPr>
                <a:tableStyleId>{5C22544A-7EE6-4342-B048-85BDC9FD1C3A}</a:tableStyleId>
              </a:tblPr>
              <a:tblGrid>
                <a:gridCol w="2106638">
                  <a:extLst>
                    <a:ext uri="{9D8B030D-6E8A-4147-A177-3AD203B41FA5}">
                      <a16:colId xmlns:a16="http://schemas.microsoft.com/office/drawing/2014/main" val="800384442"/>
                    </a:ext>
                  </a:extLst>
                </a:gridCol>
                <a:gridCol w="5113383">
                  <a:extLst>
                    <a:ext uri="{9D8B030D-6E8A-4147-A177-3AD203B41FA5}">
                      <a16:colId xmlns:a16="http://schemas.microsoft.com/office/drawing/2014/main" val="415183011"/>
                    </a:ext>
                  </a:extLst>
                </a:gridCol>
                <a:gridCol w="4079214">
                  <a:extLst>
                    <a:ext uri="{9D8B030D-6E8A-4147-A177-3AD203B41FA5}">
                      <a16:colId xmlns:a16="http://schemas.microsoft.com/office/drawing/2014/main" val="2808370062"/>
                    </a:ext>
                  </a:extLst>
                </a:gridCol>
              </a:tblGrid>
              <a:tr h="293221">
                <a:tc>
                  <a:txBody>
                    <a:bodyPr/>
                    <a:lstStyle/>
                    <a:p>
                      <a:pPr algn="ctr" fontAlgn="ctr"/>
                      <a:r>
                        <a:rPr lang="en-US" sz="2000" b="1" u="sng" strike="noStrike" dirty="0">
                          <a:effectLst/>
                        </a:rPr>
                        <a:t>Date</a:t>
                      </a:r>
                      <a:endParaRPr lang="en-US" sz="2000" b="1" i="0" u="sng"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2000" b="1" u="sng" strike="noStrike" dirty="0">
                          <a:effectLst/>
                        </a:rPr>
                        <a:t>Action</a:t>
                      </a:r>
                      <a:endParaRPr lang="en-US" sz="2000" b="1" i="0" u="sng"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2000" b="1" u="sng" strike="noStrike" dirty="0">
                          <a:effectLst/>
                        </a:rPr>
                        <a:t>Code</a:t>
                      </a:r>
                      <a:endParaRPr lang="en-US" sz="2000" b="1" i="0" u="sng"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1681571382"/>
                  </a:ext>
                </a:extLst>
              </a:tr>
              <a:tr h="293221">
                <a:tc>
                  <a:txBody>
                    <a:bodyPr/>
                    <a:lstStyle/>
                    <a:p>
                      <a:pPr algn="ctr" fontAlgn="ctr"/>
                      <a:r>
                        <a:rPr lang="en-US" sz="1800" u="none" strike="noStrike">
                          <a:effectLst/>
                        </a:rPr>
                        <a:t>10/16/2024</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Initial presentation to SHLC</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17D.100.030 </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2991019979"/>
                  </a:ext>
                </a:extLst>
              </a:tr>
              <a:tr h="735028">
                <a:tc>
                  <a:txBody>
                    <a:bodyPr/>
                    <a:lstStyle/>
                    <a:p>
                      <a:pPr algn="ctr" fontAlgn="ctr"/>
                      <a:r>
                        <a:rPr lang="en-US" sz="1800" u="none" strike="noStrike">
                          <a:effectLst/>
                        </a:rPr>
                        <a:t>4/16/2025</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SHLC Meeting - Initial approval of documents to move forward with voting</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17D.100.040</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665920142"/>
                  </a:ext>
                </a:extLst>
              </a:tr>
              <a:tr h="1155097">
                <a:tc>
                  <a:txBody>
                    <a:bodyPr/>
                    <a:lstStyle/>
                    <a:p>
                      <a:pPr algn="ctr" fontAlgn="ctr"/>
                      <a:r>
                        <a:rPr lang="en-US" sz="1800" u="none" strike="noStrike" dirty="0">
                          <a:effectLst/>
                        </a:rPr>
                        <a:t>5/8 - 8/18/2025</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Ballots mailed to property owners in district boundaries - due to a noticing error that omitted 5 properties, due date for ballots was extended from 60 days to for everyone to 8/18/2025</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17D.100.100</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1701924082"/>
                  </a:ext>
                </a:extLst>
              </a:tr>
              <a:tr h="408349">
                <a:tc>
                  <a:txBody>
                    <a:bodyPr/>
                    <a:lstStyle/>
                    <a:p>
                      <a:pPr algn="ctr" fontAlgn="ctr"/>
                      <a:r>
                        <a:rPr lang="en-US" sz="1800" u="none" strike="noStrike">
                          <a:effectLst/>
                        </a:rPr>
                        <a:t>6/23/2025</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SEPA/Notice sign posted in Cannon Hill Park</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SMC 17D.100.040</a:t>
                      </a:r>
                      <a:endParaRPr lang="en-US" sz="1800" b="1" i="0" u="none" strike="noStrike">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4273490423"/>
                  </a:ext>
                </a:extLst>
              </a:tr>
              <a:tr h="293221">
                <a:tc>
                  <a:txBody>
                    <a:bodyPr/>
                    <a:lstStyle/>
                    <a:p>
                      <a:pPr algn="ctr" fontAlgn="ctr"/>
                      <a:r>
                        <a:rPr lang="en-US" sz="1800" u="none" strike="noStrike">
                          <a:effectLst/>
                        </a:rPr>
                        <a:t>7/3/2025</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SEPA Checklist request for comments</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17G.025.010D</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3499493376"/>
                  </a:ext>
                </a:extLst>
              </a:tr>
              <a:tr h="583355">
                <a:tc>
                  <a:txBody>
                    <a:bodyPr/>
                    <a:lstStyle/>
                    <a:p>
                      <a:pPr algn="ctr" fontAlgn="ctr"/>
                      <a:r>
                        <a:rPr lang="en-US" sz="1800" u="none" strike="noStrike">
                          <a:effectLst/>
                        </a:rPr>
                        <a:t>7/3/2025</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Commerce Notice to adopt an amendment to the UDC</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17G.025.010I</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254334240"/>
                  </a:ext>
                </a:extLst>
              </a:tr>
              <a:tr h="293221">
                <a:tc>
                  <a:txBody>
                    <a:bodyPr/>
                    <a:lstStyle/>
                    <a:p>
                      <a:pPr algn="ctr" fontAlgn="ctr"/>
                      <a:r>
                        <a:rPr lang="en-US" sz="1800" u="none" strike="noStrike" dirty="0">
                          <a:effectLst/>
                        </a:rPr>
                        <a:t>7/23/2025</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Plan Commission Workshop</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17G.025.010</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3854738211"/>
                  </a:ext>
                </a:extLst>
              </a:tr>
              <a:tr h="293221">
                <a:tc>
                  <a:txBody>
                    <a:bodyPr/>
                    <a:lstStyle/>
                    <a:p>
                      <a:pPr algn="ctr" fontAlgn="ctr"/>
                      <a:r>
                        <a:rPr lang="en-US" sz="1800" u="none" strike="noStrike" dirty="0">
                          <a:effectLst/>
                          <a:highlight>
                            <a:srgbClr val="FFFF00"/>
                          </a:highlight>
                        </a:rPr>
                        <a:t>8/20/2025</a:t>
                      </a:r>
                      <a:endParaRPr lang="en-US" sz="1800" b="1" i="0" u="none" strike="noStrike" dirty="0">
                        <a:solidFill>
                          <a:srgbClr val="000000"/>
                        </a:solidFill>
                        <a:effectLst/>
                        <a:highlight>
                          <a:srgbClr val="FFFF00"/>
                        </a:highlight>
                        <a:latin typeface="Aptos Narrow" panose="020B0004020202020204" pitchFamily="34" charset="0"/>
                      </a:endParaRPr>
                    </a:p>
                  </a:txBody>
                  <a:tcPr marL="5661" marR="5661" marT="5661" marB="0" anchor="ctr"/>
                </a:tc>
                <a:tc>
                  <a:txBody>
                    <a:bodyPr/>
                    <a:lstStyle/>
                    <a:p>
                      <a:pPr algn="ctr" fontAlgn="ctr"/>
                      <a:r>
                        <a:rPr lang="en-US" sz="1800" u="none" strike="noStrike" dirty="0">
                          <a:effectLst/>
                          <a:highlight>
                            <a:srgbClr val="FFFF00"/>
                          </a:highlight>
                        </a:rPr>
                        <a:t>SHLC Hearing on district</a:t>
                      </a:r>
                      <a:endParaRPr lang="en-US" sz="1800" b="1" i="0" u="none" strike="noStrike" dirty="0">
                        <a:solidFill>
                          <a:srgbClr val="000000"/>
                        </a:solidFill>
                        <a:effectLst/>
                        <a:highlight>
                          <a:srgbClr val="FFFF00"/>
                        </a:highlight>
                        <a:latin typeface="Aptos Narrow" panose="020B0004020202020204" pitchFamily="34" charset="0"/>
                      </a:endParaRPr>
                    </a:p>
                  </a:txBody>
                  <a:tcPr marL="5661" marR="5661" marT="5661" marB="0" anchor="ctr"/>
                </a:tc>
                <a:tc>
                  <a:txBody>
                    <a:bodyPr/>
                    <a:lstStyle/>
                    <a:p>
                      <a:pPr algn="ctr" fontAlgn="ctr"/>
                      <a:r>
                        <a:rPr lang="en-US" sz="1800" u="none" strike="noStrike" dirty="0">
                          <a:effectLst/>
                          <a:highlight>
                            <a:srgbClr val="FFFF00"/>
                          </a:highlight>
                        </a:rPr>
                        <a:t>SMC 17D.100.040</a:t>
                      </a:r>
                      <a:endParaRPr lang="en-US" sz="1800" b="1" i="0" u="none" strike="noStrike" dirty="0">
                        <a:solidFill>
                          <a:srgbClr val="000000"/>
                        </a:solidFill>
                        <a:effectLst/>
                        <a:highlight>
                          <a:srgbClr val="FFFF00"/>
                        </a:highlight>
                        <a:latin typeface="Aptos Narrow" panose="020B0004020202020204" pitchFamily="34" charset="0"/>
                      </a:endParaRPr>
                    </a:p>
                  </a:txBody>
                  <a:tcPr marL="5661" marR="5661" marT="5661" marB="0" anchor="ctr"/>
                </a:tc>
                <a:extLst>
                  <a:ext uri="{0D108BD9-81ED-4DB2-BD59-A6C34878D82A}">
                    <a16:rowId xmlns:a16="http://schemas.microsoft.com/office/drawing/2014/main" val="2113266674"/>
                  </a:ext>
                </a:extLst>
              </a:tr>
              <a:tr h="293221">
                <a:tc>
                  <a:txBody>
                    <a:bodyPr/>
                    <a:lstStyle/>
                    <a:p>
                      <a:pPr algn="ctr" fontAlgn="ctr"/>
                      <a:r>
                        <a:rPr lang="en-US" sz="1800" u="none" strike="noStrike">
                          <a:effectLst/>
                        </a:rPr>
                        <a:t>9/8/2025</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Urban Experience Committee Briefing</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17G.025.010 H</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146739585"/>
                  </a:ext>
                </a:extLst>
              </a:tr>
              <a:tr h="293221">
                <a:tc>
                  <a:txBody>
                    <a:bodyPr/>
                    <a:lstStyle/>
                    <a:p>
                      <a:pPr algn="ctr" fontAlgn="ctr"/>
                      <a:r>
                        <a:rPr lang="en-US" sz="1800" u="none" strike="noStrike" dirty="0">
                          <a:effectLst/>
                        </a:rPr>
                        <a:t>9/24/2025</a:t>
                      </a:r>
                      <a:endParaRPr lang="en-US" sz="1800" b="1" i="0" u="none" strike="noStrike" dirty="0">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Plan Commission Hearing</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SMC 17G.025.010 F</a:t>
                      </a:r>
                      <a:endParaRPr lang="en-US" sz="1800" b="1" i="0" u="none" strike="noStrike">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3946324516"/>
                  </a:ext>
                </a:extLst>
              </a:tr>
              <a:tr h="293221">
                <a:tc>
                  <a:txBody>
                    <a:bodyPr/>
                    <a:lstStyle/>
                    <a:p>
                      <a:pPr algn="ctr" fontAlgn="ctr"/>
                      <a:r>
                        <a:rPr lang="en-US" sz="1800" u="none" strike="noStrike">
                          <a:effectLst/>
                        </a:rPr>
                        <a:t>TBD</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City Council Hearing</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SMC 17G.025.010 H</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1049207685"/>
                  </a:ext>
                </a:extLst>
              </a:tr>
              <a:tr h="293221">
                <a:tc>
                  <a:txBody>
                    <a:bodyPr/>
                    <a:lstStyle/>
                    <a:p>
                      <a:pPr algn="ctr" fontAlgn="ctr"/>
                      <a:r>
                        <a:rPr lang="en-US" sz="1800" u="none" strike="noStrike">
                          <a:effectLst/>
                        </a:rPr>
                        <a:t>TBD</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a:effectLst/>
                        </a:rPr>
                        <a:t>Commerce Final Notification</a:t>
                      </a:r>
                      <a:endParaRPr lang="en-US" sz="1800" b="1" i="0" u="none" strike="noStrike">
                        <a:solidFill>
                          <a:srgbClr val="000000"/>
                        </a:solidFill>
                        <a:effectLst/>
                        <a:latin typeface="Aptos Narrow" panose="020B0004020202020204" pitchFamily="34" charset="0"/>
                      </a:endParaRPr>
                    </a:p>
                  </a:txBody>
                  <a:tcPr marL="5661" marR="5661" marT="5661" marB="0" anchor="ctr"/>
                </a:tc>
                <a:tc>
                  <a:txBody>
                    <a:bodyPr/>
                    <a:lstStyle/>
                    <a:p>
                      <a:pPr algn="ctr" fontAlgn="ctr"/>
                      <a:r>
                        <a:rPr lang="en-US" sz="1800" u="none" strike="noStrike" dirty="0">
                          <a:effectLst/>
                        </a:rPr>
                        <a:t>Follows City Council action - 10 days</a:t>
                      </a:r>
                      <a:endParaRPr lang="en-US" sz="1800" b="1" i="0" u="none" strike="noStrike" dirty="0">
                        <a:solidFill>
                          <a:srgbClr val="000000"/>
                        </a:solidFill>
                        <a:effectLst/>
                        <a:latin typeface="Aptos Narrow" panose="020B0004020202020204" pitchFamily="34" charset="0"/>
                      </a:endParaRPr>
                    </a:p>
                  </a:txBody>
                  <a:tcPr marL="5661" marR="5661" marT="5661" marB="0" anchor="ctr"/>
                </a:tc>
                <a:extLst>
                  <a:ext uri="{0D108BD9-81ED-4DB2-BD59-A6C34878D82A}">
                    <a16:rowId xmlns:a16="http://schemas.microsoft.com/office/drawing/2014/main" val="1136665542"/>
                  </a:ext>
                </a:extLst>
              </a:tr>
            </a:tbl>
          </a:graphicData>
        </a:graphic>
      </p:graphicFrame>
    </p:spTree>
    <p:extLst>
      <p:ext uri="{BB962C8B-B14F-4D97-AF65-F5344CB8AC3E}">
        <p14:creationId xmlns:p14="http://schemas.microsoft.com/office/powerpoint/2010/main" val="2836802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82" y="334062"/>
            <a:ext cx="11029616" cy="524154"/>
          </a:xfrm>
        </p:spPr>
        <p:txBody>
          <a:bodyPr>
            <a:noAutofit/>
          </a:bodyPr>
          <a:lstStyle/>
          <a:p>
            <a:pPr algn="ctr"/>
            <a:r>
              <a:rPr lang="en-US" sz="4000" dirty="0"/>
              <a:t>OUTREACH CONDUCTED</a:t>
            </a:r>
          </a:p>
        </p:txBody>
      </p:sp>
      <p:graphicFrame>
        <p:nvGraphicFramePr>
          <p:cNvPr id="6" name="Table 5">
            <a:extLst>
              <a:ext uri="{FF2B5EF4-FFF2-40B4-BE49-F238E27FC236}">
                <a16:creationId xmlns:a16="http://schemas.microsoft.com/office/drawing/2014/main" id="{68D464F4-9C2F-9B96-7D8E-055043219C08}"/>
              </a:ext>
            </a:extLst>
          </p:cNvPr>
          <p:cNvGraphicFramePr>
            <a:graphicFrameLocks noGrp="1"/>
          </p:cNvGraphicFramePr>
          <p:nvPr>
            <p:extLst>
              <p:ext uri="{D42A27DB-BD31-4B8C-83A1-F6EECF244321}">
                <p14:modId xmlns:p14="http://schemas.microsoft.com/office/powerpoint/2010/main" val="1800398693"/>
              </p:ext>
            </p:extLst>
          </p:nvPr>
        </p:nvGraphicFramePr>
        <p:xfrm>
          <a:off x="445042" y="1114613"/>
          <a:ext cx="11301916" cy="5191838"/>
        </p:xfrm>
        <a:graphic>
          <a:graphicData uri="http://schemas.openxmlformats.org/drawingml/2006/table">
            <a:tbl>
              <a:tblPr>
                <a:tableStyleId>{5C22544A-7EE6-4342-B048-85BDC9FD1C3A}</a:tableStyleId>
              </a:tblPr>
              <a:tblGrid>
                <a:gridCol w="1631510">
                  <a:extLst>
                    <a:ext uri="{9D8B030D-6E8A-4147-A177-3AD203B41FA5}">
                      <a16:colId xmlns:a16="http://schemas.microsoft.com/office/drawing/2014/main" val="1334771062"/>
                    </a:ext>
                  </a:extLst>
                </a:gridCol>
                <a:gridCol w="9670406">
                  <a:extLst>
                    <a:ext uri="{9D8B030D-6E8A-4147-A177-3AD203B41FA5}">
                      <a16:colId xmlns:a16="http://schemas.microsoft.com/office/drawing/2014/main" val="4134531475"/>
                    </a:ext>
                  </a:extLst>
                </a:gridCol>
              </a:tblGrid>
              <a:tr h="280003">
                <a:tc>
                  <a:txBody>
                    <a:bodyPr/>
                    <a:lstStyle/>
                    <a:p>
                      <a:pPr algn="ctr" fontAlgn="ctr"/>
                      <a:r>
                        <a:rPr lang="en-US" sz="2000" b="1" u="sng" strike="noStrike" dirty="0">
                          <a:effectLst/>
                        </a:rPr>
                        <a:t>Date</a:t>
                      </a:r>
                      <a:endParaRPr lang="en-US" sz="2000" b="1" i="0" u="sng" strike="noStrike" dirty="0">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2000" b="1" u="sng" strike="noStrike" dirty="0">
                          <a:effectLst/>
                        </a:rPr>
                        <a:t>Action</a:t>
                      </a:r>
                      <a:endParaRPr lang="en-US" sz="2000" b="1" i="0" u="sng"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294894500"/>
                  </a:ext>
                </a:extLst>
              </a:tr>
              <a:tr h="280003">
                <a:tc>
                  <a:txBody>
                    <a:bodyPr/>
                    <a:lstStyle/>
                    <a:p>
                      <a:pPr algn="ctr" fontAlgn="ctr"/>
                      <a:r>
                        <a:rPr lang="en-US" sz="1800" u="none" strike="noStrike">
                          <a:effectLst/>
                        </a:rPr>
                        <a:t>10/16/2024</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a:effectLst/>
                        </a:rPr>
                        <a:t>Initial presentation to SHLC</a:t>
                      </a:r>
                      <a:endParaRPr lang="en-US" sz="1800" b="1" i="0" u="none" strike="noStrike">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540698054"/>
                  </a:ext>
                </a:extLst>
              </a:tr>
              <a:tr h="397598">
                <a:tc>
                  <a:txBody>
                    <a:bodyPr/>
                    <a:lstStyle/>
                    <a:p>
                      <a:pPr algn="ctr" fontAlgn="ctr"/>
                      <a:r>
                        <a:rPr lang="en-US" sz="1800" u="none" strike="noStrike">
                          <a:effectLst/>
                        </a:rPr>
                        <a:t>2/26/2025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dirty="0">
                          <a:effectLst/>
                        </a:rPr>
                        <a:t>Public Workshop with presentation by HPO Staff at Wilson Elementary</a:t>
                      </a:r>
                      <a:endParaRPr lang="en-US" sz="1800" b="1" i="0" u="none"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1067849807"/>
                  </a:ext>
                </a:extLst>
              </a:tr>
              <a:tr h="840010">
                <a:tc>
                  <a:txBody>
                    <a:bodyPr/>
                    <a:lstStyle/>
                    <a:p>
                      <a:pPr algn="ctr" fontAlgn="ctr"/>
                      <a:r>
                        <a:rPr lang="en-US" sz="1800" u="none" strike="noStrike">
                          <a:effectLst/>
                        </a:rPr>
                        <a:t>3/12/2025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dirty="0">
                          <a:effectLst/>
                        </a:rPr>
                        <a:t>Project proponent, Nathan South, and HPO Megan Duvall gave an introduction to Plan Commission about the project</a:t>
                      </a:r>
                      <a:endParaRPr lang="en-US" sz="1800" b="1" i="0" u="none"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3683073888"/>
                  </a:ext>
                </a:extLst>
              </a:tr>
              <a:tr h="280003">
                <a:tc>
                  <a:txBody>
                    <a:bodyPr/>
                    <a:lstStyle/>
                    <a:p>
                      <a:pPr algn="ctr" fontAlgn="ctr"/>
                      <a:r>
                        <a:rPr lang="en-US" sz="1800" u="none" strike="noStrike">
                          <a:effectLst/>
                        </a:rPr>
                        <a:t>4/1/2025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a:effectLst/>
                        </a:rPr>
                        <a:t>SHLC Meeting (4/16/25) noticed in the Spokesman-Review as well as the Gazette and HP Website</a:t>
                      </a:r>
                      <a:endParaRPr lang="en-US" sz="1800" b="1" i="0" u="none" strike="noStrike">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2236473454"/>
                  </a:ext>
                </a:extLst>
              </a:tr>
              <a:tr h="518152">
                <a:tc>
                  <a:txBody>
                    <a:bodyPr/>
                    <a:lstStyle/>
                    <a:p>
                      <a:pPr algn="ctr" fontAlgn="ctr"/>
                      <a:r>
                        <a:rPr lang="en-US" sz="1800" u="none" strike="noStrike">
                          <a:effectLst/>
                        </a:rPr>
                        <a:t>4/23/2025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a:effectLst/>
                        </a:rPr>
                        <a:t>Public Workshop with presentation by HPO Staff at Roosevelt Elementary</a:t>
                      </a:r>
                      <a:endParaRPr lang="en-US" sz="1800" b="1" i="0" u="none" strike="noStrike">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2805406837"/>
                  </a:ext>
                </a:extLst>
              </a:tr>
              <a:tr h="769544">
                <a:tc>
                  <a:txBody>
                    <a:bodyPr/>
                    <a:lstStyle/>
                    <a:p>
                      <a:pPr algn="ctr" fontAlgn="ctr"/>
                      <a:r>
                        <a:rPr lang="en-US" sz="1800" u="none" strike="noStrike">
                          <a:effectLst/>
                        </a:rPr>
                        <a:t>Ongoing</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dirty="0">
                          <a:effectLst/>
                        </a:rPr>
                        <a:t>Neighborhood advocates have knocked on doors of neighbors to discuss the district, placed door hangers reminding neighbors to vote; and posted yard signs encouraging neighbor participation</a:t>
                      </a:r>
                      <a:endParaRPr lang="en-US" sz="1800" b="1" i="0" u="none"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665329147"/>
                  </a:ext>
                </a:extLst>
              </a:tr>
              <a:tr h="386267">
                <a:tc>
                  <a:txBody>
                    <a:bodyPr/>
                    <a:lstStyle/>
                    <a:p>
                      <a:pPr algn="ctr" fontAlgn="ctr"/>
                      <a:r>
                        <a:rPr lang="en-US" sz="1800" u="none" strike="noStrike">
                          <a:effectLst/>
                        </a:rPr>
                        <a:t>5/8/2025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a:effectLst/>
                        </a:rPr>
                        <a:t>Ballots mailed, letter included with more information and map to all property owners</a:t>
                      </a:r>
                      <a:endParaRPr lang="en-US" sz="1800" b="1" i="0" u="none" strike="noStrike">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395693807"/>
                  </a:ext>
                </a:extLst>
              </a:tr>
              <a:tr h="749060">
                <a:tc>
                  <a:txBody>
                    <a:bodyPr/>
                    <a:lstStyle/>
                    <a:p>
                      <a:pPr algn="ctr" fontAlgn="ctr"/>
                      <a:r>
                        <a:rPr lang="en-US" sz="1800" u="none" strike="noStrike">
                          <a:effectLst/>
                        </a:rPr>
                        <a:t>6/18/2025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dirty="0">
                          <a:effectLst/>
                        </a:rPr>
                        <a:t>Postcard mailed to all property owners advising the new due date for ballots </a:t>
                      </a:r>
                    </a:p>
                    <a:p>
                      <a:pPr algn="ctr" fontAlgn="ctr"/>
                      <a:r>
                        <a:rPr lang="en-US" sz="1800" u="none" strike="noStrike" dirty="0">
                          <a:effectLst/>
                        </a:rPr>
                        <a:t>as well as noting SHLC hearing date</a:t>
                      </a:r>
                      <a:endParaRPr lang="en-US" sz="1800" b="1" i="0" u="none"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868239871"/>
                  </a:ext>
                </a:extLst>
              </a:tr>
              <a:tr h="378663">
                <a:tc>
                  <a:txBody>
                    <a:bodyPr/>
                    <a:lstStyle/>
                    <a:p>
                      <a:pPr algn="ctr" fontAlgn="ctr"/>
                      <a:r>
                        <a:rPr lang="en-US" sz="1800" u="none" strike="noStrike">
                          <a:effectLst/>
                        </a:rPr>
                        <a:t>6/23/2025</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dirty="0">
                          <a:effectLst/>
                        </a:rPr>
                        <a:t>SEPA Notice sign posted in Cannon Hill Park</a:t>
                      </a:r>
                      <a:endParaRPr lang="en-US" sz="1800" b="1" i="0" u="none"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310057847"/>
                  </a:ext>
                </a:extLst>
              </a:tr>
              <a:tr h="280003">
                <a:tc>
                  <a:txBody>
                    <a:bodyPr/>
                    <a:lstStyle/>
                    <a:p>
                      <a:pPr algn="ctr" fontAlgn="ctr"/>
                      <a:r>
                        <a:rPr lang="en-US" sz="1800" u="none" strike="noStrike">
                          <a:effectLst/>
                        </a:rPr>
                        <a:t>TBD</a:t>
                      </a:r>
                      <a:endParaRPr lang="en-US" sz="1800" b="1" i="0" u="none" strike="noStrike">
                        <a:solidFill>
                          <a:srgbClr val="000000"/>
                        </a:solidFill>
                        <a:effectLst/>
                        <a:latin typeface="Aptos Narrow" panose="020B0004020202020204" pitchFamily="34" charset="0"/>
                      </a:endParaRPr>
                    </a:p>
                  </a:txBody>
                  <a:tcPr marL="6196" marR="6196" marT="6196" marB="0" anchor="ctr"/>
                </a:tc>
                <a:tc>
                  <a:txBody>
                    <a:bodyPr/>
                    <a:lstStyle/>
                    <a:p>
                      <a:pPr algn="ctr" fontAlgn="ctr"/>
                      <a:r>
                        <a:rPr lang="en-US" sz="1800" u="none" strike="noStrike" dirty="0">
                          <a:effectLst/>
                        </a:rPr>
                        <a:t>*Notice will be done for all upcoming public hearings (SHLC, Plan Commission, City Council)</a:t>
                      </a:r>
                      <a:endParaRPr lang="en-US" sz="1800" b="1" i="0" u="none" strike="noStrike" dirty="0">
                        <a:solidFill>
                          <a:srgbClr val="000000"/>
                        </a:solidFill>
                        <a:effectLst/>
                        <a:latin typeface="Aptos Narrow" panose="020B0004020202020204" pitchFamily="34" charset="0"/>
                      </a:endParaRPr>
                    </a:p>
                  </a:txBody>
                  <a:tcPr marL="6196" marR="6196" marT="6196" marB="0" anchor="ctr"/>
                </a:tc>
                <a:extLst>
                  <a:ext uri="{0D108BD9-81ED-4DB2-BD59-A6C34878D82A}">
                    <a16:rowId xmlns:a16="http://schemas.microsoft.com/office/drawing/2014/main" val="2073412715"/>
                  </a:ext>
                </a:extLst>
              </a:tr>
            </a:tbl>
          </a:graphicData>
        </a:graphic>
      </p:graphicFrame>
    </p:spTree>
    <p:extLst>
      <p:ext uri="{BB962C8B-B14F-4D97-AF65-F5344CB8AC3E}">
        <p14:creationId xmlns:p14="http://schemas.microsoft.com/office/powerpoint/2010/main" val="2893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E814-03A8-FB35-A39A-FE7F34391203}"/>
              </a:ext>
            </a:extLst>
          </p:cNvPr>
          <p:cNvSpPr>
            <a:spLocks noGrp="1"/>
          </p:cNvSpPr>
          <p:nvPr>
            <p:ph type="title"/>
          </p:nvPr>
        </p:nvSpPr>
        <p:spPr>
          <a:xfrm>
            <a:off x="838200" y="365125"/>
            <a:ext cx="10515600" cy="857093"/>
          </a:xfrm>
        </p:spPr>
        <p:txBody>
          <a:bodyPr/>
          <a:lstStyle/>
          <a:p>
            <a:pPr algn="ctr"/>
            <a:r>
              <a:rPr lang="en-US" dirty="0"/>
              <a:t>OVERLAY ZONE ORDINANCE	</a:t>
            </a:r>
          </a:p>
        </p:txBody>
      </p:sp>
      <p:sp>
        <p:nvSpPr>
          <p:cNvPr id="3" name="Content Placeholder 2">
            <a:extLst>
              <a:ext uri="{FF2B5EF4-FFF2-40B4-BE49-F238E27FC236}">
                <a16:creationId xmlns:a16="http://schemas.microsoft.com/office/drawing/2014/main" id="{0A9715D4-DCE9-918D-9C31-134A7803B467}"/>
              </a:ext>
            </a:extLst>
          </p:cNvPr>
          <p:cNvSpPr>
            <a:spLocks noGrp="1"/>
          </p:cNvSpPr>
          <p:nvPr>
            <p:ph idx="1"/>
          </p:nvPr>
        </p:nvSpPr>
        <p:spPr>
          <a:xfrm>
            <a:off x="7480258" y="1401904"/>
            <a:ext cx="4413371" cy="5776110"/>
          </a:xfrm>
        </p:spPr>
        <p:txBody>
          <a:bodyPr anchor="t" anchorCtr="0">
            <a:normAutofit/>
          </a:bodyPr>
          <a:lstStyle/>
          <a:p>
            <a:r>
              <a:rPr lang="en-US" sz="2400" dirty="0"/>
              <a:t>Historic Districts in Spokane are created through an Overlay Zone Ordinance which includes the map; the Certificate of Appropriateness process; codifies the Design Standards &amp; Guidelines; and includes the Secretary of the Interior’s Standards.</a:t>
            </a:r>
          </a:p>
        </p:txBody>
      </p:sp>
      <p:pic>
        <p:nvPicPr>
          <p:cNvPr id="5" name="Picture 4">
            <a:extLst>
              <a:ext uri="{FF2B5EF4-FFF2-40B4-BE49-F238E27FC236}">
                <a16:creationId xmlns:a16="http://schemas.microsoft.com/office/drawing/2014/main" id="{2ED23304-6113-B76F-388C-B1994842307D}"/>
              </a:ext>
            </a:extLst>
          </p:cNvPr>
          <p:cNvPicPr>
            <a:picLocks noChangeAspect="1"/>
          </p:cNvPicPr>
          <p:nvPr/>
        </p:nvPicPr>
        <p:blipFill>
          <a:blip r:embed="rId2"/>
          <a:stretch>
            <a:fillRect/>
          </a:stretch>
        </p:blipFill>
        <p:spPr>
          <a:xfrm>
            <a:off x="149183" y="1401904"/>
            <a:ext cx="7331075" cy="4054191"/>
          </a:xfrm>
          <a:prstGeom prst="rect">
            <a:avLst/>
          </a:prstGeom>
          <a:ln>
            <a:solidFill>
              <a:schemeClr val="tx1"/>
            </a:solidFill>
          </a:ln>
        </p:spPr>
      </p:pic>
    </p:spTree>
    <p:extLst>
      <p:ext uri="{BB962C8B-B14F-4D97-AF65-F5344CB8AC3E}">
        <p14:creationId xmlns:p14="http://schemas.microsoft.com/office/powerpoint/2010/main" val="3333164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403C-0072-7F76-1876-7D278663D819}"/>
              </a:ext>
            </a:extLst>
          </p:cNvPr>
          <p:cNvSpPr>
            <a:spLocks noGrp="1"/>
          </p:cNvSpPr>
          <p:nvPr>
            <p:ph type="title"/>
          </p:nvPr>
        </p:nvSpPr>
        <p:spPr>
          <a:xfrm>
            <a:off x="838200" y="2469679"/>
            <a:ext cx="10515600" cy="1325563"/>
          </a:xfrm>
        </p:spPr>
        <p:txBody>
          <a:bodyPr/>
          <a:lstStyle/>
          <a:p>
            <a:pPr algn="ctr"/>
            <a:r>
              <a:rPr lang="en-US" b="1" dirty="0"/>
              <a:t>Questions?</a:t>
            </a:r>
          </a:p>
        </p:txBody>
      </p:sp>
      <p:pic>
        <p:nvPicPr>
          <p:cNvPr id="4" name="Picture 3">
            <a:extLst>
              <a:ext uri="{FF2B5EF4-FFF2-40B4-BE49-F238E27FC236}">
                <a16:creationId xmlns:a16="http://schemas.microsoft.com/office/drawing/2014/main" id="{B7867EFB-C93D-6555-F034-663EF9FD96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700" y="4140994"/>
            <a:ext cx="3495675" cy="2621756"/>
          </a:xfrm>
          <a:prstGeom prst="rect">
            <a:avLst/>
          </a:prstGeom>
        </p:spPr>
      </p:pic>
      <p:pic>
        <p:nvPicPr>
          <p:cNvPr id="6" name="Picture 5">
            <a:extLst>
              <a:ext uri="{FF2B5EF4-FFF2-40B4-BE49-F238E27FC236}">
                <a16:creationId xmlns:a16="http://schemas.microsoft.com/office/drawing/2014/main" id="{7AB5726E-3A06-BBEE-636A-923230DC39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2912" y="4140994"/>
            <a:ext cx="3495675" cy="2621756"/>
          </a:xfrm>
          <a:prstGeom prst="rect">
            <a:avLst/>
          </a:prstGeom>
        </p:spPr>
      </p:pic>
      <p:pic>
        <p:nvPicPr>
          <p:cNvPr id="8" name="Picture 7">
            <a:extLst>
              <a:ext uri="{FF2B5EF4-FFF2-40B4-BE49-F238E27FC236}">
                <a16:creationId xmlns:a16="http://schemas.microsoft.com/office/drawing/2014/main" id="{71208A6D-6AD5-2B7F-24A6-EFB51FD464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8124" y="4140994"/>
            <a:ext cx="3246330" cy="2621756"/>
          </a:xfrm>
          <a:prstGeom prst="rect">
            <a:avLst/>
          </a:prstGeom>
        </p:spPr>
      </p:pic>
      <p:pic>
        <p:nvPicPr>
          <p:cNvPr id="10" name="Picture 9">
            <a:extLst>
              <a:ext uri="{FF2B5EF4-FFF2-40B4-BE49-F238E27FC236}">
                <a16:creationId xmlns:a16="http://schemas.microsoft.com/office/drawing/2014/main" id="{2315B81D-B491-1F2B-EB13-040793DBDA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132" y="115747"/>
            <a:ext cx="3739243" cy="2353932"/>
          </a:xfrm>
          <a:prstGeom prst="rect">
            <a:avLst/>
          </a:prstGeom>
        </p:spPr>
      </p:pic>
      <p:pic>
        <p:nvPicPr>
          <p:cNvPr id="12" name="Picture 11">
            <a:extLst>
              <a:ext uri="{FF2B5EF4-FFF2-40B4-BE49-F238E27FC236}">
                <a16:creationId xmlns:a16="http://schemas.microsoft.com/office/drawing/2014/main" id="{ECBB6903-A0D1-86E4-A2CD-AB17ED139F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7443" y="151592"/>
            <a:ext cx="3495675" cy="2340530"/>
          </a:xfrm>
          <a:prstGeom prst="rect">
            <a:avLst/>
          </a:prstGeom>
        </p:spPr>
      </p:pic>
      <p:pic>
        <p:nvPicPr>
          <p:cNvPr id="14" name="Picture 13">
            <a:extLst>
              <a:ext uri="{FF2B5EF4-FFF2-40B4-BE49-F238E27FC236}">
                <a16:creationId xmlns:a16="http://schemas.microsoft.com/office/drawing/2014/main" id="{A6945E66-BDB9-1B8C-7D40-13FF22D88041}"/>
              </a:ext>
            </a:extLst>
          </p:cNvPr>
          <p:cNvPicPr>
            <a:picLocks noChangeAspect="1"/>
          </p:cNvPicPr>
          <p:nvPr/>
        </p:nvPicPr>
        <p:blipFill>
          <a:blip r:embed="rId7"/>
          <a:stretch>
            <a:fillRect/>
          </a:stretch>
        </p:blipFill>
        <p:spPr>
          <a:xfrm>
            <a:off x="8451217" y="95250"/>
            <a:ext cx="3136793" cy="2453215"/>
          </a:xfrm>
          <a:prstGeom prst="rect">
            <a:avLst/>
          </a:prstGeom>
        </p:spPr>
      </p:pic>
    </p:spTree>
    <p:extLst>
      <p:ext uri="{BB962C8B-B14F-4D97-AF65-F5344CB8AC3E}">
        <p14:creationId xmlns:p14="http://schemas.microsoft.com/office/powerpoint/2010/main" val="165776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F586-75CC-52F5-8837-1E69255ACE47}"/>
              </a:ext>
            </a:extLst>
          </p:cNvPr>
          <p:cNvSpPr>
            <a:spLocks noGrp="1"/>
          </p:cNvSpPr>
          <p:nvPr>
            <p:ph type="title"/>
          </p:nvPr>
        </p:nvSpPr>
        <p:spPr>
          <a:xfrm>
            <a:off x="323850" y="247430"/>
            <a:ext cx="10858500" cy="1549400"/>
          </a:xfrm>
        </p:spPr>
        <p:txBody>
          <a:bodyPr/>
          <a:lstStyle/>
          <a:p>
            <a:r>
              <a:rPr lang="en-US" b="1" dirty="0"/>
              <a:t>The Role of the Historic Preservation Office in District Creation</a:t>
            </a:r>
          </a:p>
        </p:txBody>
      </p:sp>
      <p:sp>
        <p:nvSpPr>
          <p:cNvPr id="3" name="Content Placeholder 2">
            <a:extLst>
              <a:ext uri="{FF2B5EF4-FFF2-40B4-BE49-F238E27FC236}">
                <a16:creationId xmlns:a16="http://schemas.microsoft.com/office/drawing/2014/main" id="{761679AD-315F-F5B3-72E8-F4C3540AB626}"/>
              </a:ext>
            </a:extLst>
          </p:cNvPr>
          <p:cNvSpPr>
            <a:spLocks noGrp="1"/>
          </p:cNvSpPr>
          <p:nvPr>
            <p:ph idx="1"/>
          </p:nvPr>
        </p:nvSpPr>
        <p:spPr>
          <a:xfrm>
            <a:off x="666750" y="1914525"/>
            <a:ext cx="10515600" cy="4351338"/>
          </a:xfrm>
        </p:spPr>
        <p:txBody>
          <a:bodyPr>
            <a:normAutofit/>
          </a:bodyPr>
          <a:lstStyle/>
          <a:p>
            <a:pPr marL="0" indent="0">
              <a:buNone/>
            </a:pPr>
            <a:r>
              <a:rPr lang="en-US" sz="3600" u="sng" dirty="0"/>
              <a:t>Assist with City processes such as</a:t>
            </a:r>
            <a:r>
              <a:rPr lang="en-US" sz="3600" dirty="0"/>
              <a:t>:</a:t>
            </a:r>
          </a:p>
          <a:p>
            <a:pPr lvl="1"/>
            <a:r>
              <a:rPr lang="en-US" sz="3200" dirty="0"/>
              <a:t>Sending out ballots to property owners and keeping track of responses</a:t>
            </a:r>
          </a:p>
          <a:p>
            <a:pPr lvl="1"/>
            <a:r>
              <a:rPr lang="en-US" sz="3200" dirty="0"/>
              <a:t>Spokane Historic Landmarks Commission Review &amp; Recommendation</a:t>
            </a:r>
          </a:p>
          <a:p>
            <a:pPr lvl="1"/>
            <a:r>
              <a:rPr lang="en-US" sz="3200" dirty="0"/>
              <a:t>Plan Commission Review and Recommendation</a:t>
            </a:r>
          </a:p>
          <a:p>
            <a:pPr lvl="1"/>
            <a:r>
              <a:rPr lang="en-US" sz="3200" dirty="0"/>
              <a:t>City Council Review and Decision </a:t>
            </a:r>
          </a:p>
        </p:txBody>
      </p:sp>
    </p:spTree>
    <p:extLst>
      <p:ext uri="{BB962C8B-B14F-4D97-AF65-F5344CB8AC3E}">
        <p14:creationId xmlns:p14="http://schemas.microsoft.com/office/powerpoint/2010/main" val="101532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7B57-8284-669B-EB20-8EA9303E7B7F}"/>
              </a:ext>
            </a:extLst>
          </p:cNvPr>
          <p:cNvSpPr>
            <a:spLocks noGrp="1"/>
          </p:cNvSpPr>
          <p:nvPr>
            <p:ph type="title"/>
          </p:nvPr>
        </p:nvSpPr>
        <p:spPr>
          <a:xfrm>
            <a:off x="448901" y="141098"/>
            <a:ext cx="10515600" cy="1325563"/>
          </a:xfrm>
        </p:spPr>
        <p:txBody>
          <a:bodyPr/>
          <a:lstStyle/>
          <a:p>
            <a:r>
              <a:rPr lang="en-US" b="1" dirty="0"/>
              <a:t>Ballots</a:t>
            </a:r>
          </a:p>
        </p:txBody>
      </p:sp>
      <p:sp>
        <p:nvSpPr>
          <p:cNvPr id="3" name="Content Placeholder 2">
            <a:extLst>
              <a:ext uri="{FF2B5EF4-FFF2-40B4-BE49-F238E27FC236}">
                <a16:creationId xmlns:a16="http://schemas.microsoft.com/office/drawing/2014/main" id="{9E2599E1-72E0-7305-C56F-084896AB45CA}"/>
              </a:ext>
            </a:extLst>
          </p:cNvPr>
          <p:cNvSpPr>
            <a:spLocks noGrp="1"/>
          </p:cNvSpPr>
          <p:nvPr>
            <p:ph idx="1"/>
          </p:nvPr>
        </p:nvSpPr>
        <p:spPr>
          <a:xfrm>
            <a:off x="557542" y="1321805"/>
            <a:ext cx="11185557" cy="5124262"/>
          </a:xfrm>
        </p:spPr>
        <p:txBody>
          <a:bodyPr>
            <a:normAutofit fontScale="92500"/>
          </a:bodyPr>
          <a:lstStyle/>
          <a:p>
            <a:r>
              <a:rPr lang="en-US" dirty="0"/>
              <a:t>Ballots were sent to all property owners on May 8, 2025 – each “developable” parcel gets a vote, so if a property owner owns more than one parcel, they may have multiple votes.</a:t>
            </a:r>
          </a:p>
          <a:p>
            <a:r>
              <a:rPr lang="en-US" dirty="0"/>
              <a:t>60-day voting period – originally ballots were due 7/10/25, extended to 8/18/25 due to a noticing mistake that inadvertently left off 4 properties.</a:t>
            </a:r>
          </a:p>
          <a:p>
            <a:r>
              <a:rPr lang="en-US" dirty="0"/>
              <a:t>A non-returned ballot is counted as a “NO” vote – so we start with all “NO” votes and must get 50% + 1 “YES” votes to move the effort forward.</a:t>
            </a:r>
          </a:p>
          <a:p>
            <a:r>
              <a:rPr lang="en-US" dirty="0"/>
              <a:t>Engaged neighbors have contacted property owners about returning their ballots and encouraged participation. The Historic Preservation Office is the regulatory office, so we do not advocate for/against the district. We have provided advocates for the district periodic updates of returned ballots throughout the process – not the voting record, just the return of ballots. </a:t>
            </a:r>
          </a:p>
        </p:txBody>
      </p:sp>
    </p:spTree>
    <p:extLst>
      <p:ext uri="{BB962C8B-B14F-4D97-AF65-F5344CB8AC3E}">
        <p14:creationId xmlns:p14="http://schemas.microsoft.com/office/powerpoint/2010/main" val="60789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E0D2-1D43-13FB-253C-B05CCFE0CE2D}"/>
              </a:ext>
            </a:extLst>
          </p:cNvPr>
          <p:cNvSpPr>
            <a:spLocks noGrp="1"/>
          </p:cNvSpPr>
          <p:nvPr>
            <p:ph type="title"/>
          </p:nvPr>
        </p:nvSpPr>
        <p:spPr/>
        <p:txBody>
          <a:bodyPr/>
          <a:lstStyle/>
          <a:p>
            <a:r>
              <a:rPr lang="en-US" dirty="0"/>
              <a:t>Balloting Results	</a:t>
            </a:r>
          </a:p>
        </p:txBody>
      </p:sp>
      <p:sp>
        <p:nvSpPr>
          <p:cNvPr id="3" name="TextBox 2">
            <a:extLst>
              <a:ext uri="{FF2B5EF4-FFF2-40B4-BE49-F238E27FC236}">
                <a16:creationId xmlns:a16="http://schemas.microsoft.com/office/drawing/2014/main" id="{8A9B03D8-3C37-684E-3F4C-CF0FC74058F1}"/>
              </a:ext>
            </a:extLst>
          </p:cNvPr>
          <p:cNvSpPr txBox="1"/>
          <p:nvPr/>
        </p:nvSpPr>
        <p:spPr>
          <a:xfrm>
            <a:off x="932507" y="1484768"/>
            <a:ext cx="9877331" cy="4770537"/>
          </a:xfrm>
          <a:prstGeom prst="rect">
            <a:avLst/>
          </a:prstGeom>
          <a:noFill/>
        </p:spPr>
        <p:txBody>
          <a:bodyPr wrap="square" rtlCol="0">
            <a:spAutoFit/>
          </a:bodyPr>
          <a:lstStyle/>
          <a:p>
            <a:pPr marL="285750" indent="-285750">
              <a:buFont typeface="Arial" panose="020B0604020202020204" pitchFamily="34" charset="0"/>
              <a:buChar char="•"/>
            </a:pPr>
            <a:r>
              <a:rPr lang="en-US" sz="2400" dirty="0"/>
              <a:t>191 Ballots mailed represented 193 votes/parcels</a:t>
            </a:r>
          </a:p>
          <a:p>
            <a:pPr marL="285750" indent="-285750">
              <a:buFont typeface="Arial" panose="020B0604020202020204" pitchFamily="34" charset="0"/>
              <a:buChar char="•"/>
            </a:pPr>
            <a:r>
              <a:rPr lang="en-US" sz="2400" dirty="0"/>
              <a:t>152 Ballots returned (79% return rate)</a:t>
            </a:r>
          </a:p>
          <a:p>
            <a:pPr marL="742950" lvl="1" indent="-285750">
              <a:buFont typeface="Arial" panose="020B0604020202020204" pitchFamily="34" charset="0"/>
              <a:buChar char="•"/>
            </a:pPr>
            <a:r>
              <a:rPr lang="en-US" sz="2400" b="1" dirty="0">
                <a:solidFill>
                  <a:schemeClr val="accent1">
                    <a:lumMod val="60000"/>
                    <a:lumOff val="40000"/>
                  </a:schemeClr>
                </a:solidFill>
              </a:rPr>
              <a:t>133</a:t>
            </a:r>
            <a:r>
              <a:rPr lang="en-US" sz="2400" dirty="0"/>
              <a:t> YES Votes (69% in favor)</a:t>
            </a:r>
          </a:p>
          <a:p>
            <a:pPr marL="742950" lvl="1" indent="-285750">
              <a:buFont typeface="Arial" panose="020B0604020202020204" pitchFamily="34" charset="0"/>
              <a:buChar char="•"/>
            </a:pPr>
            <a:r>
              <a:rPr lang="en-US" sz="2400" b="1" dirty="0">
                <a:solidFill>
                  <a:srgbClr val="FF0000"/>
                </a:solidFill>
              </a:rPr>
              <a:t>17 </a:t>
            </a:r>
            <a:r>
              <a:rPr lang="en-US" sz="2400" dirty="0"/>
              <a:t>NO Votes (9% against)</a:t>
            </a:r>
          </a:p>
          <a:p>
            <a:pPr marL="742950" lvl="1" indent="-285750">
              <a:buFont typeface="Arial" panose="020B0604020202020204" pitchFamily="34" charset="0"/>
              <a:buChar char="•"/>
            </a:pPr>
            <a:r>
              <a:rPr lang="en-US" sz="2400" b="1" dirty="0">
                <a:solidFill>
                  <a:srgbClr val="FFFF00"/>
                </a:solidFill>
              </a:rPr>
              <a:t>2</a:t>
            </a:r>
            <a:r>
              <a:rPr lang="en-US" sz="2400" dirty="0"/>
              <a:t> Neutral Votes (1% count as NO votes)</a:t>
            </a:r>
          </a:p>
          <a:p>
            <a:pPr marL="742950" lvl="1" indent="-285750">
              <a:buFont typeface="Arial" panose="020B0604020202020204" pitchFamily="34" charset="0"/>
              <a:buChar char="•"/>
            </a:pPr>
            <a:r>
              <a:rPr lang="en-US" sz="2400" b="1" dirty="0">
                <a:solidFill>
                  <a:srgbClr val="FF0000"/>
                </a:solidFill>
              </a:rPr>
              <a:t>41</a:t>
            </a:r>
            <a:r>
              <a:rPr lang="en-US" sz="2400" dirty="0"/>
              <a:t> unreturned ballots (21% count as NO votes)</a:t>
            </a:r>
          </a:p>
          <a:p>
            <a:pPr marL="285750" indent="-285750">
              <a:buFont typeface="Arial" panose="020B0604020202020204" pitchFamily="34" charset="0"/>
              <a:buChar char="•"/>
            </a:pPr>
            <a:r>
              <a:rPr lang="en-US" sz="2400" dirty="0"/>
              <a:t>Of those returning ballots, 88% were in favor of the district’s creation</a:t>
            </a:r>
          </a:p>
          <a:p>
            <a:pPr marL="285750" indent="-285750">
              <a:buFont typeface="Arial" panose="020B0604020202020204" pitchFamily="34" charset="0"/>
              <a:buChar char="•"/>
            </a:pPr>
            <a:endParaRPr lang="en-US" sz="2400" dirty="0"/>
          </a:p>
          <a:p>
            <a:r>
              <a:rPr lang="en-US" sz="2800" b="1" dirty="0"/>
              <a:t>In order to move forward (to SHLC, Plan Commission and City Council), the district needed 97 YES votes – they have exceeded that number and “owner consent” for listing has been achieved.</a:t>
            </a:r>
          </a:p>
        </p:txBody>
      </p:sp>
    </p:spTree>
    <p:extLst>
      <p:ext uri="{BB962C8B-B14F-4D97-AF65-F5344CB8AC3E}">
        <p14:creationId xmlns:p14="http://schemas.microsoft.com/office/powerpoint/2010/main" val="129470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E4B141-9725-92FF-2704-6EBB55890C7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1" name="Rectangle 20">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5330980-593E-E05D-3790-28AF9174A5A1}"/>
              </a:ext>
            </a:extLst>
          </p:cNvPr>
          <p:cNvSpPr>
            <a:spLocks noGrp="1"/>
          </p:cNvSpPr>
          <p:nvPr>
            <p:ph type="title"/>
          </p:nvPr>
        </p:nvSpPr>
        <p:spPr>
          <a:xfrm>
            <a:off x="6836128" y="629596"/>
            <a:ext cx="4973248" cy="1442466"/>
          </a:xfrm>
        </p:spPr>
        <p:txBody>
          <a:bodyPr anchor="b">
            <a:normAutofit/>
          </a:bodyPr>
          <a:lstStyle/>
          <a:p>
            <a:r>
              <a:rPr lang="en-US" sz="3600" b="1" dirty="0"/>
              <a:t>Additional Process after today:</a:t>
            </a:r>
          </a:p>
        </p:txBody>
      </p:sp>
      <p:sp>
        <p:nvSpPr>
          <p:cNvPr id="23"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A6C415-5B72-1B78-EE06-317148900E0C}"/>
              </a:ext>
            </a:extLst>
          </p:cNvPr>
          <p:cNvSpPr>
            <a:spLocks noGrp="1"/>
          </p:cNvSpPr>
          <p:nvPr>
            <p:ph idx="1"/>
          </p:nvPr>
        </p:nvSpPr>
        <p:spPr>
          <a:xfrm>
            <a:off x="6980985" y="2452624"/>
            <a:ext cx="4973248" cy="4324253"/>
          </a:xfrm>
        </p:spPr>
        <p:txBody>
          <a:bodyPr anchor="t">
            <a:normAutofit/>
          </a:bodyPr>
          <a:lstStyle/>
          <a:p>
            <a:r>
              <a:rPr lang="en-US" sz="2400" dirty="0"/>
              <a:t>Plan Commission Public Hearing – September 24</a:t>
            </a:r>
          </a:p>
          <a:p>
            <a:r>
              <a:rPr lang="en-US" sz="2400" dirty="0"/>
              <a:t>City Council Urban Experience Committee Meeting – September 8 or October 6</a:t>
            </a:r>
          </a:p>
          <a:p>
            <a:r>
              <a:rPr lang="en-US" sz="2400" dirty="0"/>
              <a:t>City Council will hold a Public Hearing on the proposal and make a decision October 2025.</a:t>
            </a:r>
          </a:p>
          <a:p>
            <a:r>
              <a:rPr lang="en-US" sz="2400" dirty="0"/>
              <a:t>Mayor then signs and 30 days later, district is in effect.</a:t>
            </a:r>
          </a:p>
        </p:txBody>
      </p:sp>
    </p:spTree>
    <p:extLst>
      <p:ext uri="{BB962C8B-B14F-4D97-AF65-F5344CB8AC3E}">
        <p14:creationId xmlns:p14="http://schemas.microsoft.com/office/powerpoint/2010/main" val="172934915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DC6B-830F-A8BF-DD1A-3E2537060D3B}"/>
              </a:ext>
            </a:extLst>
          </p:cNvPr>
          <p:cNvSpPr>
            <a:spLocks noGrp="1"/>
          </p:cNvSpPr>
          <p:nvPr>
            <p:ph type="title"/>
          </p:nvPr>
        </p:nvSpPr>
        <p:spPr>
          <a:xfrm>
            <a:off x="434566" y="184055"/>
            <a:ext cx="10919234" cy="1325563"/>
          </a:xfrm>
        </p:spPr>
        <p:txBody>
          <a:bodyPr>
            <a:normAutofit/>
          </a:bodyPr>
          <a:lstStyle/>
          <a:p>
            <a:r>
              <a:rPr lang="en-US" sz="4200" b="1" dirty="0"/>
              <a:t>Cannon Hill Park Historic District</a:t>
            </a:r>
          </a:p>
        </p:txBody>
      </p:sp>
      <p:sp>
        <p:nvSpPr>
          <p:cNvPr id="3" name="Content Placeholder 2">
            <a:extLst>
              <a:ext uri="{FF2B5EF4-FFF2-40B4-BE49-F238E27FC236}">
                <a16:creationId xmlns:a16="http://schemas.microsoft.com/office/drawing/2014/main" id="{8987BF12-E56A-0D74-173C-4764A64DFD75}"/>
              </a:ext>
            </a:extLst>
          </p:cNvPr>
          <p:cNvSpPr>
            <a:spLocks noGrp="1"/>
          </p:cNvSpPr>
          <p:nvPr>
            <p:ph idx="1"/>
          </p:nvPr>
        </p:nvSpPr>
        <p:spPr>
          <a:xfrm>
            <a:off x="362139" y="1346656"/>
            <a:ext cx="10991661" cy="4882317"/>
          </a:xfrm>
        </p:spPr>
        <p:txBody>
          <a:bodyPr/>
          <a:lstStyle/>
          <a:p>
            <a:r>
              <a:rPr lang="en-US" dirty="0"/>
              <a:t>The Cannon Hill Park Addition Historic District is eligible for the Spokane Historic Register under Category A. </a:t>
            </a:r>
          </a:p>
          <a:p>
            <a:r>
              <a:rPr lang="en-US" dirty="0"/>
              <a:t>It is eligible under Category A for its association with the broad patterns of Spokane history in the area of a planned residential development as a designed and developer-shaped residential neighborhood. </a:t>
            </a:r>
          </a:p>
          <a:p>
            <a:r>
              <a:rPr lang="en-US" dirty="0"/>
              <a:t>The Period of Significance for the Cannon Hill Park Historic District is from 1909 when the district was first platted to 1958 with the conclusion of the post-WWII building boom; and 96 percent of the residential lots already built on. </a:t>
            </a:r>
          </a:p>
          <a:p>
            <a:endParaRPr lang="en-US" dirty="0"/>
          </a:p>
        </p:txBody>
      </p:sp>
    </p:spTree>
    <p:extLst>
      <p:ext uri="{BB962C8B-B14F-4D97-AF65-F5344CB8AC3E}">
        <p14:creationId xmlns:p14="http://schemas.microsoft.com/office/powerpoint/2010/main" val="308077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139A9-4A7A-9320-7299-78B77FF6D6F7}"/>
              </a:ext>
            </a:extLst>
          </p:cNvPr>
          <p:cNvSpPr>
            <a:spLocks noGrp="1"/>
          </p:cNvSpPr>
          <p:nvPr>
            <p:ph type="title"/>
          </p:nvPr>
        </p:nvSpPr>
        <p:spPr/>
        <p:txBody>
          <a:bodyPr/>
          <a:lstStyle/>
          <a:p>
            <a:r>
              <a:rPr lang="en-US" dirty="0"/>
              <a:t>Resources</a:t>
            </a:r>
          </a:p>
        </p:txBody>
      </p:sp>
      <p:graphicFrame>
        <p:nvGraphicFramePr>
          <p:cNvPr id="6" name="Table 5">
            <a:extLst>
              <a:ext uri="{FF2B5EF4-FFF2-40B4-BE49-F238E27FC236}">
                <a16:creationId xmlns:a16="http://schemas.microsoft.com/office/drawing/2014/main" id="{838958A3-2683-13C0-94DE-0B5F2AE74323}"/>
              </a:ext>
            </a:extLst>
          </p:cNvPr>
          <p:cNvGraphicFramePr>
            <a:graphicFrameLocks noGrp="1"/>
          </p:cNvGraphicFramePr>
          <p:nvPr>
            <p:extLst>
              <p:ext uri="{D42A27DB-BD31-4B8C-83A1-F6EECF244321}">
                <p14:modId xmlns:p14="http://schemas.microsoft.com/office/powerpoint/2010/main" val="2867793124"/>
              </p:ext>
            </p:extLst>
          </p:nvPr>
        </p:nvGraphicFramePr>
        <p:xfrm>
          <a:off x="1466662" y="1991761"/>
          <a:ext cx="9344213" cy="3389862"/>
        </p:xfrm>
        <a:graphic>
          <a:graphicData uri="http://schemas.openxmlformats.org/drawingml/2006/table">
            <a:tbl>
              <a:tblPr firstRow="1" firstCol="1" bandRow="1">
                <a:tableStyleId>{5C22544A-7EE6-4342-B048-85BDC9FD1C3A}</a:tableStyleId>
              </a:tblPr>
              <a:tblGrid>
                <a:gridCol w="2508906">
                  <a:extLst>
                    <a:ext uri="{9D8B030D-6E8A-4147-A177-3AD203B41FA5}">
                      <a16:colId xmlns:a16="http://schemas.microsoft.com/office/drawing/2014/main" val="2769005510"/>
                    </a:ext>
                  </a:extLst>
                </a:gridCol>
                <a:gridCol w="3471390">
                  <a:extLst>
                    <a:ext uri="{9D8B030D-6E8A-4147-A177-3AD203B41FA5}">
                      <a16:colId xmlns:a16="http://schemas.microsoft.com/office/drawing/2014/main" val="1498369693"/>
                    </a:ext>
                  </a:extLst>
                </a:gridCol>
                <a:gridCol w="3363917">
                  <a:extLst>
                    <a:ext uri="{9D8B030D-6E8A-4147-A177-3AD203B41FA5}">
                      <a16:colId xmlns:a16="http://schemas.microsoft.com/office/drawing/2014/main" val="1649141475"/>
                    </a:ext>
                  </a:extLst>
                </a:gridCol>
              </a:tblGrid>
              <a:tr h="1129954">
                <a:tc gridSpan="3">
                  <a:txBody>
                    <a:bodyPr/>
                    <a:lstStyle/>
                    <a:p>
                      <a:pPr marL="0" marR="0" algn="ctr"/>
                      <a:r>
                        <a:rPr lang="en-US" sz="3200" dirty="0">
                          <a:effectLst/>
                        </a:rPr>
                        <a:t>Contributing Resources of the Cannon Hill Park Historic District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468382"/>
                  </a:ext>
                </a:extLst>
              </a:tr>
              <a:tr h="1129954">
                <a:tc>
                  <a:txBody>
                    <a:bodyPr/>
                    <a:lstStyle/>
                    <a:p>
                      <a:pPr marL="0" marR="0" algn="ctr"/>
                      <a:r>
                        <a:rPr lang="en-US" sz="2800">
                          <a:effectLst/>
                        </a:rPr>
                        <a:t>Contributing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2800">
                          <a:effectLst/>
                        </a:rPr>
                        <a:t>Non-Contributing (alteration)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2800">
                          <a:effectLst/>
                        </a:rPr>
                        <a:t>Out of Period/Age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4008846"/>
                  </a:ext>
                </a:extLst>
              </a:tr>
              <a:tr h="1129954">
                <a:tc>
                  <a:txBody>
                    <a:bodyPr/>
                    <a:lstStyle/>
                    <a:p>
                      <a:pPr marL="0" marR="0" algn="ctr"/>
                      <a:r>
                        <a:rPr lang="en-US" sz="2800">
                          <a:effectLst/>
                        </a:rPr>
                        <a:t>180 (94%)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2800">
                          <a:effectLst/>
                        </a:rPr>
                        <a:t>4 (2%)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2800" dirty="0">
                          <a:effectLst/>
                        </a:rPr>
                        <a:t>7 (4%)</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704214"/>
                  </a:ext>
                </a:extLst>
              </a:tr>
            </a:tbl>
          </a:graphicData>
        </a:graphic>
      </p:graphicFrame>
    </p:spTree>
    <p:extLst>
      <p:ext uri="{BB962C8B-B14F-4D97-AF65-F5344CB8AC3E}">
        <p14:creationId xmlns:p14="http://schemas.microsoft.com/office/powerpoint/2010/main" val="2395816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1FAD-792C-300E-7FF5-603D3A3AA9ED}"/>
              </a:ext>
            </a:extLst>
          </p:cNvPr>
          <p:cNvSpPr>
            <a:spLocks noGrp="1"/>
          </p:cNvSpPr>
          <p:nvPr>
            <p:ph type="title"/>
          </p:nvPr>
        </p:nvSpPr>
        <p:spPr/>
        <p:txBody>
          <a:bodyPr/>
          <a:lstStyle/>
          <a:p>
            <a:r>
              <a:rPr lang="en-US" dirty="0"/>
              <a:t>Map of the Cannon Hill Park Historic District</a:t>
            </a:r>
          </a:p>
        </p:txBody>
      </p:sp>
      <p:pic>
        <p:nvPicPr>
          <p:cNvPr id="5" name="Picture 4">
            <a:extLst>
              <a:ext uri="{FF2B5EF4-FFF2-40B4-BE49-F238E27FC236}">
                <a16:creationId xmlns:a16="http://schemas.microsoft.com/office/drawing/2014/main" id="{E8635EE3-E12E-2E2A-4848-1D0E4AD066DD}"/>
              </a:ext>
            </a:extLst>
          </p:cNvPr>
          <p:cNvPicPr>
            <a:picLocks noChangeAspect="1"/>
          </p:cNvPicPr>
          <p:nvPr/>
        </p:nvPicPr>
        <p:blipFill>
          <a:blip r:embed="rId2"/>
          <a:stretch>
            <a:fillRect/>
          </a:stretch>
        </p:blipFill>
        <p:spPr>
          <a:xfrm>
            <a:off x="2063765" y="1690688"/>
            <a:ext cx="7521262" cy="4474723"/>
          </a:xfrm>
          <a:prstGeom prst="rect">
            <a:avLst/>
          </a:prstGeom>
        </p:spPr>
      </p:pic>
    </p:spTree>
    <p:extLst>
      <p:ext uri="{BB962C8B-B14F-4D97-AF65-F5344CB8AC3E}">
        <p14:creationId xmlns:p14="http://schemas.microsoft.com/office/powerpoint/2010/main" val="40120954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4588</TotalTime>
  <Words>1428</Words>
  <Application>Microsoft Office PowerPoint</Application>
  <PresentationFormat>Widescreen</PresentationFormat>
  <Paragraphs>152</Paragraphs>
  <Slides>24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Aptos Narrow</vt:lpstr>
      <vt:lpstr>Arial</vt:lpstr>
      <vt:lpstr>Calibri</vt:lpstr>
      <vt:lpstr>Office Theme</vt:lpstr>
      <vt:lpstr>Cannon Hill Park Historic District</vt:lpstr>
      <vt:lpstr>Spokane Historic Landmarks Commission Hearing:</vt:lpstr>
      <vt:lpstr>The Role of the Historic Preservation Office in District Creation</vt:lpstr>
      <vt:lpstr>Ballots</vt:lpstr>
      <vt:lpstr>Balloting Results </vt:lpstr>
      <vt:lpstr>Additional Process after today:</vt:lpstr>
      <vt:lpstr>Cannon Hill Park Historic District</vt:lpstr>
      <vt:lpstr>Resources</vt:lpstr>
      <vt:lpstr>Map of the Cannon Hill Park Historic District</vt:lpstr>
      <vt:lpstr>SIGNIFICANCE OF THE NEIGHBORHOOD</vt:lpstr>
      <vt:lpstr>SIGNIFICANCE OF THE NEIGHBORHOOD</vt:lpstr>
      <vt:lpstr>DISTRICT SIGNIFICANCE</vt:lpstr>
      <vt:lpstr>57 bungalow types of 191 properties (1909-1924)</vt:lpstr>
      <vt:lpstr>52 cottage Types of 191 properties (1921-1947)</vt:lpstr>
      <vt:lpstr>69 residence  types of 191 properties (1909-1953)</vt:lpstr>
      <vt:lpstr>11 ranch Types of 191 properties (1948-1958)</vt:lpstr>
      <vt:lpstr>DESIGN STANDARDS &amp; GUIDELINES</vt:lpstr>
      <vt:lpstr>DESIGN STANDARDS AND GUIDELINES - ADUS</vt:lpstr>
      <vt:lpstr>DESIGN STANDARDS &amp; GUIDELINES: NEW CONSTRUCTION</vt:lpstr>
      <vt:lpstr>DESIGN STANDARDS &amp; GUIDELINES: DEMOLITION</vt:lpstr>
      <vt:lpstr>PROCESS FOLLOWED BY THE HISTORIC PRESERVATION OFFICE</vt:lpstr>
      <vt:lpstr>OUTREACH CONDUCTED</vt:lpstr>
      <vt:lpstr>OVERLAY ZONE ORDINANCE </vt:lpstr>
      <vt:lpstr>Questions?</vt:lpstr>
    </vt:vector>
  </TitlesOfParts>
  <Company>City of Spokane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Duvall, Megan</dc:creator>
  <cp:lastModifiedBy>Duvall, Megan</cp:lastModifiedBy>
  <cp:revision>5</cp:revision>
  <dcterms:created xsi:type="dcterms:W3CDTF">2025-02-21T21:28:43Z</dcterms:created>
  <dcterms:modified xsi:type="dcterms:W3CDTF">2025-08-20T00:15:39Z</dcterms:modified>
</cp:coreProperties>
</file>