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71" r:id="rId7"/>
    <p:sldId id="263" r:id="rId8"/>
    <p:sldId id="264" r:id="rId9"/>
    <p:sldId id="265" r:id="rId10"/>
    <p:sldId id="261" r:id="rId11"/>
    <p:sldId id="262" r:id="rId12"/>
    <p:sldId id="272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07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6CCC8-6B70-48EB-8FB1-87F2EBC5D2DB}" type="datetimeFigureOut">
              <a:rPr lang="en-US" smtClean="0"/>
              <a:t>2025-07-15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3483-A1D1-43A1-AA41-624563839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DDD3-5224-44D4-B06C-23FB0B725A0D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AA21-7B7F-4A51-B387-38F46AA5EE97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8673-35CC-4073-9E42-A6C45D6E2839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00DA5-17B0-4765-AEE7-F76F62D40357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76A1D-2878-4301-B484-6B91EED50F54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E33A-9562-45F0-B333-765EAA367553}" type="datetime1">
              <a:rPr lang="en-US" smtClean="0"/>
              <a:t>2025-07-15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C75F-4EF2-4CAE-9835-3BB0B04309F9}" type="datetime1">
              <a:rPr lang="en-US" smtClean="0"/>
              <a:t>2025-07-15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91E0-CED1-4E74-8F09-29B8628E1BB2}" type="datetime1">
              <a:rPr lang="en-US" smtClean="0"/>
              <a:t>2025-07-15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8698-8551-4C6A-B065-47071FC12C15}" type="datetime1">
              <a:rPr lang="en-US" smtClean="0"/>
              <a:t>2025-07-15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2D3B-EB4D-4972-B39D-4484AC059422}" type="datetime1">
              <a:rPr lang="en-US" smtClean="0"/>
              <a:t>2025-07-15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DA96-2A53-4622-9B92-236E6FF72173}" type="datetime1">
              <a:rPr lang="en-US" smtClean="0"/>
              <a:t>2025-07-15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77E4-3727-4AD6-A929-62211F6E7540}" type="datetime1">
              <a:rPr lang="en-US" smtClean="0"/>
              <a:t>2025-07-15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0BEE-30E6-4809-AC1E-E4536EFE59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6400800" cy="1603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Changes to </a:t>
            </a:r>
            <a:br>
              <a:rPr lang="en-US" dirty="0" smtClean="0"/>
            </a:br>
            <a:r>
              <a:rPr lang="en-US" dirty="0" smtClean="0"/>
              <a:t>1204 West 11</a:t>
            </a:r>
            <a:r>
              <a:rPr lang="en-US" baseline="30000" dirty="0" smtClean="0"/>
              <a:t>th</a:t>
            </a:r>
            <a:r>
              <a:rPr lang="en-US" dirty="0" smtClean="0"/>
              <a:t> Avenue</a:t>
            </a:r>
            <a:br>
              <a:rPr lang="en-US" dirty="0" smtClean="0"/>
            </a:br>
            <a:r>
              <a:rPr lang="en-US" dirty="0" smtClean="0"/>
              <a:t>Spokane, WA 99204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620000" cy="2286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Proposed changes include: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Reroute of power line to avoid roof/line damage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Addition of shed roof dormer to utilize a closet as a room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Conversion of three small shed dormers into peaked “doghouse” dormers due to water damage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Addition of inset balcony to the upstairs bedroom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Leaking Dormer (East side)</a:t>
            </a:r>
            <a:endParaRPr lang="en-US" dirty="0"/>
          </a:p>
        </p:txBody>
      </p:sp>
      <p:pic>
        <p:nvPicPr>
          <p:cNvPr id="5" name="Content Placeholder 4" descr="Shed dormer sid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56" r="36110" b="666"/>
          <a:stretch>
            <a:fillRect/>
          </a:stretch>
        </p:blipFill>
        <p:spPr>
          <a:xfrm>
            <a:off x="685800" y="1295400"/>
            <a:ext cx="3146156" cy="4419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6" name="Picture 5" descr="Shed dormer front view.jpeg"/>
          <p:cNvPicPr>
            <a:picLocks noChangeAspect="1"/>
          </p:cNvPicPr>
          <p:nvPr/>
        </p:nvPicPr>
        <p:blipFill>
          <a:blip r:embed="rId3" cstate="print"/>
          <a:srcRect l="16216" t="1351" r="12838" b="1351"/>
          <a:stretch>
            <a:fillRect/>
          </a:stretch>
        </p:blipFill>
        <p:spPr>
          <a:xfrm>
            <a:off x="4191000" y="1295400"/>
            <a:ext cx="429683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Leaking Dormer (West side)</a:t>
            </a:r>
            <a:endParaRPr lang="en-US" dirty="0"/>
          </a:p>
        </p:txBody>
      </p:sp>
      <p:pic>
        <p:nvPicPr>
          <p:cNvPr id="5" name="Content Placeholder 4" descr="Shed dormer chimney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 Dormer</a:t>
            </a:r>
            <a:endParaRPr lang="en-US" dirty="0"/>
          </a:p>
        </p:txBody>
      </p:sp>
      <p:pic>
        <p:nvPicPr>
          <p:cNvPr id="5" name="Content Placeholder 4" descr="IMG_4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587" t="25560" r="17170" b="20870"/>
          <a:stretch>
            <a:fillRect/>
          </a:stretch>
        </p:blipFill>
        <p:spPr>
          <a:xfrm>
            <a:off x="2667000" y="1295400"/>
            <a:ext cx="3733800" cy="35511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50292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Upstairs bathroom dormer. Does not leak, but I would like to change to peaked dormer and replace window to match the other dormers.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Peaked Dormers 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5" name="Picture 4" descr="Shed dormer front view.jpeg"/>
          <p:cNvPicPr>
            <a:picLocks noChangeAspect="1"/>
          </p:cNvPicPr>
          <p:nvPr/>
        </p:nvPicPr>
        <p:blipFill>
          <a:blip r:embed="rId2" cstate="print"/>
          <a:srcRect l="16216" t="1351" r="12838" b="1351"/>
          <a:stretch>
            <a:fillRect/>
          </a:stretch>
        </p:blipFill>
        <p:spPr>
          <a:xfrm>
            <a:off x="2438400" y="1371600"/>
            <a:ext cx="4296834" cy="4419600"/>
          </a:xfrm>
          <a:prstGeom prst="rect">
            <a:avLst/>
          </a:prstGeom>
        </p:spPr>
      </p:pic>
      <p:pic>
        <p:nvPicPr>
          <p:cNvPr id="6" name="Picture 5" descr="141D-0016-front-8.gif (800×487)"/>
          <p:cNvPicPr/>
          <p:nvPr/>
        </p:nvPicPr>
        <p:blipFill>
          <a:blip r:embed="rId3" cstate="print"/>
          <a:srcRect l="23637" t="26729" r="62337" b="48125"/>
          <a:stretch>
            <a:fillRect/>
          </a:stretch>
        </p:blipFill>
        <p:spPr bwMode="auto">
          <a:xfrm>
            <a:off x="3048000" y="2590800"/>
            <a:ext cx="335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Line Problem</a:t>
            </a:r>
            <a:endParaRPr lang="en-US" dirty="0"/>
          </a:p>
        </p:txBody>
      </p:sp>
      <p:pic>
        <p:nvPicPr>
          <p:cNvPr id="4" name="Content Placeholder 3" descr="image3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53000" y="4724400"/>
            <a:ext cx="6858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Avista’s</a:t>
            </a:r>
            <a:r>
              <a:rPr lang="en-US" dirty="0" smtClean="0"/>
              <a:t> recommendation</a:t>
            </a:r>
            <a:endParaRPr lang="en-US" dirty="0"/>
          </a:p>
        </p:txBody>
      </p:sp>
      <p:pic>
        <p:nvPicPr>
          <p:cNvPr id="5" name="Content Placeholder 4" descr="Power Line new po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316" b="21053"/>
          <a:stretch>
            <a:fillRect/>
          </a:stretch>
        </p:blipFill>
        <p:spPr>
          <a:xfrm>
            <a:off x="1600200" y="1219200"/>
            <a:ext cx="5715000" cy="3429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114800" y="1752600"/>
            <a:ext cx="978408" cy="48463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48006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Avista</a:t>
            </a:r>
            <a:r>
              <a:rPr lang="en-US" dirty="0" smtClean="0"/>
              <a:t> recommended moving power supply line to this utility pole and connecting to a mast instead of under soffit to bring up to code.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required mast</a:t>
            </a:r>
            <a:endParaRPr lang="en-US" dirty="0"/>
          </a:p>
        </p:txBody>
      </p:sp>
      <p:pic>
        <p:nvPicPr>
          <p:cNvPr id="5" name="Content Placeholder 4" descr="Power Line tie-i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54" b="17503"/>
          <a:stretch>
            <a:fillRect/>
          </a:stretch>
        </p:blipFill>
        <p:spPr>
          <a:xfrm>
            <a:off x="1676400" y="1295400"/>
            <a:ext cx="5989109" cy="3733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power line tie-in is under soffit and is within arm’s reach while standing on back deck.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 Shed Dormer</a:t>
            </a:r>
            <a:endParaRPr lang="en-US" dirty="0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19200"/>
            <a:ext cx="5943600" cy="4457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5791200"/>
            <a:ext cx="355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roof above power line tie-in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Bedroom Shed Dormer</a:t>
            </a:r>
            <a:endParaRPr lang="en-US" dirty="0"/>
          </a:p>
        </p:txBody>
      </p:sp>
      <p:pic>
        <p:nvPicPr>
          <p:cNvPr id="5" name="Content Placeholder 4" descr="Bedroom Dormer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76400" y="1219200"/>
            <a:ext cx="5943600" cy="44577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5715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shed dormer attached to gable on left with new mast for power line tie-in; upstairs closet becomes bedroom.</a:t>
            </a:r>
            <a:endParaRPr lang="en-US" dirty="0"/>
          </a:p>
        </p:txBody>
      </p:sp>
      <p:pic>
        <p:nvPicPr>
          <p:cNvPr id="7" name="Picture 6" descr="Pennington-Front-Elevation1.jpg (1600×1236)"/>
          <p:cNvPicPr/>
          <p:nvPr/>
        </p:nvPicPr>
        <p:blipFill>
          <a:blip r:embed="rId3" cstate="print"/>
          <a:srcRect l="16335" t="42464" r="59034" b="45325"/>
          <a:stretch>
            <a:fillRect/>
          </a:stretch>
        </p:blipFill>
        <p:spPr bwMode="auto">
          <a:xfrm>
            <a:off x="2667001" y="28956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sosceles Triangle 7"/>
          <p:cNvSpPr/>
          <p:nvPr/>
        </p:nvSpPr>
        <p:spPr>
          <a:xfrm rot="10800000">
            <a:off x="1676400" y="2895600"/>
            <a:ext cx="990600" cy="12954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2895600"/>
            <a:ext cx="480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4038600"/>
            <a:ext cx="38100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ennington-Front-Elevation1.jpg (1600×1236)"/>
          <p:cNvPicPr/>
          <p:nvPr/>
        </p:nvPicPr>
        <p:blipFill>
          <a:blip r:embed="rId3" cstate="print"/>
          <a:srcRect l="31941" t="44695" r="63527" b="47666"/>
          <a:stretch>
            <a:fillRect/>
          </a:stretch>
        </p:blipFill>
        <p:spPr bwMode="auto">
          <a:xfrm>
            <a:off x="4191000" y="31242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ervice-loop.jpg (700×700)"/>
          <p:cNvPicPr/>
          <p:nvPr/>
        </p:nvPicPr>
        <p:blipFill>
          <a:blip r:embed="rId4" cstate="print">
            <a:grayscl/>
            <a:lum bright="20000" contrast="20000"/>
          </a:blip>
          <a:srcRect l="38906" t="10075" r="41596" b="23431"/>
          <a:stretch>
            <a:fillRect/>
          </a:stretch>
        </p:blipFill>
        <p:spPr bwMode="auto">
          <a:xfrm>
            <a:off x="6477000" y="2514600"/>
            <a:ext cx="38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Gable</a:t>
            </a:r>
            <a:endParaRPr lang="en-US" dirty="0"/>
          </a:p>
        </p:txBody>
      </p:sp>
      <p:pic>
        <p:nvPicPr>
          <p:cNvPr id="5" name="Content Placeholder 4" descr="Front Gab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17" t="10102" r="2017" b="34339"/>
          <a:stretch>
            <a:fillRect/>
          </a:stretch>
        </p:blipFill>
        <p:spPr>
          <a:xfrm>
            <a:off x="1371600" y="1600200"/>
            <a:ext cx="6493164" cy="2819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800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Gable Balcony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pic>
        <p:nvPicPr>
          <p:cNvPr id="5" name="Content Placeholder 4" descr="Front Gable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10000"/>
          </a:blip>
          <a:srcRect l="2017" t="10102" r="2017" b="34339"/>
          <a:stretch>
            <a:fillRect/>
          </a:stretch>
        </p:blipFill>
        <p:spPr>
          <a:xfrm>
            <a:off x="457200" y="2076500"/>
            <a:ext cx="8229600" cy="3573362"/>
          </a:xfrm>
        </p:spPr>
      </p:pic>
      <p:sp>
        <p:nvSpPr>
          <p:cNvPr id="6" name="TextBox 5"/>
          <p:cNvSpPr txBox="1"/>
          <p:nvPr/>
        </p:nvSpPr>
        <p:spPr>
          <a:xfrm>
            <a:off x="4038600" y="5867400"/>
            <a:ext cx="107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</a:t>
            </a:r>
            <a:endParaRPr lang="en-US" dirty="0"/>
          </a:p>
        </p:txBody>
      </p:sp>
      <p:pic>
        <p:nvPicPr>
          <p:cNvPr id="8" name="Picture 7" descr="f5d06af88cd1b208dde07f4376ede167.jpg (680×490)"/>
          <p:cNvPicPr/>
          <p:nvPr/>
        </p:nvPicPr>
        <p:blipFill>
          <a:blip r:embed="rId3" cstate="print">
            <a:lum contrast="-40000"/>
          </a:blip>
          <a:srcRect l="56912" t="26112" r="36063" b="63480"/>
          <a:stretch>
            <a:fillRect/>
          </a:stretch>
        </p:blipFill>
        <p:spPr bwMode="auto">
          <a:xfrm>
            <a:off x="5867400" y="4572000"/>
            <a:ext cx="455033" cy="4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5d06af88cd1b208dde07f4376ede167.jpg (680×490)"/>
          <p:cNvPicPr/>
          <p:nvPr/>
        </p:nvPicPr>
        <p:blipFill>
          <a:blip r:embed="rId3" cstate="print">
            <a:lum contrast="-40000"/>
          </a:blip>
          <a:srcRect l="56912" t="26112" r="36063" b="63480"/>
          <a:stretch>
            <a:fillRect/>
          </a:stretch>
        </p:blipFill>
        <p:spPr bwMode="auto">
          <a:xfrm>
            <a:off x="2667000" y="4572000"/>
            <a:ext cx="455033" cy="48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ront-elevation-drawing-29.jpg (1600×1044)"/>
          <p:cNvPicPr/>
          <p:nvPr/>
        </p:nvPicPr>
        <p:blipFill>
          <a:blip r:embed="rId4" cstate="print">
            <a:lum bright="-10000" contrast="-40000"/>
          </a:blip>
          <a:srcRect l="43967" t="24561" r="40292" b="59017"/>
          <a:stretch>
            <a:fillRect/>
          </a:stretch>
        </p:blipFill>
        <p:spPr bwMode="auto">
          <a:xfrm>
            <a:off x="3581400" y="3810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Gable Balcony Comparison</a:t>
            </a:r>
            <a:endParaRPr lang="en-US" dirty="0"/>
          </a:p>
        </p:txBody>
      </p:sp>
      <p:pic>
        <p:nvPicPr>
          <p:cNvPr id="5" name="Content Placeholder 4" descr="818 W 14th Ave balc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05" r="26008" b="27604"/>
          <a:stretch>
            <a:fillRect/>
          </a:stretch>
        </p:blipFill>
        <p:spPr>
          <a:xfrm>
            <a:off x="2133600" y="1371600"/>
            <a:ext cx="4724400" cy="37620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1204 West 11th Avenue Sutherland/Madden Household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41020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818 West 14</a:t>
            </a:r>
            <a:r>
              <a:rPr lang="en-US" baseline="30000" dirty="0" smtClean="0"/>
              <a:t>th</a:t>
            </a:r>
            <a:r>
              <a:rPr lang="en-US" dirty="0" smtClean="0"/>
              <a:t> Avenue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278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Proposed Changes to  1204 West 11th Avenue Spokane, WA 99204</vt:lpstr>
      <vt:lpstr>Power Line Problem</vt:lpstr>
      <vt:lpstr>Avista’s recommendation</vt:lpstr>
      <vt:lpstr>Add required mast</vt:lpstr>
      <vt:lpstr>Bedroom Shed Dormer</vt:lpstr>
      <vt:lpstr>Bedroom Shed Dormer</vt:lpstr>
      <vt:lpstr>Front Gable</vt:lpstr>
      <vt:lpstr>Front Gable Balcony</vt:lpstr>
      <vt:lpstr>Front Gable Balcony Comparison</vt:lpstr>
      <vt:lpstr>Leaking Dormer (East side)</vt:lpstr>
      <vt:lpstr>Leaking Dormer (West side)</vt:lpstr>
      <vt:lpstr>Bathroom Dormer</vt:lpstr>
      <vt:lpstr>Proposed Peaked Dormers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Changes to  1204 West 11th Avenue Spokane, WA 99204</dc:title>
  <dc:creator>Null</dc:creator>
  <cp:lastModifiedBy>Null</cp:lastModifiedBy>
  <cp:revision>15</cp:revision>
  <dcterms:created xsi:type="dcterms:W3CDTF">2025-07-15T16:46:43Z</dcterms:created>
  <dcterms:modified xsi:type="dcterms:W3CDTF">2025-07-15T19:03:05Z</dcterms:modified>
</cp:coreProperties>
</file>