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78" r:id="rId3"/>
    <p:sldId id="282" r:id="rId4"/>
    <p:sldId id="281" r:id="rId5"/>
    <p:sldId id="287" r:id="rId6"/>
    <p:sldId id="283" r:id="rId7"/>
    <p:sldId id="284" r:id="rId8"/>
    <p:sldId id="285" r:id="rId9"/>
    <p:sldId id="286" r:id="rId10"/>
    <p:sldId id="276" r:id="rId11"/>
  </p:sldIdLst>
  <p:sldSz cx="9144000" cy="6858000" type="screen4x3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614F"/>
    <a:srgbClr val="BE453C"/>
    <a:srgbClr val="C66951"/>
    <a:srgbClr val="534949"/>
    <a:srgbClr val="222014"/>
    <a:srgbClr val="CCD1B9"/>
    <a:srgbClr val="29292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86" d="100"/>
          <a:sy n="86" d="100"/>
        </p:scale>
        <p:origin x="11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 31 2020 Central CC HD Parcels - MAIN WORKBOOK.xlsx]Analysis'!$B$1</c:f>
              <c:strCache>
                <c:ptCount val="1"/>
                <c:pt idx="0">
                  <c:v>Resources Constructed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 31 2020 Central CC HD Parcels - MAIN WORKBOOK.xlsx]Analysis'!$A$2:$A$15</c:f>
              <c:strCache>
                <c:ptCount val="14"/>
                <c:pt idx="0">
                  <c:v>1880-1889</c:v>
                </c:pt>
                <c:pt idx="1">
                  <c:v>1890-1899</c:v>
                </c:pt>
                <c:pt idx="2">
                  <c:v>1900-1909</c:v>
                </c:pt>
                <c:pt idx="3">
                  <c:v>1910-1919</c:v>
                </c:pt>
                <c:pt idx="4">
                  <c:v>1920-1929</c:v>
                </c:pt>
                <c:pt idx="5">
                  <c:v>1930-1939</c:v>
                </c:pt>
                <c:pt idx="6">
                  <c:v>1940-1949</c:v>
                </c:pt>
                <c:pt idx="7">
                  <c:v>1950-1959</c:v>
                </c:pt>
                <c:pt idx="8">
                  <c:v>1960-1969</c:v>
                </c:pt>
                <c:pt idx="9">
                  <c:v>1970-1979</c:v>
                </c:pt>
                <c:pt idx="10">
                  <c:v>1980-1989</c:v>
                </c:pt>
                <c:pt idx="11">
                  <c:v>1990-1999</c:v>
                </c:pt>
                <c:pt idx="12">
                  <c:v>2000-2009</c:v>
                </c:pt>
                <c:pt idx="13">
                  <c:v>2010-2019</c:v>
                </c:pt>
              </c:strCache>
            </c:strRef>
          </c:cat>
          <c:val>
            <c:numRef>
              <c:f>'[1 31 2020 Central CC HD Parcels - MAIN WORKBOOK.xlsx]Analysis'!$B$2:$B$15</c:f>
              <c:numCache>
                <c:formatCode>General</c:formatCode>
                <c:ptCount val="14"/>
                <c:pt idx="0">
                  <c:v>2</c:v>
                </c:pt>
                <c:pt idx="1">
                  <c:v>21</c:v>
                </c:pt>
                <c:pt idx="2">
                  <c:v>215</c:v>
                </c:pt>
                <c:pt idx="3">
                  <c:v>84</c:v>
                </c:pt>
                <c:pt idx="4">
                  <c:v>35</c:v>
                </c:pt>
                <c:pt idx="5">
                  <c:v>15</c:v>
                </c:pt>
                <c:pt idx="6">
                  <c:v>28</c:v>
                </c:pt>
                <c:pt idx="7">
                  <c:v>41</c:v>
                </c:pt>
                <c:pt idx="8">
                  <c:v>13</c:v>
                </c:pt>
                <c:pt idx="9">
                  <c:v>15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6-4F62-B80F-5A6FFD2D29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433634776"/>
        <c:axId val="433635760"/>
      </c:barChart>
      <c:catAx>
        <c:axId val="433634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Decade of Construction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635760"/>
        <c:crosses val="autoZero"/>
        <c:auto val="1"/>
        <c:lblAlgn val="ctr"/>
        <c:lblOffset val="100"/>
        <c:noMultiLvlLbl val="0"/>
      </c:catAx>
      <c:valAx>
        <c:axId val="43363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Number</a:t>
                </a:r>
                <a:r>
                  <a:rPr lang="en-US" sz="2000" baseline="0" dirty="0"/>
                  <a:t> of Resources</a:t>
                </a:r>
                <a:endParaRPr lang="en-US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634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99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6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1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0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8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5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8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0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2/4/2020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73911" y="2312040"/>
            <a:ext cx="5627370" cy="2031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4200" dirty="0">
              <a:latin typeface="Franklin Gothic Medium"/>
              <a:cs typeface="Franklin Gothic Medium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Forming a Local Historic District in </a:t>
            </a:r>
            <a:r>
              <a:rPr lang="en-US" dirty="0" smtClean="0"/>
              <a:t>Cliff-Cannon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Spokane Historic Preservation Office</a:t>
            </a:r>
          </a:p>
          <a:p>
            <a:r>
              <a:rPr lang="en-US" dirty="0" smtClean="0"/>
              <a:t>February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80478" y="1600200"/>
            <a:ext cx="4862195" cy="1011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600" spc="155" dirty="0" smtClean="0">
                <a:solidFill>
                  <a:srgbClr val="C66951"/>
                </a:solidFill>
                <a:latin typeface="Franklin Gothic Medium"/>
                <a:cs typeface="Franklin Gothic Medium"/>
              </a:rPr>
              <a:t>Q</a:t>
            </a:r>
            <a:r>
              <a:rPr sz="6600" spc="160" dirty="0" smtClean="0">
                <a:solidFill>
                  <a:srgbClr val="C66951"/>
                </a:solidFill>
                <a:latin typeface="Franklin Gothic Medium"/>
                <a:cs typeface="Franklin Gothic Medium"/>
              </a:rPr>
              <a:t>U</a:t>
            </a:r>
            <a:r>
              <a:rPr sz="6600" spc="165" dirty="0" smtClean="0">
                <a:solidFill>
                  <a:srgbClr val="C66951"/>
                </a:solidFill>
                <a:latin typeface="Franklin Gothic Medium"/>
                <a:cs typeface="Franklin Gothic Medium"/>
              </a:rPr>
              <a:t>ESTIO</a:t>
            </a:r>
            <a:r>
              <a:rPr sz="6600" spc="150" dirty="0" smtClean="0">
                <a:solidFill>
                  <a:srgbClr val="C66951"/>
                </a:solidFill>
                <a:latin typeface="Franklin Gothic Medium"/>
                <a:cs typeface="Franklin Gothic Medium"/>
              </a:rPr>
              <a:t>N</a:t>
            </a:r>
            <a:r>
              <a:rPr sz="6600" spc="200" dirty="0" smtClean="0">
                <a:solidFill>
                  <a:srgbClr val="C66951"/>
                </a:solidFill>
                <a:latin typeface="Franklin Gothic Medium"/>
                <a:cs typeface="Franklin Gothic Medium"/>
              </a:rPr>
              <a:t>S?</a:t>
            </a:r>
            <a:endParaRPr sz="6600" dirty="0">
              <a:latin typeface="Franklin Gothic Medium"/>
              <a:cs typeface="Franklin Gothic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23" y="3124200"/>
            <a:ext cx="4068402" cy="3234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4" y="3124200"/>
            <a:ext cx="4086373" cy="323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2094"/>
          <a:stretch/>
        </p:blipFill>
        <p:spPr>
          <a:xfrm>
            <a:off x="1259668" y="1294086"/>
            <a:ext cx="6529039" cy="53353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361887" y="308406"/>
            <a:ext cx="6324600" cy="8345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Proposed Boundary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631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394954" cy="1066801"/>
          </a:xfrm>
        </p:spPr>
        <p:txBody>
          <a:bodyPr>
            <a:noAutofit/>
          </a:bodyPr>
          <a:lstStyle/>
          <a:p>
            <a:r>
              <a:rPr lang="en-US" sz="3200" dirty="0" smtClean="0"/>
              <a:t>Cannon History in a nutshell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305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district was platted from 1883-1902 as part of 8 different additions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District’s oldest home built in 1888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Monroe Cable Car Line 1890-1894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Only 18 homes in the district were constructed before 1899 (92 in BA)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1899, the Cannon Hill Car Line began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220 homes were built in the district from 1899 through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4839">
            <a:off x="245246" y="3634540"/>
            <a:ext cx="4038600" cy="29619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68">
            <a:off x="4694469" y="3737922"/>
            <a:ext cx="4025655" cy="27551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880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95243" y="304800"/>
            <a:ext cx="7510531" cy="910794"/>
          </a:xfrm>
        </p:spPr>
        <p:txBody>
          <a:bodyPr>
            <a:noAutofit/>
          </a:bodyPr>
          <a:lstStyle/>
          <a:p>
            <a:r>
              <a:rPr lang="en-US" sz="3200" dirty="0" smtClean="0"/>
              <a:t>A District Defined by </a:t>
            </a:r>
            <a:br>
              <a:rPr lang="en-US" sz="3200" dirty="0" smtClean="0"/>
            </a:br>
            <a:r>
              <a:rPr lang="en-US" sz="3200" dirty="0" smtClean="0"/>
              <a:t>Public transportation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643818" cy="52582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794">
            <a:off x="6586396" y="1230663"/>
            <a:ext cx="2285364" cy="28029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595">
            <a:off x="171632" y="1292486"/>
            <a:ext cx="2496015" cy="17615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136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394954" cy="1066801"/>
          </a:xfrm>
        </p:spPr>
        <p:txBody>
          <a:bodyPr>
            <a:noAutofit/>
          </a:bodyPr>
          <a:lstStyle/>
          <a:p>
            <a:r>
              <a:rPr lang="en-US" sz="3200" dirty="0" smtClean="0"/>
              <a:t>Period of significance</a:t>
            </a:r>
            <a:br>
              <a:rPr lang="en-US" sz="3200" dirty="0" smtClean="0"/>
            </a:br>
            <a:r>
              <a:rPr lang="en-US" sz="3200" dirty="0" smtClean="0"/>
              <a:t>1888-1955</a:t>
            </a:r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452800"/>
              </p:ext>
            </p:extLst>
          </p:nvPr>
        </p:nvGraphicFramePr>
        <p:xfrm>
          <a:off x="803022" y="1447800"/>
          <a:ext cx="7543800" cy="529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5105400" y="1752600"/>
            <a:ext cx="0" cy="31242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105400" y="5029200"/>
            <a:ext cx="0" cy="762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25910" y="2629525"/>
            <a:ext cx="203688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432 before 1955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478 total resources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125910" y="2971800"/>
            <a:ext cx="2170771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28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785355" cy="787908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Resource Forms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37" y="1295400"/>
            <a:ext cx="4807079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248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Plan		Porch		Siding		Windows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326767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 and Integrity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53" y="2990671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Contributing</a:t>
            </a:r>
          </a:p>
          <a:p>
            <a:pPr algn="ctr"/>
            <a:r>
              <a:rPr lang="en-US" dirty="0" smtClean="0"/>
              <a:t>versus</a:t>
            </a:r>
          </a:p>
          <a:p>
            <a:pPr algn="ctr"/>
            <a:r>
              <a:rPr lang="en-US" dirty="0" smtClean="0"/>
              <a:t>Non-contributing</a:t>
            </a:r>
          </a:p>
        </p:txBody>
      </p:sp>
    </p:spTree>
    <p:extLst>
      <p:ext uri="{BB962C8B-B14F-4D97-AF65-F5344CB8AC3E}">
        <p14:creationId xmlns:p14="http://schemas.microsoft.com/office/powerpoint/2010/main" val="412446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861555" cy="635508"/>
          </a:xfrm>
        </p:spPr>
        <p:txBody>
          <a:bodyPr>
            <a:noAutofit/>
          </a:bodyPr>
          <a:lstStyle/>
          <a:p>
            <a:r>
              <a:rPr lang="en-US" sz="3200" dirty="0" smtClean="0"/>
              <a:t>Timeline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77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dirty="0"/>
              <a:t>February 4: </a:t>
            </a:r>
            <a:r>
              <a:rPr lang="en-US" dirty="0" smtClean="0"/>
              <a:t>Attend </a:t>
            </a:r>
            <a:r>
              <a:rPr lang="en-US" dirty="0"/>
              <a:t>C-C Neighborhood Council Meeting to present</a:t>
            </a:r>
          </a:p>
          <a:p>
            <a:pPr>
              <a:spcAft>
                <a:spcPts val="400"/>
              </a:spcAft>
            </a:pPr>
            <a:r>
              <a:rPr lang="en-US" b="1" dirty="0" smtClean="0"/>
              <a:t>March </a:t>
            </a:r>
            <a:r>
              <a:rPr lang="en-US" b="1" dirty="0"/>
              <a:t>3: </a:t>
            </a:r>
            <a:r>
              <a:rPr lang="en-US" b="1" dirty="0" smtClean="0"/>
              <a:t> </a:t>
            </a:r>
            <a:r>
              <a:rPr lang="en-US" dirty="0" smtClean="0"/>
              <a:t>Attend </a:t>
            </a:r>
            <a:r>
              <a:rPr lang="en-US" dirty="0"/>
              <a:t>C-C NC Meeting </a:t>
            </a: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b="1" dirty="0" smtClean="0"/>
              <a:t>March </a:t>
            </a:r>
            <a:r>
              <a:rPr lang="en-US" b="1" dirty="0"/>
              <a:t>23-27: </a:t>
            </a:r>
            <a:r>
              <a:rPr lang="en-US" dirty="0"/>
              <a:t>Host </a:t>
            </a:r>
            <a:r>
              <a:rPr lang="en-US" dirty="0" smtClean="0"/>
              <a:t>district workshop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US" b="1" dirty="0"/>
              <a:t>April 1: </a:t>
            </a:r>
            <a:r>
              <a:rPr lang="en-US" dirty="0"/>
              <a:t>Ensure all SEPA and Commerce requirements are met.</a:t>
            </a:r>
          </a:p>
          <a:p>
            <a:pPr>
              <a:spcAft>
                <a:spcPts val="400"/>
              </a:spcAft>
            </a:pPr>
            <a:r>
              <a:rPr lang="en-US" b="1" dirty="0" smtClean="0"/>
              <a:t>April </a:t>
            </a:r>
            <a:r>
              <a:rPr lang="en-US" b="1" dirty="0"/>
              <a:t>7: </a:t>
            </a:r>
            <a:r>
              <a:rPr lang="en-US" dirty="0"/>
              <a:t>Attend C-C NC Meeting </a:t>
            </a: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b="1" dirty="0" smtClean="0"/>
              <a:t>Early </a:t>
            </a:r>
            <a:r>
              <a:rPr lang="en-US" b="1" dirty="0"/>
              <a:t>April-Early May: </a:t>
            </a:r>
            <a:r>
              <a:rPr lang="en-US" dirty="0"/>
              <a:t>Survey neighborhood for customization of </a:t>
            </a:r>
            <a:r>
              <a:rPr lang="en-US" dirty="0" smtClean="0"/>
              <a:t>Guidelines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US" b="1" dirty="0" smtClean="0"/>
              <a:t>April </a:t>
            </a:r>
            <a:r>
              <a:rPr lang="en-US" b="1" dirty="0"/>
              <a:t>21-23:</a:t>
            </a:r>
            <a:r>
              <a:rPr lang="en-US" dirty="0"/>
              <a:t> Host </a:t>
            </a:r>
            <a:r>
              <a:rPr lang="en-US" dirty="0" smtClean="0"/>
              <a:t>district workshop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US" b="1" dirty="0" smtClean="0"/>
              <a:t>May </a:t>
            </a:r>
            <a:r>
              <a:rPr lang="en-US" b="1" dirty="0"/>
              <a:t>13-14, 18-19</a:t>
            </a:r>
            <a:r>
              <a:rPr lang="en-US" b="1" dirty="0" smtClean="0"/>
              <a:t>: </a:t>
            </a:r>
            <a:r>
              <a:rPr lang="en-US" dirty="0" smtClean="0"/>
              <a:t>Host district workshop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US" b="1" dirty="0" smtClean="0"/>
              <a:t>Late May: </a:t>
            </a:r>
            <a:r>
              <a:rPr lang="en-US" dirty="0" smtClean="0"/>
              <a:t> Plan </a:t>
            </a:r>
            <a:r>
              <a:rPr lang="en-US" dirty="0"/>
              <a:t>Commission Hearing</a:t>
            </a:r>
          </a:p>
          <a:p>
            <a:pPr>
              <a:spcAft>
                <a:spcPts val="400"/>
              </a:spcAft>
            </a:pPr>
            <a:r>
              <a:rPr lang="en-US" b="1" dirty="0"/>
              <a:t>June 2: </a:t>
            </a:r>
            <a:r>
              <a:rPr lang="en-US" dirty="0"/>
              <a:t>Attend C-C Neighborhood Park Potluck to provide update </a:t>
            </a: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b="1" dirty="0" smtClean="0"/>
              <a:t>June </a:t>
            </a:r>
            <a:r>
              <a:rPr lang="en-US" b="1" dirty="0"/>
              <a:t>17: </a:t>
            </a:r>
            <a:r>
              <a:rPr lang="en-US" dirty="0"/>
              <a:t>Present the district documents to the SHLC for pre-approval </a:t>
            </a:r>
          </a:p>
          <a:p>
            <a:pPr>
              <a:spcAft>
                <a:spcPts val="400"/>
              </a:spcAft>
            </a:pPr>
            <a:r>
              <a:rPr lang="en-US" b="1" dirty="0"/>
              <a:t>June 18-20: </a:t>
            </a:r>
            <a:r>
              <a:rPr lang="en-US" dirty="0"/>
              <a:t>Send ballots and post neighborhood notice signs</a:t>
            </a:r>
          </a:p>
          <a:p>
            <a:pPr>
              <a:spcAft>
                <a:spcPts val="400"/>
              </a:spcAft>
            </a:pPr>
            <a:r>
              <a:rPr lang="en-US" b="1" dirty="0"/>
              <a:t>Late June-Late August: </a:t>
            </a:r>
            <a:r>
              <a:rPr lang="en-US" b="1" dirty="0" smtClean="0"/>
              <a:t> </a:t>
            </a:r>
            <a:r>
              <a:rPr lang="en-US" dirty="0" smtClean="0"/>
              <a:t>Voting </a:t>
            </a:r>
            <a:r>
              <a:rPr lang="en-US" dirty="0"/>
              <a:t>period </a:t>
            </a:r>
          </a:p>
          <a:p>
            <a:pPr>
              <a:spcAft>
                <a:spcPts val="400"/>
              </a:spcAft>
            </a:pPr>
            <a:r>
              <a:rPr lang="en-US" b="1" dirty="0" smtClean="0"/>
              <a:t>August </a:t>
            </a:r>
            <a:r>
              <a:rPr lang="en-US" b="1" dirty="0"/>
              <a:t>26: </a:t>
            </a:r>
            <a:r>
              <a:rPr lang="en-US" dirty="0"/>
              <a:t>Special SHLC Meeting to report results of voting period</a:t>
            </a:r>
          </a:p>
          <a:p>
            <a:pPr>
              <a:spcAft>
                <a:spcPts val="400"/>
              </a:spcAft>
            </a:pPr>
            <a:r>
              <a:rPr lang="en-US" b="1" dirty="0"/>
              <a:t>September 1: </a:t>
            </a:r>
            <a:r>
              <a:rPr lang="en-US" b="1" dirty="0" smtClean="0"/>
              <a:t> </a:t>
            </a:r>
            <a:r>
              <a:rPr lang="en-US" dirty="0" smtClean="0"/>
              <a:t>Attend </a:t>
            </a:r>
            <a:r>
              <a:rPr lang="en-US" dirty="0"/>
              <a:t>C-C </a:t>
            </a:r>
            <a:r>
              <a:rPr lang="en-US" dirty="0" smtClean="0"/>
              <a:t>NC Meeting </a:t>
            </a:r>
            <a:r>
              <a:rPr lang="en-US" dirty="0"/>
              <a:t>to provide voting update</a:t>
            </a:r>
          </a:p>
          <a:p>
            <a:pPr>
              <a:spcAft>
                <a:spcPts val="400"/>
              </a:spcAft>
            </a:pPr>
            <a:r>
              <a:rPr lang="en-US" b="1" dirty="0" smtClean="0"/>
              <a:t>September </a:t>
            </a:r>
            <a:r>
              <a:rPr lang="en-US" b="1" dirty="0"/>
              <a:t>21: </a:t>
            </a:r>
            <a:r>
              <a:rPr lang="en-US" dirty="0"/>
              <a:t>Bring action to Spokane City </a:t>
            </a:r>
            <a:r>
              <a:rPr lang="en-US" dirty="0" smtClean="0"/>
              <a:t>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9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861555" cy="635508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Workshops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16177" y="1295400"/>
            <a:ext cx="8077200" cy="498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it Means to Live in a Historic District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23-27,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6:30-8:00, Women’s Club, 1428 W 9th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Tailoring Design Guidelines for Cannon Historic District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21-23,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6:30-8:00, Women’s Club, 1428 W 9th Ave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Overview and Discussion of the Completed Documents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13-14, 18-19,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6:30-8:00, Women’s Club, 1428 W 9th Ave</a:t>
            </a:r>
          </a:p>
        </p:txBody>
      </p:sp>
    </p:spTree>
    <p:extLst>
      <p:ext uri="{BB962C8B-B14F-4D97-AF65-F5344CB8AC3E}">
        <p14:creationId xmlns:p14="http://schemas.microsoft.com/office/powerpoint/2010/main" val="127149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5937755" cy="711708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Does it Mean?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Must be widely supported by property owners: a </a:t>
            </a:r>
            <a:r>
              <a:rPr lang="en-US" sz="2400" dirty="0"/>
              <a:t>vote of 50%+1 of property owners </a:t>
            </a:r>
            <a:r>
              <a:rPr lang="en-US" sz="2400" dirty="0" smtClean="0"/>
              <a:t>required to </a:t>
            </a:r>
            <a:r>
              <a:rPr lang="en-US" sz="2400" dirty="0"/>
              <a:t>form the </a:t>
            </a:r>
            <a:r>
              <a:rPr lang="en-US" sz="2400" dirty="0" smtClean="0"/>
              <a:t>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Local </a:t>
            </a:r>
            <a:r>
              <a:rPr lang="en-US" sz="2400" dirty="0"/>
              <a:t>districts protect the  investments of  owners  and residents through a fair design review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some control over how  the  district deals with changing times/circumstances/development pressures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Special </a:t>
            </a:r>
            <a:r>
              <a:rPr lang="en-US" sz="2400" dirty="0"/>
              <a:t>Valuation tax incentive available for </a:t>
            </a:r>
            <a:r>
              <a:rPr lang="en-US" sz="2400" dirty="0" smtClean="0"/>
              <a:t>contributing </a:t>
            </a:r>
            <a:r>
              <a:rPr lang="en-US" sz="2400" dirty="0"/>
              <a:t>properties when a substantial  rehabilitation happens – 10  year  property tax reduction based on $  amount of rehab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Historic Preservation Incentive Fund – Façade Improvement Grants up to $5000 for both commercial or residential properties on the Spokane Register or contributing to a </a:t>
            </a:r>
            <a:r>
              <a:rPr lang="en-US" sz="2400" dirty="0" smtClean="0"/>
              <a:t>district</a:t>
            </a:r>
          </a:p>
        </p:txBody>
      </p:sp>
    </p:spTree>
    <p:extLst>
      <p:ext uri="{BB962C8B-B14F-4D97-AF65-F5344CB8AC3E}">
        <p14:creationId xmlns:p14="http://schemas.microsoft.com/office/powerpoint/2010/main" val="3828606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615</TotalTime>
  <Words>439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Medium</vt:lpstr>
      <vt:lpstr>Gill Sans MT</vt:lpstr>
      <vt:lpstr>Times New Roman</vt:lpstr>
      <vt:lpstr>Parcel</vt:lpstr>
      <vt:lpstr>Forming a Local Historic District in Cliff-Cannon</vt:lpstr>
      <vt:lpstr>Proposed Boundary</vt:lpstr>
      <vt:lpstr>Cannon History in a nutshell</vt:lpstr>
      <vt:lpstr>A District Defined by  Public transportation</vt:lpstr>
      <vt:lpstr>Period of significance 1888-1955</vt:lpstr>
      <vt:lpstr>Resource Forms</vt:lpstr>
      <vt:lpstr>Timeline</vt:lpstr>
      <vt:lpstr>Workshops</vt:lpstr>
      <vt:lpstr>What Does it Mean?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browne’s Addition</dc:title>
  <dc:creator>Duvall, Megan</dc:creator>
  <cp:lastModifiedBy>Camporeale, Logan</cp:lastModifiedBy>
  <cp:revision>36</cp:revision>
  <cp:lastPrinted>2020-02-04T00:22:34Z</cp:lastPrinted>
  <dcterms:created xsi:type="dcterms:W3CDTF">2018-06-05T12:44:31Z</dcterms:created>
  <dcterms:modified xsi:type="dcterms:W3CDTF">2020-02-05T00:46:00Z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2018-05-15T00:00:00Z</vt:filetime>
  </property>
  <property fmtid="{D5CDD505-2E9C-101B-9397-08002B2CF9AE}" pid="3" name="LastSaved">
    <vt:filetime>2018-06-05T00:00:00Z</vt:filetime>
  </property>
</Properties>
</file>