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56" r:id="rId5"/>
    <p:sldId id="270" r:id="rId6"/>
    <p:sldId id="257" r:id="rId7"/>
    <p:sldId id="310" r:id="rId8"/>
    <p:sldId id="272" r:id="rId9"/>
    <p:sldId id="273" r:id="rId10"/>
    <p:sldId id="289" r:id="rId11"/>
    <p:sldId id="269" r:id="rId12"/>
    <p:sldId id="271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8" r:id="rId25"/>
    <p:sldId id="291" r:id="rId26"/>
    <p:sldId id="293" r:id="rId27"/>
    <p:sldId id="294" r:id="rId28"/>
    <p:sldId id="295" r:id="rId29"/>
    <p:sldId id="296" r:id="rId30"/>
    <p:sldId id="297" r:id="rId31"/>
    <p:sldId id="306" r:id="rId32"/>
    <p:sldId id="298" r:id="rId33"/>
    <p:sldId id="300" r:id="rId34"/>
    <p:sldId id="301" r:id="rId35"/>
    <p:sldId id="303" r:id="rId36"/>
    <p:sldId id="304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05" r:id="rId49"/>
    <p:sldId id="307" r:id="rId50"/>
    <p:sldId id="309" r:id="rId51"/>
    <p:sldId id="322" r:id="rId52"/>
    <p:sldId id="323" r:id="rId53"/>
    <p:sldId id="324" r:id="rId54"/>
    <p:sldId id="325" r:id="rId55"/>
    <p:sldId id="326" r:id="rId5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472D"/>
    <a:srgbClr val="48231B"/>
    <a:srgbClr val="4A5A31"/>
    <a:srgbClr val="5C5645"/>
    <a:srgbClr val="5D4A3C"/>
    <a:srgbClr val="58575D"/>
    <a:srgbClr val="557229"/>
    <a:srgbClr val="393A3C"/>
    <a:srgbClr val="CB857B"/>
    <a:srgbClr val="283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7" autoAdjust="0"/>
    <p:restoredTop sz="86410"/>
  </p:normalViewPr>
  <p:slideViewPr>
    <p:cSldViewPr>
      <p:cViewPr varScale="1">
        <p:scale>
          <a:sx n="99" d="100"/>
          <a:sy n="99" d="100"/>
        </p:scale>
        <p:origin x="1566" y="90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3/27/2019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3/27/2019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3/27/2019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storicspokane.org/pro-brownes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00860" y="4953000"/>
            <a:ext cx="6194066" cy="92522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>
                <a:solidFill>
                  <a:srgbClr val="A28312"/>
                </a:solidFill>
              </a:rPr>
              <a:t>Preliminary Approval of Nomination, Resource Pages &amp; Design Standards</a:t>
            </a:r>
            <a:endParaRPr lang="en-US" dirty="0">
              <a:solidFill>
                <a:srgbClr val="A2831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76400" y="1295400"/>
            <a:ext cx="7162800" cy="18510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68540C"/>
                </a:solidFill>
              </a:rPr>
              <a:t>BROWNE’S ADDITION</a:t>
            </a:r>
            <a:br>
              <a:rPr lang="en-US" sz="4800" b="1" dirty="0" smtClean="0">
                <a:solidFill>
                  <a:srgbClr val="68540C"/>
                </a:solidFill>
              </a:rPr>
            </a:br>
            <a:r>
              <a:rPr lang="en-US" sz="4800" b="1" dirty="0" smtClean="0">
                <a:solidFill>
                  <a:srgbClr val="68540C"/>
                </a:solidFill>
              </a:rPr>
              <a:t>HISTORIC DISTRICT</a:t>
            </a:r>
            <a:endParaRPr lang="en-US" sz="4800" b="1" dirty="0">
              <a:solidFill>
                <a:srgbClr val="6854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1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99" y="3829178"/>
            <a:ext cx="3954887" cy="2883179"/>
          </a:xfrm>
          <a:prstGeom prst="rect">
            <a:avLst/>
          </a:prstGeom>
          <a:ln w="28575">
            <a:solidFill>
              <a:srgbClr val="936B8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600200"/>
            <a:ext cx="4876800" cy="2503714"/>
          </a:xfrm>
          <a:prstGeom prst="rect">
            <a:avLst/>
          </a:prstGeom>
          <a:ln w="28575">
            <a:solidFill>
              <a:srgbClr val="936B8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Pacific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86200"/>
            <a:ext cx="4248994" cy="2826157"/>
          </a:xfrm>
          <a:prstGeom prst="rect">
            <a:avLst/>
          </a:prstGeom>
          <a:ln w="28575">
            <a:solidFill>
              <a:srgbClr val="936B85"/>
            </a:solidFill>
          </a:ln>
        </p:spPr>
      </p:pic>
    </p:spTree>
    <p:extLst>
      <p:ext uri="{BB962C8B-B14F-4D97-AF65-F5344CB8AC3E}">
        <p14:creationId xmlns:p14="http://schemas.microsoft.com/office/powerpoint/2010/main" val="105909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Pacific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346" y="1524000"/>
            <a:ext cx="2936523" cy="2147857"/>
          </a:xfrm>
          <a:prstGeom prst="rect">
            <a:avLst/>
          </a:prstGeom>
          <a:ln w="28575">
            <a:solidFill>
              <a:srgbClr val="A7838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170818"/>
            <a:ext cx="3104197" cy="2285560"/>
          </a:xfrm>
          <a:prstGeom prst="rect">
            <a:avLst/>
          </a:prstGeom>
          <a:ln w="28575">
            <a:solidFill>
              <a:srgbClr val="A7838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67" y="4419600"/>
            <a:ext cx="3745991" cy="2302069"/>
          </a:xfrm>
          <a:prstGeom prst="rect">
            <a:avLst/>
          </a:prstGeom>
          <a:ln w="28575">
            <a:solidFill>
              <a:srgbClr val="A7838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66" y="1524000"/>
            <a:ext cx="3154985" cy="2708000"/>
          </a:xfrm>
          <a:prstGeom prst="rect">
            <a:avLst/>
          </a:prstGeom>
          <a:ln w="28575">
            <a:solidFill>
              <a:srgbClr val="A7838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4602">
            <a:off x="3232706" y="2561075"/>
            <a:ext cx="3212220" cy="240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8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962400"/>
            <a:ext cx="3044896" cy="2669203"/>
          </a:xfrm>
          <a:prstGeom prst="rect">
            <a:avLst/>
          </a:prstGeom>
          <a:ln w="28575">
            <a:solidFill>
              <a:srgbClr val="48231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657600"/>
            <a:ext cx="4140024" cy="2855860"/>
          </a:xfrm>
          <a:prstGeom prst="rect">
            <a:avLst/>
          </a:prstGeom>
          <a:ln w="28575">
            <a:solidFill>
              <a:srgbClr val="48231B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2nd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857" y="1583037"/>
            <a:ext cx="4140024" cy="2548925"/>
          </a:xfrm>
          <a:prstGeom prst="rect">
            <a:avLst/>
          </a:prstGeom>
          <a:ln w="28575">
            <a:solidFill>
              <a:srgbClr val="48231B"/>
            </a:solidFill>
          </a:ln>
        </p:spPr>
      </p:pic>
    </p:spTree>
    <p:extLst>
      <p:ext uri="{BB962C8B-B14F-4D97-AF65-F5344CB8AC3E}">
        <p14:creationId xmlns:p14="http://schemas.microsoft.com/office/powerpoint/2010/main" val="324860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05" y="3352800"/>
            <a:ext cx="4400426" cy="3300320"/>
          </a:xfrm>
          <a:prstGeom prst="rect">
            <a:avLst/>
          </a:prstGeom>
          <a:ln w="28575">
            <a:solidFill>
              <a:srgbClr val="A73F4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2nd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407" y="1540285"/>
            <a:ext cx="4699413" cy="2961339"/>
          </a:xfrm>
          <a:prstGeom prst="rect">
            <a:avLst/>
          </a:prstGeom>
          <a:ln w="28575">
            <a:solidFill>
              <a:srgbClr val="A73F4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4822709"/>
            <a:ext cx="2684743" cy="1681509"/>
          </a:xfrm>
          <a:prstGeom prst="rect">
            <a:avLst/>
          </a:prstGeom>
          <a:ln w="28575">
            <a:solidFill>
              <a:srgbClr val="A73F4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571409"/>
            <a:ext cx="1981200" cy="1580508"/>
          </a:xfrm>
          <a:prstGeom prst="rect">
            <a:avLst/>
          </a:prstGeom>
          <a:ln w="28575">
            <a:solidFill>
              <a:srgbClr val="A73F4F"/>
            </a:solidFill>
          </a:ln>
        </p:spPr>
      </p:pic>
    </p:spTree>
    <p:extLst>
      <p:ext uri="{BB962C8B-B14F-4D97-AF65-F5344CB8AC3E}">
        <p14:creationId xmlns:p14="http://schemas.microsoft.com/office/powerpoint/2010/main" val="2449181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307" y="4114799"/>
            <a:ext cx="4377221" cy="2554339"/>
          </a:xfrm>
          <a:prstGeom prst="rect">
            <a:avLst/>
          </a:prstGeom>
          <a:ln w="28575">
            <a:solidFill>
              <a:srgbClr val="7A5447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3rd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013" y="1463115"/>
            <a:ext cx="2724912" cy="2521958"/>
          </a:xfrm>
          <a:prstGeom prst="rect">
            <a:avLst/>
          </a:prstGeom>
          <a:ln w="28575">
            <a:solidFill>
              <a:srgbClr val="7A5447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527" y="1447800"/>
            <a:ext cx="4130040" cy="2554209"/>
          </a:xfrm>
          <a:prstGeom prst="rect">
            <a:avLst/>
          </a:prstGeom>
          <a:ln w="28575">
            <a:solidFill>
              <a:srgbClr val="7A5447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4117948"/>
            <a:ext cx="4051859" cy="2551191"/>
          </a:xfrm>
          <a:prstGeom prst="rect">
            <a:avLst/>
          </a:prstGeom>
          <a:ln w="28575">
            <a:solidFill>
              <a:srgbClr val="7A5447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8413">
            <a:off x="280222" y="1384944"/>
            <a:ext cx="1828800" cy="1383725"/>
          </a:xfrm>
          <a:prstGeom prst="rect">
            <a:avLst/>
          </a:prstGeom>
          <a:ln w="28575">
            <a:solidFill>
              <a:srgbClr val="7A5447"/>
            </a:solidFill>
          </a:ln>
        </p:spPr>
      </p:pic>
    </p:spTree>
    <p:extLst>
      <p:ext uri="{BB962C8B-B14F-4D97-AF65-F5344CB8AC3E}">
        <p14:creationId xmlns:p14="http://schemas.microsoft.com/office/powerpoint/2010/main" val="3123278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99" y="3894259"/>
            <a:ext cx="3999219" cy="2831102"/>
          </a:xfrm>
          <a:prstGeom prst="rect">
            <a:avLst/>
          </a:prstGeom>
          <a:ln w="28575">
            <a:solidFill>
              <a:srgbClr val="71333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3rd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37" y="3492470"/>
            <a:ext cx="3421363" cy="3232891"/>
          </a:xfrm>
          <a:prstGeom prst="rect">
            <a:avLst/>
          </a:prstGeom>
          <a:ln w="28575">
            <a:solidFill>
              <a:srgbClr val="71333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584" y="1385622"/>
            <a:ext cx="3000837" cy="2759221"/>
          </a:xfrm>
          <a:prstGeom prst="rect">
            <a:avLst/>
          </a:prstGeom>
          <a:ln w="28575">
            <a:solidFill>
              <a:srgbClr val="71333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0906">
            <a:off x="6543748" y="1815922"/>
            <a:ext cx="2153369" cy="1576329"/>
          </a:xfrm>
          <a:prstGeom prst="rect">
            <a:avLst/>
          </a:prstGeom>
          <a:ln w="28575">
            <a:solidFill>
              <a:srgbClr val="71333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6573">
            <a:off x="366003" y="1795996"/>
            <a:ext cx="2329852" cy="1629356"/>
          </a:xfrm>
          <a:prstGeom prst="rect">
            <a:avLst/>
          </a:prstGeom>
          <a:ln w="28575">
            <a:solidFill>
              <a:srgbClr val="713330"/>
            </a:solidFill>
          </a:ln>
        </p:spPr>
      </p:pic>
    </p:spTree>
    <p:extLst>
      <p:ext uri="{BB962C8B-B14F-4D97-AF65-F5344CB8AC3E}">
        <p14:creationId xmlns:p14="http://schemas.microsoft.com/office/powerpoint/2010/main" val="38277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4th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488653"/>
            <a:ext cx="4009887" cy="3153705"/>
          </a:xfrm>
          <a:prstGeom prst="rect">
            <a:avLst/>
          </a:prstGeom>
          <a:ln w="28575">
            <a:solidFill>
              <a:srgbClr val="7B7B7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411212"/>
            <a:ext cx="4191000" cy="2300750"/>
          </a:xfrm>
          <a:prstGeom prst="rect">
            <a:avLst/>
          </a:prstGeom>
          <a:ln w="28575">
            <a:solidFill>
              <a:srgbClr val="7B7B7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9592">
            <a:off x="5383819" y="4628405"/>
            <a:ext cx="2750625" cy="2041037"/>
          </a:xfrm>
          <a:prstGeom prst="rect">
            <a:avLst/>
          </a:prstGeom>
          <a:ln w="28575">
            <a:solidFill>
              <a:srgbClr val="7B7B7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319" y="3048000"/>
            <a:ext cx="2040481" cy="1530361"/>
          </a:xfrm>
          <a:prstGeom prst="rect">
            <a:avLst/>
          </a:prstGeom>
          <a:ln w="28575">
            <a:solidFill>
              <a:srgbClr val="7B7B79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88653"/>
            <a:ext cx="3124200" cy="2030447"/>
          </a:xfrm>
          <a:prstGeom prst="rect">
            <a:avLst/>
          </a:prstGeom>
          <a:ln w="28575">
            <a:solidFill>
              <a:srgbClr val="7B7B79"/>
            </a:solidFill>
          </a:ln>
        </p:spPr>
      </p:pic>
    </p:spTree>
    <p:extLst>
      <p:ext uri="{BB962C8B-B14F-4D97-AF65-F5344CB8AC3E}">
        <p14:creationId xmlns:p14="http://schemas.microsoft.com/office/powerpoint/2010/main" val="274219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4th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285" y="4545895"/>
            <a:ext cx="2652315" cy="2113216"/>
          </a:xfrm>
          <a:prstGeom prst="rect">
            <a:avLst/>
          </a:prstGeom>
          <a:ln w="28575">
            <a:solidFill>
              <a:srgbClr val="C5C6A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201471"/>
            <a:ext cx="2743200" cy="2457640"/>
          </a:xfrm>
          <a:prstGeom prst="rect">
            <a:avLst/>
          </a:prstGeom>
          <a:ln w="28575">
            <a:solidFill>
              <a:srgbClr val="C5C6A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432973"/>
            <a:ext cx="3810000" cy="3005096"/>
          </a:xfrm>
          <a:prstGeom prst="rect">
            <a:avLst/>
          </a:prstGeom>
          <a:ln w="28575">
            <a:solidFill>
              <a:srgbClr val="C5C6A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454830"/>
            <a:ext cx="3600450" cy="2655793"/>
          </a:xfrm>
          <a:prstGeom prst="rect">
            <a:avLst/>
          </a:prstGeom>
          <a:ln w="28575">
            <a:solidFill>
              <a:srgbClr val="C5C6A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4619764"/>
            <a:ext cx="3291285" cy="1882068"/>
          </a:xfrm>
          <a:prstGeom prst="rect">
            <a:avLst/>
          </a:prstGeom>
          <a:ln w="28575">
            <a:solidFill>
              <a:srgbClr val="C5C6A3"/>
            </a:solidFill>
          </a:ln>
        </p:spPr>
      </p:pic>
    </p:spTree>
    <p:extLst>
      <p:ext uri="{BB962C8B-B14F-4D97-AF65-F5344CB8AC3E}">
        <p14:creationId xmlns:p14="http://schemas.microsoft.com/office/powerpoint/2010/main" val="655576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5th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09" y="1521244"/>
            <a:ext cx="2821864" cy="2431338"/>
          </a:xfrm>
          <a:prstGeom prst="rect">
            <a:avLst/>
          </a:prstGeom>
          <a:ln w="28575">
            <a:solidFill>
              <a:srgbClr val="6C7B6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54" y="4143457"/>
            <a:ext cx="2473024" cy="2419514"/>
          </a:xfrm>
          <a:prstGeom prst="rect">
            <a:avLst/>
          </a:prstGeom>
          <a:ln w="28575">
            <a:solidFill>
              <a:srgbClr val="6C7B6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521244"/>
            <a:ext cx="3256300" cy="2131252"/>
          </a:xfrm>
          <a:prstGeom prst="rect">
            <a:avLst/>
          </a:prstGeom>
          <a:ln w="28575">
            <a:solidFill>
              <a:srgbClr val="6C7B6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372" y="3759360"/>
            <a:ext cx="4114799" cy="2877824"/>
          </a:xfrm>
          <a:prstGeom prst="rect">
            <a:avLst/>
          </a:prstGeom>
          <a:ln w="28575">
            <a:solidFill>
              <a:srgbClr val="6C7B6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1246">
            <a:off x="3072122" y="2770675"/>
            <a:ext cx="2421391" cy="1837604"/>
          </a:xfrm>
          <a:prstGeom prst="rect">
            <a:avLst/>
          </a:prstGeom>
          <a:ln w="28575">
            <a:solidFill>
              <a:srgbClr val="6C7B6F"/>
            </a:solidFill>
          </a:ln>
        </p:spPr>
      </p:pic>
    </p:spTree>
    <p:extLst>
      <p:ext uri="{BB962C8B-B14F-4D97-AF65-F5344CB8AC3E}">
        <p14:creationId xmlns:p14="http://schemas.microsoft.com/office/powerpoint/2010/main" val="2193686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5th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733800"/>
            <a:ext cx="4752813" cy="2865743"/>
          </a:xfrm>
          <a:prstGeom prst="rect">
            <a:avLst/>
          </a:prstGeom>
          <a:ln w="28575">
            <a:solidFill>
              <a:srgbClr val="50774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4724400"/>
            <a:ext cx="2137028" cy="2011231"/>
          </a:xfrm>
          <a:prstGeom prst="rect">
            <a:avLst/>
          </a:prstGeom>
          <a:ln w="28575">
            <a:solidFill>
              <a:srgbClr val="50774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463652"/>
            <a:ext cx="4125510" cy="3135792"/>
          </a:xfrm>
          <a:prstGeom prst="rect">
            <a:avLst/>
          </a:prstGeom>
          <a:ln w="28575">
            <a:solidFill>
              <a:srgbClr val="50774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535963"/>
            <a:ext cx="2783235" cy="2087426"/>
          </a:xfrm>
          <a:prstGeom prst="rect">
            <a:avLst/>
          </a:prstGeom>
          <a:ln w="28575">
            <a:solidFill>
              <a:srgbClr val="507745"/>
            </a:solidFill>
          </a:ln>
        </p:spPr>
      </p:pic>
    </p:spTree>
    <p:extLst>
      <p:ext uri="{BB962C8B-B14F-4D97-AF65-F5344CB8AC3E}">
        <p14:creationId xmlns:p14="http://schemas.microsoft.com/office/powerpoint/2010/main" val="348508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6705600" cy="81666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endParaRPr lang="en-US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1524000"/>
            <a:ext cx="5410200" cy="4957919"/>
          </a:xfrm>
          <a:prstGeom prst="rect">
            <a:avLst/>
          </a:prstGeom>
          <a:ln w="19050">
            <a:solidFill>
              <a:srgbClr val="68540C"/>
            </a:solidFill>
          </a:ln>
          <a:effectLst>
            <a:outerShdw blurRad="114300" dist="342900" dir="2400000" algn="tl" rotWithShape="0">
              <a:srgbClr val="C8B36E">
                <a:alpha val="5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293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2948856"/>
            <a:ext cx="5126846" cy="3845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16518" cy="12192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Sunset Boulevard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" y="1600200"/>
            <a:ext cx="4299879" cy="3124200"/>
          </a:xfrm>
          <a:prstGeom prst="rect">
            <a:avLst/>
          </a:prstGeom>
          <a:ln w="28575">
            <a:solidFill>
              <a:srgbClr val="586342"/>
            </a:solidFill>
          </a:ln>
        </p:spPr>
      </p:pic>
    </p:spTree>
    <p:extLst>
      <p:ext uri="{BB962C8B-B14F-4D97-AF65-F5344CB8AC3E}">
        <p14:creationId xmlns:p14="http://schemas.microsoft.com/office/powerpoint/2010/main" val="3902585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Oak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080" y="3810000"/>
            <a:ext cx="3680225" cy="2900157"/>
          </a:xfrm>
          <a:prstGeom prst="rect">
            <a:avLst/>
          </a:prstGeom>
          <a:ln w="28575">
            <a:solidFill>
              <a:srgbClr val="706B5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75" y="4883961"/>
            <a:ext cx="2813226" cy="1760743"/>
          </a:xfrm>
          <a:prstGeom prst="rect">
            <a:avLst/>
          </a:prstGeom>
          <a:ln w="28575">
            <a:solidFill>
              <a:srgbClr val="706B5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792" y="1828800"/>
            <a:ext cx="2590800" cy="1739453"/>
          </a:xfrm>
          <a:prstGeom prst="rect">
            <a:avLst/>
          </a:prstGeom>
          <a:ln w="28575">
            <a:solidFill>
              <a:srgbClr val="6C786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21" y="1644873"/>
            <a:ext cx="3783720" cy="2965961"/>
          </a:xfrm>
          <a:prstGeom prst="rect">
            <a:avLst/>
          </a:prstGeom>
          <a:ln w="28575">
            <a:solidFill>
              <a:srgbClr val="6C7865"/>
            </a:solidFill>
          </a:ln>
        </p:spPr>
      </p:pic>
    </p:spTree>
    <p:extLst>
      <p:ext uri="{BB962C8B-B14F-4D97-AF65-F5344CB8AC3E}">
        <p14:creationId xmlns:p14="http://schemas.microsoft.com/office/powerpoint/2010/main" val="3225797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Elm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752600"/>
            <a:ext cx="3273552" cy="2475764"/>
          </a:xfrm>
          <a:prstGeom prst="rect">
            <a:avLst/>
          </a:prstGeom>
          <a:ln w="28575">
            <a:solidFill>
              <a:srgbClr val="6F874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551766"/>
            <a:ext cx="4445564" cy="1833404"/>
          </a:xfrm>
          <a:prstGeom prst="rect">
            <a:avLst/>
          </a:prstGeom>
          <a:ln w="28575">
            <a:solidFill>
              <a:srgbClr val="6F874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262" y="4145280"/>
            <a:ext cx="3486912" cy="2531829"/>
          </a:xfrm>
          <a:prstGeom prst="rect">
            <a:avLst/>
          </a:prstGeom>
          <a:ln w="28575">
            <a:solidFill>
              <a:srgbClr val="6F874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354690"/>
            <a:ext cx="2286000" cy="3307179"/>
          </a:xfrm>
          <a:prstGeom prst="rect">
            <a:avLst/>
          </a:prstGeom>
          <a:ln w="28575">
            <a:solidFill>
              <a:srgbClr val="6F8746"/>
            </a:solidFill>
          </a:ln>
        </p:spPr>
      </p:pic>
    </p:spTree>
    <p:extLst>
      <p:ext uri="{BB962C8B-B14F-4D97-AF65-F5344CB8AC3E}">
        <p14:creationId xmlns:p14="http://schemas.microsoft.com/office/powerpoint/2010/main" val="39778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Cannon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286000"/>
            <a:ext cx="4775201" cy="3581400"/>
          </a:xfrm>
          <a:prstGeom prst="rect">
            <a:avLst/>
          </a:prstGeom>
          <a:ln w="28575">
            <a:solidFill>
              <a:srgbClr val="424A6B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62" y="4527602"/>
            <a:ext cx="2819400" cy="2114550"/>
          </a:xfrm>
          <a:prstGeom prst="rect">
            <a:avLst/>
          </a:prstGeom>
          <a:ln w="28575">
            <a:solidFill>
              <a:srgbClr val="424A6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676400"/>
            <a:ext cx="4142325" cy="2675831"/>
          </a:xfrm>
          <a:prstGeom prst="rect">
            <a:avLst/>
          </a:prstGeom>
          <a:ln w="28575">
            <a:solidFill>
              <a:srgbClr val="424A6B"/>
            </a:solidFill>
          </a:ln>
        </p:spPr>
      </p:pic>
    </p:spTree>
    <p:extLst>
      <p:ext uri="{BB962C8B-B14F-4D97-AF65-F5344CB8AC3E}">
        <p14:creationId xmlns:p14="http://schemas.microsoft.com/office/powerpoint/2010/main" val="1558675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Cannon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962400"/>
            <a:ext cx="3810000" cy="2761108"/>
          </a:xfrm>
          <a:prstGeom prst="rect">
            <a:avLst/>
          </a:prstGeom>
          <a:ln w="28575">
            <a:solidFill>
              <a:srgbClr val="506037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0"/>
            <a:ext cx="3657600" cy="2508760"/>
          </a:xfrm>
          <a:prstGeom prst="rect">
            <a:avLst/>
          </a:prstGeom>
          <a:ln w="28575">
            <a:solidFill>
              <a:srgbClr val="506037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905000"/>
            <a:ext cx="4038600" cy="2362581"/>
          </a:xfrm>
          <a:prstGeom prst="rect">
            <a:avLst/>
          </a:prstGeom>
          <a:ln w="28575">
            <a:solidFill>
              <a:srgbClr val="506037"/>
            </a:solidFill>
          </a:ln>
        </p:spPr>
      </p:pic>
    </p:spTree>
    <p:extLst>
      <p:ext uri="{BB962C8B-B14F-4D97-AF65-F5344CB8AC3E}">
        <p14:creationId xmlns:p14="http://schemas.microsoft.com/office/powerpoint/2010/main" val="3986223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Coeur d’Alene Park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740346"/>
            <a:ext cx="2681415" cy="2256582"/>
          </a:xfrm>
          <a:prstGeom prst="rect">
            <a:avLst/>
          </a:prstGeom>
          <a:ln w="28575">
            <a:solidFill>
              <a:srgbClr val="6A472D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388097"/>
            <a:ext cx="3901923" cy="2396741"/>
          </a:xfrm>
          <a:prstGeom prst="rect">
            <a:avLst/>
          </a:prstGeom>
          <a:ln w="28575">
            <a:solidFill>
              <a:srgbClr val="6A472D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244" y="1277070"/>
            <a:ext cx="5700096" cy="3819064"/>
          </a:xfrm>
          <a:prstGeom prst="rect">
            <a:avLst/>
          </a:prstGeom>
          <a:ln w="28575">
            <a:solidFill>
              <a:srgbClr val="6A472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lum brigh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20"/>
          <a:stretch/>
        </p:blipFill>
        <p:spPr>
          <a:xfrm>
            <a:off x="7162800" y="4518074"/>
            <a:ext cx="1859231" cy="2136786"/>
          </a:xfrm>
          <a:prstGeom prst="rect">
            <a:avLst/>
          </a:prstGeom>
          <a:ln w="28575">
            <a:solidFill>
              <a:srgbClr val="6A472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209" y="5254673"/>
            <a:ext cx="1107991" cy="1463745"/>
          </a:xfrm>
          <a:prstGeom prst="rect">
            <a:avLst/>
          </a:prstGeom>
          <a:ln w="28575">
            <a:solidFill>
              <a:srgbClr val="6A472D"/>
            </a:solidFill>
          </a:ln>
        </p:spPr>
      </p:pic>
    </p:spTree>
    <p:extLst>
      <p:ext uri="{BB962C8B-B14F-4D97-AF65-F5344CB8AC3E}">
        <p14:creationId xmlns:p14="http://schemas.microsoft.com/office/powerpoint/2010/main" val="3206420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4158252"/>
            <a:ext cx="3962401" cy="2426263"/>
          </a:xfrm>
          <a:prstGeom prst="rect">
            <a:avLst/>
          </a:prstGeom>
          <a:ln w="28575">
            <a:solidFill>
              <a:srgbClr val="56696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Chestnut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92127"/>
            <a:ext cx="3962400" cy="2395561"/>
          </a:xfrm>
          <a:prstGeom prst="rect">
            <a:avLst/>
          </a:prstGeom>
          <a:ln w="28575">
            <a:solidFill>
              <a:srgbClr val="56696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2209800"/>
            <a:ext cx="3699999" cy="3730644"/>
          </a:xfrm>
          <a:prstGeom prst="rect">
            <a:avLst/>
          </a:prstGeom>
          <a:ln w="28575">
            <a:solidFill>
              <a:srgbClr val="566963"/>
            </a:solidFill>
          </a:ln>
        </p:spPr>
      </p:pic>
    </p:spTree>
    <p:extLst>
      <p:ext uri="{BB962C8B-B14F-4D97-AF65-F5344CB8AC3E}">
        <p14:creationId xmlns:p14="http://schemas.microsoft.com/office/powerpoint/2010/main" val="925370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10" y="1557356"/>
            <a:ext cx="3662890" cy="2708800"/>
          </a:xfrm>
          <a:prstGeom prst="rect">
            <a:avLst/>
          </a:prstGeom>
          <a:ln w="28575">
            <a:solidFill>
              <a:srgbClr val="CAC6C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Chestnut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114800"/>
            <a:ext cx="3367639" cy="2635761"/>
          </a:xfrm>
          <a:prstGeom prst="rect">
            <a:avLst/>
          </a:prstGeom>
          <a:ln w="28575">
            <a:solidFill>
              <a:srgbClr val="CAC6C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600201"/>
            <a:ext cx="3540252" cy="2826100"/>
          </a:xfrm>
          <a:prstGeom prst="rect">
            <a:avLst/>
          </a:prstGeom>
          <a:ln w="28575">
            <a:solidFill>
              <a:srgbClr val="CAC6C6"/>
            </a:solidFill>
          </a:ln>
        </p:spPr>
      </p:pic>
    </p:spTree>
    <p:extLst>
      <p:ext uri="{BB962C8B-B14F-4D97-AF65-F5344CB8AC3E}">
        <p14:creationId xmlns:p14="http://schemas.microsoft.com/office/powerpoint/2010/main" val="822310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Hemlock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603297"/>
            <a:ext cx="4233507" cy="3654744"/>
          </a:xfrm>
          <a:prstGeom prst="rect">
            <a:avLst/>
          </a:prstGeom>
          <a:ln w="28575">
            <a:solidFill>
              <a:srgbClr val="283D3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1259">
            <a:off x="806055" y="4243521"/>
            <a:ext cx="3389609" cy="2378877"/>
          </a:xfrm>
          <a:prstGeom prst="rect">
            <a:avLst/>
          </a:prstGeom>
          <a:ln w="28575">
            <a:solidFill>
              <a:srgbClr val="283D3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18" y="1374722"/>
            <a:ext cx="4523282" cy="2900425"/>
          </a:xfrm>
          <a:prstGeom prst="rect">
            <a:avLst/>
          </a:prstGeom>
          <a:ln w="28575">
            <a:solidFill>
              <a:srgbClr val="283D36"/>
            </a:solidFill>
          </a:ln>
        </p:spPr>
      </p:pic>
    </p:spTree>
    <p:extLst>
      <p:ext uri="{BB962C8B-B14F-4D97-AF65-F5344CB8AC3E}">
        <p14:creationId xmlns:p14="http://schemas.microsoft.com/office/powerpoint/2010/main" val="1076818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Hemlock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76400"/>
            <a:ext cx="4407408" cy="2681070"/>
          </a:xfrm>
          <a:prstGeom prst="rect">
            <a:avLst/>
          </a:prstGeom>
          <a:ln w="28575">
            <a:solidFill>
              <a:srgbClr val="393A3C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996" y="1479818"/>
            <a:ext cx="2795016" cy="2287856"/>
          </a:xfrm>
          <a:prstGeom prst="rect">
            <a:avLst/>
          </a:prstGeom>
          <a:ln w="28575">
            <a:solidFill>
              <a:srgbClr val="393A3C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38" y="4648200"/>
            <a:ext cx="2651760" cy="1931625"/>
          </a:xfrm>
          <a:prstGeom prst="rect">
            <a:avLst/>
          </a:prstGeom>
          <a:ln w="28575">
            <a:solidFill>
              <a:srgbClr val="393A3C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31" y="3990489"/>
            <a:ext cx="3246301" cy="2709672"/>
          </a:xfrm>
          <a:prstGeom prst="rect">
            <a:avLst/>
          </a:prstGeom>
          <a:ln w="28575">
            <a:solidFill>
              <a:srgbClr val="393A3C"/>
            </a:solidFill>
          </a:ln>
        </p:spPr>
      </p:pic>
    </p:spTree>
    <p:extLst>
      <p:ext uri="{BB962C8B-B14F-4D97-AF65-F5344CB8AC3E}">
        <p14:creationId xmlns:p14="http://schemas.microsoft.com/office/powerpoint/2010/main" val="405562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6705600" cy="81666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endParaRPr lang="en-US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09" y="1045265"/>
            <a:ext cx="7647291" cy="57728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374522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Spruce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084" y="3596029"/>
            <a:ext cx="4235431" cy="2841099"/>
          </a:xfrm>
          <a:prstGeom prst="rect">
            <a:avLst/>
          </a:prstGeom>
          <a:ln w="28575">
            <a:solidFill>
              <a:srgbClr val="55722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77" y="3886200"/>
            <a:ext cx="4058120" cy="2841099"/>
          </a:xfrm>
          <a:prstGeom prst="rect">
            <a:avLst/>
          </a:prstGeom>
          <a:ln w="28575">
            <a:solidFill>
              <a:srgbClr val="55722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524000"/>
            <a:ext cx="1772973" cy="2736572"/>
          </a:xfrm>
          <a:prstGeom prst="rect">
            <a:avLst/>
          </a:prstGeom>
          <a:ln w="28575">
            <a:solidFill>
              <a:srgbClr val="557229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524000"/>
            <a:ext cx="3964458" cy="2236912"/>
          </a:xfrm>
          <a:prstGeom prst="rect">
            <a:avLst/>
          </a:prstGeom>
          <a:ln w="28575">
            <a:solidFill>
              <a:srgbClr val="557229"/>
            </a:solidFill>
          </a:ln>
        </p:spPr>
      </p:pic>
    </p:spTree>
    <p:extLst>
      <p:ext uri="{BB962C8B-B14F-4D97-AF65-F5344CB8AC3E}">
        <p14:creationId xmlns:p14="http://schemas.microsoft.com/office/powerpoint/2010/main" val="3555037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Poplar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48" y="2849370"/>
            <a:ext cx="4648200" cy="3616762"/>
          </a:xfrm>
          <a:prstGeom prst="rect">
            <a:avLst/>
          </a:prstGeom>
          <a:ln w="28575">
            <a:solidFill>
              <a:srgbClr val="58575D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4152">
            <a:off x="4563506" y="1696689"/>
            <a:ext cx="4328160" cy="3086100"/>
          </a:xfrm>
          <a:prstGeom prst="rect">
            <a:avLst/>
          </a:prstGeom>
          <a:ln w="28575">
            <a:solidFill>
              <a:srgbClr val="58575D"/>
            </a:solidFill>
          </a:ln>
        </p:spPr>
      </p:pic>
    </p:spTree>
    <p:extLst>
      <p:ext uri="{BB962C8B-B14F-4D97-AF65-F5344CB8AC3E}">
        <p14:creationId xmlns:p14="http://schemas.microsoft.com/office/powerpoint/2010/main" val="1980051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Coeur d’Alene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201" y="2716318"/>
            <a:ext cx="3940918" cy="2642895"/>
          </a:xfrm>
          <a:prstGeom prst="rect">
            <a:avLst/>
          </a:prstGeom>
          <a:ln w="28575">
            <a:solidFill>
              <a:srgbClr val="5C5645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66"/>
          <a:stretch/>
        </p:blipFill>
        <p:spPr>
          <a:xfrm>
            <a:off x="228600" y="1066422"/>
            <a:ext cx="4191000" cy="2895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996">
            <a:off x="1547035" y="3822618"/>
            <a:ext cx="3549211" cy="2751163"/>
          </a:xfrm>
          <a:prstGeom prst="rect">
            <a:avLst/>
          </a:prstGeom>
          <a:ln w="28575">
            <a:solidFill>
              <a:srgbClr val="5C5645"/>
            </a:solidFill>
          </a:ln>
        </p:spPr>
      </p:pic>
    </p:spTree>
    <p:extLst>
      <p:ext uri="{BB962C8B-B14F-4D97-AF65-F5344CB8AC3E}">
        <p14:creationId xmlns:p14="http://schemas.microsoft.com/office/powerpoint/2010/main" val="892115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1371600"/>
            <a:ext cx="5799328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Coeur d’Alene Street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354" y="4191000"/>
            <a:ext cx="3760846" cy="2514600"/>
          </a:xfrm>
          <a:prstGeom prst="rect">
            <a:avLst/>
          </a:prstGeom>
          <a:ln w="28575">
            <a:solidFill>
              <a:srgbClr val="5D4A3C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4120971"/>
            <a:ext cx="3962399" cy="2584629"/>
          </a:xfrm>
          <a:prstGeom prst="rect">
            <a:avLst/>
          </a:prstGeom>
          <a:ln w="28575">
            <a:solidFill>
              <a:srgbClr val="5D4A3C"/>
            </a:solidFill>
          </a:ln>
        </p:spPr>
      </p:pic>
    </p:spTree>
    <p:extLst>
      <p:ext uri="{BB962C8B-B14F-4D97-AF65-F5344CB8AC3E}">
        <p14:creationId xmlns:p14="http://schemas.microsoft.com/office/powerpoint/2010/main" val="865375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Modifications/Integrity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1942"/>
            <a:ext cx="6324600" cy="4743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182194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INTACT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705600" y="2406717"/>
            <a:ext cx="236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Queen Anne house was designed by Loren L. Rand in 1899 as a single-family residence, and was</a:t>
            </a:r>
          </a:p>
          <a:p>
            <a:r>
              <a:rPr lang="en-US" sz="1600" dirty="0"/>
              <a:t>converted to multi-family use in 1954. No visible modifications have occurred to the exterior of the house;</a:t>
            </a:r>
          </a:p>
          <a:p>
            <a:r>
              <a:rPr lang="en-US" sz="1600" dirty="0"/>
              <a:t>it retains excellent historic integrity and contributes to the Browne’s Addition Historic District.</a:t>
            </a:r>
          </a:p>
        </p:txBody>
      </p:sp>
    </p:spTree>
    <p:extLst>
      <p:ext uri="{BB962C8B-B14F-4D97-AF65-F5344CB8AC3E}">
        <p14:creationId xmlns:p14="http://schemas.microsoft.com/office/powerpoint/2010/main" val="3767924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Modifications/Integrity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1942"/>
            <a:ext cx="6324600" cy="4743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177379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SLIGHT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711215" y="2422999"/>
            <a:ext cx="213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Changes to plan are not entirely visible from the street and in-kind window replacement = slight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28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Modifications/Integrity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r="4819"/>
          <a:stretch/>
        </p:blipFill>
        <p:spPr>
          <a:xfrm>
            <a:off x="304800" y="1828800"/>
            <a:ext cx="5638800" cy="4743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9373" y="147598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MODERATE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12581" y="2039366"/>
            <a:ext cx="28194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The exterior is clad with stucco that </a:t>
            </a:r>
            <a:r>
              <a:rPr lang="en-US" sz="1700" dirty="0" smtClean="0"/>
              <a:t>appears</a:t>
            </a:r>
            <a:endParaRPr lang="en-US" sz="1700" dirty="0"/>
          </a:p>
          <a:p>
            <a:r>
              <a:rPr lang="en-US" sz="1700" dirty="0"/>
              <a:t>to have been added over other siding due to the shallow relief of the window frames. The windows on the</a:t>
            </a:r>
          </a:p>
          <a:p>
            <a:r>
              <a:rPr lang="en-US" sz="1700" dirty="0"/>
              <a:t>north façade are original wood fixed sash, and the windows on the west elevation have been replaced with</a:t>
            </a:r>
          </a:p>
          <a:p>
            <a:r>
              <a:rPr lang="en-US" sz="1700" dirty="0"/>
              <a:t>anodized aluminum sliding sash</a:t>
            </a:r>
            <a:r>
              <a:rPr lang="en-US" sz="1700" dirty="0" smtClean="0"/>
              <a:t>. </a:t>
            </a:r>
            <a:r>
              <a:rPr lang="en-US" sz="1700" dirty="0"/>
              <a:t>Even so, the cottage has an intact porch and plan, and overall retains</a:t>
            </a:r>
          </a:p>
          <a:p>
            <a:r>
              <a:rPr lang="en-US" sz="1700" dirty="0"/>
              <a:t>good historic </a:t>
            </a:r>
            <a:r>
              <a:rPr lang="en-US" sz="1700" dirty="0" smtClean="0"/>
              <a:t>integrity.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75965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Modifications/Integrity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6324600" cy="4743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629400" y="139642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EXTENSIVE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667500" y="2054620"/>
            <a:ext cx="24765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The first and second stories are clad with stucco applied over the original siding,</a:t>
            </a:r>
          </a:p>
          <a:p>
            <a:r>
              <a:rPr lang="en-US" sz="1700" dirty="0"/>
              <a:t>and the third story is clad with wood shingle siding on the north façade. The windows have been replaced</a:t>
            </a:r>
          </a:p>
          <a:p>
            <a:r>
              <a:rPr lang="en-US" sz="1700" dirty="0"/>
              <a:t>with vinyl hung and sliding </a:t>
            </a:r>
            <a:r>
              <a:rPr lang="en-US" sz="1700" dirty="0" smtClean="0"/>
              <a:t>sash. Plan has been extensively changed with front porch enclosure and second story addition at rear.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86202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Levels of 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1942"/>
            <a:ext cx="6324600" cy="4743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6672" y="1828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EXCELLENT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736672" y="2514600"/>
            <a:ext cx="213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visible modifications have occurred to the exterior of the Colonial Revival house since it was</a:t>
            </a:r>
          </a:p>
          <a:p>
            <a:r>
              <a:rPr lang="en-US" dirty="0"/>
              <a:t>constructed in 1896; it retains excellent historic integrity and contributes to the Browne’s Addition Historic</a:t>
            </a:r>
          </a:p>
          <a:p>
            <a:r>
              <a:rPr lang="en-US" dirty="0"/>
              <a:t>District.</a:t>
            </a:r>
          </a:p>
        </p:txBody>
      </p:sp>
    </p:spTree>
    <p:extLst>
      <p:ext uri="{BB962C8B-B14F-4D97-AF65-F5344CB8AC3E}">
        <p14:creationId xmlns:p14="http://schemas.microsoft.com/office/powerpoint/2010/main" val="3026694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Modifications/Integrity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6324600" cy="4743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9400" y="16764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GOOD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629400" y="2286000"/>
            <a:ext cx="24656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Stick style house was </a:t>
            </a:r>
            <a:r>
              <a:rPr lang="en-US" dirty="0" smtClean="0"/>
              <a:t>constructed in 1889. Modifications </a:t>
            </a:r>
            <a:r>
              <a:rPr lang="en-US" dirty="0"/>
              <a:t>to a small number of</a:t>
            </a:r>
          </a:p>
          <a:p>
            <a:r>
              <a:rPr lang="en-US" dirty="0"/>
              <a:t>windows only slightly reduce its historic appearance and integrity of design and materials. Overall, the</a:t>
            </a:r>
          </a:p>
          <a:p>
            <a:r>
              <a:rPr lang="en-US" dirty="0"/>
              <a:t>house retains good historic integrity, and contributes to the Browne’s Addition Historic District.</a:t>
            </a:r>
          </a:p>
        </p:txBody>
      </p:sp>
    </p:spTree>
    <p:extLst>
      <p:ext uri="{BB962C8B-B14F-4D97-AF65-F5344CB8AC3E}">
        <p14:creationId xmlns:p14="http://schemas.microsoft.com/office/powerpoint/2010/main" val="217860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1st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89569"/>
            <a:ext cx="2414442" cy="18108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28" y="3358115"/>
            <a:ext cx="4480872" cy="3360654"/>
          </a:xfrm>
          <a:prstGeom prst="rect">
            <a:avLst/>
          </a:prstGeom>
          <a:ln w="28575">
            <a:solidFill>
              <a:srgbClr val="4A5A3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9" y="1447800"/>
            <a:ext cx="4207681" cy="3155760"/>
          </a:xfrm>
          <a:prstGeom prst="rect">
            <a:avLst/>
          </a:prstGeom>
          <a:ln w="28575">
            <a:solidFill>
              <a:srgbClr val="4A5A3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74275"/>
            <a:ext cx="2954528" cy="221589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8751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Modifications/Integrity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8"/>
          <a:stretch/>
        </p:blipFill>
        <p:spPr>
          <a:xfrm>
            <a:off x="304800" y="1821942"/>
            <a:ext cx="5562600" cy="4743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2371" y="1529554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FAIR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028885"/>
            <a:ext cx="297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Constructed circa 1890, as depicted on the 1890 Sanborn Fire Insurance Map, as one of the earlier multifamily</a:t>
            </a:r>
          </a:p>
          <a:p>
            <a:r>
              <a:rPr lang="en-US" sz="1600" dirty="0"/>
              <a:t>residences in Browne’s Addition, replacement siding and windows reduce its historic appearance</a:t>
            </a:r>
          </a:p>
          <a:p>
            <a:r>
              <a:rPr lang="en-US" sz="1600" dirty="0"/>
              <a:t>and integrity of design and materials. Even so, with the intact plan and lively Queen Anne massing of</a:t>
            </a:r>
          </a:p>
          <a:p>
            <a:r>
              <a:rPr lang="en-US" sz="1600" dirty="0"/>
              <a:t>projecting bays and intact entrances, the apartment building retains enough historic integrity to still</a:t>
            </a:r>
          </a:p>
          <a:p>
            <a:r>
              <a:rPr lang="en-US" sz="1600" dirty="0"/>
              <a:t>contribute to the Browne’s Addition Historic District.</a:t>
            </a:r>
          </a:p>
        </p:txBody>
      </p:sp>
    </p:spTree>
    <p:extLst>
      <p:ext uri="{BB962C8B-B14F-4D97-AF65-F5344CB8AC3E}">
        <p14:creationId xmlns:p14="http://schemas.microsoft.com/office/powerpoint/2010/main" val="1976158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Modifications/Integrity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77425"/>
            <a:ext cx="6324600" cy="4743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15240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POOR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515100" y="1981200"/>
            <a:ext cx="26289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Constructed in 1889, modifications </a:t>
            </a:r>
            <a:r>
              <a:rPr lang="en-US" sz="1700" dirty="0"/>
              <a:t>to the plan, siding, and windows of the cottage have removed all </a:t>
            </a:r>
            <a:r>
              <a:rPr lang="en-US" sz="1700" dirty="0" smtClean="0"/>
              <a:t>evidence of </a:t>
            </a:r>
            <a:r>
              <a:rPr lang="en-US" sz="1700" dirty="0"/>
              <a:t>its historic appearance and completely diminish its integrity of design, materials, workmanship, </a:t>
            </a:r>
            <a:r>
              <a:rPr lang="en-US" sz="1700" dirty="0" smtClean="0"/>
              <a:t>and association</a:t>
            </a:r>
            <a:r>
              <a:rPr lang="en-US" sz="1700" dirty="0"/>
              <a:t>. The house does not retain historic integrity and does not contribute to the Browne’s Addition</a:t>
            </a:r>
          </a:p>
          <a:p>
            <a:r>
              <a:rPr lang="en-US" sz="1700" dirty="0"/>
              <a:t>Historic District.</a:t>
            </a:r>
          </a:p>
        </p:txBody>
      </p:sp>
    </p:spTree>
    <p:extLst>
      <p:ext uri="{BB962C8B-B14F-4D97-AF65-F5344CB8AC3E}">
        <p14:creationId xmlns:p14="http://schemas.microsoft.com/office/powerpoint/2010/main" val="2477655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Modifications/Integrity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4819"/>
          <a:stretch/>
        </p:blipFill>
        <p:spPr>
          <a:xfrm>
            <a:off x="158581" y="1561699"/>
            <a:ext cx="5605137" cy="4591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5957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Changes over time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791200" y="2122706"/>
            <a:ext cx="3352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Queen Anne house was designed by Cutter and </a:t>
            </a:r>
            <a:r>
              <a:rPr lang="en-US" sz="1600" dirty="0" err="1"/>
              <a:t>Malmgren</a:t>
            </a:r>
            <a:r>
              <a:rPr lang="en-US" sz="1600" dirty="0"/>
              <a:t> in 1898 as a single-family residence, and </a:t>
            </a:r>
            <a:r>
              <a:rPr lang="en-US" sz="1600" dirty="0" smtClean="0"/>
              <a:t>it was </a:t>
            </a:r>
            <a:r>
              <a:rPr lang="en-US" sz="1600" dirty="0"/>
              <a:t>converted to a multi-family residence in </a:t>
            </a:r>
            <a:r>
              <a:rPr lang="en-US" sz="1600" dirty="0" smtClean="0"/>
              <a:t>1925. Modifications </a:t>
            </a:r>
            <a:r>
              <a:rPr lang="en-US" sz="1600" dirty="0"/>
              <a:t>to the plan with the partial enclosure </a:t>
            </a:r>
            <a:r>
              <a:rPr lang="en-US" sz="1600" dirty="0" smtClean="0"/>
              <a:t>of the </a:t>
            </a:r>
            <a:r>
              <a:rPr lang="en-US" sz="1600" dirty="0"/>
              <a:t>porch </a:t>
            </a:r>
            <a:r>
              <a:rPr lang="en-US" sz="1600" dirty="0" smtClean="0"/>
              <a:t>in 1948 and </a:t>
            </a:r>
            <a:r>
              <a:rPr lang="en-US" sz="1600" dirty="0"/>
              <a:t>presence </a:t>
            </a:r>
            <a:r>
              <a:rPr lang="en-US" sz="1600" dirty="0" smtClean="0"/>
              <a:t>of replacement </a:t>
            </a:r>
            <a:r>
              <a:rPr lang="en-US" sz="1600" dirty="0"/>
              <a:t>siding and </a:t>
            </a:r>
            <a:r>
              <a:rPr lang="en-US" sz="1600" dirty="0" smtClean="0"/>
              <a:t>changes </a:t>
            </a:r>
            <a:r>
              <a:rPr lang="en-US" sz="1600" dirty="0"/>
              <a:t>to windows somewhat reduce its </a:t>
            </a:r>
            <a:r>
              <a:rPr lang="en-US" sz="1600" dirty="0" smtClean="0"/>
              <a:t>historic appearance </a:t>
            </a:r>
            <a:r>
              <a:rPr lang="en-US" sz="1600" dirty="0"/>
              <a:t>and integrity of design and materials. Even so, with the plan and massing otherwise intact, </a:t>
            </a:r>
            <a:r>
              <a:rPr lang="en-US" sz="1600" dirty="0" smtClean="0"/>
              <a:t>the dwelling </a:t>
            </a:r>
            <a:r>
              <a:rPr lang="en-US" sz="1600" dirty="0"/>
              <a:t>retains good historic integrity and contributes to the Browne’s Addition Historic District.</a:t>
            </a:r>
          </a:p>
        </p:txBody>
      </p:sp>
    </p:spTree>
    <p:extLst>
      <p:ext uri="{BB962C8B-B14F-4D97-AF65-F5344CB8AC3E}">
        <p14:creationId xmlns:p14="http://schemas.microsoft.com/office/powerpoint/2010/main" val="1995477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Contributing/Non-contributing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6753225" cy="50301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463" y="6315502"/>
            <a:ext cx="5050055" cy="4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7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105835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hlinkClick r:id="rId2"/>
              </a:rPr>
              <a:t>historicspokane.org/pro-</a:t>
            </a:r>
            <a:r>
              <a:rPr lang="en-US" sz="4400" dirty="0" err="1" smtClean="0">
                <a:hlinkClick r:id="rId2"/>
              </a:rPr>
              <a:t>brownes</a:t>
            </a: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Design Standards</a:t>
            </a:r>
            <a:endParaRPr lang="en-US" sz="3400" dirty="0">
              <a:solidFill>
                <a:srgbClr val="6854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95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67" y="304800"/>
            <a:ext cx="67056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endParaRPr lang="en-US" sz="3400" dirty="0">
              <a:solidFill>
                <a:srgbClr val="68540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524000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Actions concluded: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SHLC gave a preliminary approval to three documents: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Browne’s Addition Spokane Register District Nomination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Resource forms for Browne’s – gives determination of contributing and non-contributing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Design Standards document</a:t>
            </a:r>
          </a:p>
          <a:p>
            <a:r>
              <a:rPr lang="en-US" sz="3200" i="1" dirty="0" smtClean="0"/>
              <a:t>When will the final action be taken?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We are planning to have SHLC final meeting on the district at our June 19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Then City Council will approve district through the overlay zone ordinance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8708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67" y="304800"/>
            <a:ext cx="67056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endParaRPr lang="en-US" sz="3400" dirty="0">
              <a:solidFill>
                <a:srgbClr val="68540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868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Property owner vote</a:t>
            </a: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Ballots mailed out mid-April to all property owners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will have 60-days for the ballots to be returned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Major changes may be made to the documents before ballots mailed, small changes may continue to be made until final action by SHLC</a:t>
            </a:r>
          </a:p>
          <a:p>
            <a:endParaRPr lang="en-US" sz="24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733800"/>
            <a:ext cx="4176713" cy="321654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68998">
            <a:off x="4271783" y="4086037"/>
            <a:ext cx="5048250" cy="182120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431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67" y="304800"/>
            <a:ext cx="67056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endParaRPr lang="en-US" sz="3400" dirty="0">
              <a:solidFill>
                <a:srgbClr val="68540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447800"/>
            <a:ext cx="8839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next?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Logan is developing the overlay zone ordinance for Plan Commission and City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Instead of a Management Agreement, the overlay ordinance will be the action that City Council takes after the recommendation is given from the SHLC</a:t>
            </a:r>
          </a:p>
          <a:p>
            <a:r>
              <a:rPr lang="en-US" sz="2400" dirty="0" smtClean="0"/>
              <a:t>Other HPO Duties: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 are developing a notice sign for the district and zoning ordinance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 will have to do a non-project SEPA for the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ordinance will have to go to the State Department of Commerce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It has to be reviewed by Plan Commission (first workshop April 24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) we will follow up soon after for a final recommendation from them to City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We will workshop it to City Council at an Urban Advantage Committee meeting – first in May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009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67" y="304800"/>
            <a:ext cx="67056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endParaRPr lang="en-US" sz="3400" dirty="0">
              <a:solidFill>
                <a:srgbClr val="68540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4478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can you do?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VOTE! Please return your ballots promptly after receiving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Encourage neighbors to vote as well!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Are you a tenant? Encourage your landlord to vote.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Email HPO with comments on the documents – big items before ballots are mailed, small changes can be made up until June.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Attend Plan Commission and City Council meetings when the Historic District Overlay Zone ordinance is up for discussion or vote.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919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67" y="304800"/>
            <a:ext cx="67056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Questions…</a:t>
            </a:r>
            <a:endParaRPr lang="en-US" sz="3400" dirty="0">
              <a:solidFill>
                <a:srgbClr val="68540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447800"/>
            <a:ext cx="8839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General: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1. What </a:t>
            </a:r>
            <a:r>
              <a:rPr lang="en-US" sz="3200" dirty="0" smtClean="0"/>
              <a:t>surprised you about the documents?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2. What </a:t>
            </a:r>
            <a:r>
              <a:rPr lang="en-US" sz="3200" dirty="0" smtClean="0"/>
              <a:t>questions do you have about the documents?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3. Was </a:t>
            </a:r>
            <a:r>
              <a:rPr lang="en-US" sz="3200" dirty="0" smtClean="0"/>
              <a:t>there something missing from the documents that you expected to see?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4. Is there anything in the documents that you would like to see changed?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062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918" y="3984444"/>
            <a:ext cx="3810000" cy="2711716"/>
          </a:xfrm>
          <a:prstGeom prst="rect">
            <a:avLst/>
          </a:prstGeom>
          <a:ln w="28575">
            <a:solidFill>
              <a:srgbClr val="78979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1st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4152903"/>
            <a:ext cx="3048000" cy="2543257"/>
          </a:xfrm>
          <a:prstGeom prst="rect">
            <a:avLst/>
          </a:prstGeom>
          <a:ln w="28575">
            <a:solidFill>
              <a:srgbClr val="78979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96" y="1446558"/>
            <a:ext cx="3400044" cy="2371303"/>
          </a:xfrm>
          <a:prstGeom prst="rect">
            <a:avLst/>
          </a:prstGeom>
          <a:ln w="28575">
            <a:solidFill>
              <a:srgbClr val="78979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300" y="1446558"/>
            <a:ext cx="3581400" cy="2541826"/>
          </a:xfrm>
          <a:prstGeom prst="rect">
            <a:avLst/>
          </a:prstGeom>
          <a:ln w="28575">
            <a:solidFill>
              <a:srgbClr val="789790"/>
            </a:solidFill>
          </a:ln>
        </p:spPr>
      </p:pic>
    </p:spTree>
    <p:extLst>
      <p:ext uri="{BB962C8B-B14F-4D97-AF65-F5344CB8AC3E}">
        <p14:creationId xmlns:p14="http://schemas.microsoft.com/office/powerpoint/2010/main" val="676302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67" y="304800"/>
            <a:ext cx="67056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Questions…</a:t>
            </a:r>
            <a:endParaRPr lang="en-US" sz="3400" dirty="0">
              <a:solidFill>
                <a:srgbClr val="68540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447800"/>
            <a:ext cx="8839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Nomination:</a:t>
            </a:r>
            <a:endParaRPr lang="en-US" sz="4000" b="1" u="sng" dirty="0" smtClean="0"/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3200" dirty="0" smtClean="0"/>
              <a:t>Did </a:t>
            </a:r>
            <a:r>
              <a:rPr lang="en-US" sz="3200" dirty="0"/>
              <a:t>the nomination do a good job capturing the history, culture, and built environment that </a:t>
            </a:r>
            <a:r>
              <a:rPr lang="en-US" sz="3200" dirty="0" smtClean="0"/>
              <a:t>make </a:t>
            </a:r>
            <a:r>
              <a:rPr lang="en-US" sz="3200" dirty="0"/>
              <a:t>Browne’s Addition worth protecting? If not, what was missing</a:t>
            </a:r>
            <a:r>
              <a:rPr lang="en-US" sz="3200" dirty="0" smtClean="0"/>
              <a:t>?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en-US" sz="3200" dirty="0"/>
              <a:t>Do you feel the boundary accurately reflects the district? If not, what would you change?</a:t>
            </a:r>
          </a:p>
          <a:p>
            <a:pPr marL="514350" indent="-514350">
              <a:buAutoNum type="arabicPeriod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81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67" y="304800"/>
            <a:ext cx="67056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Questions…</a:t>
            </a:r>
            <a:endParaRPr lang="en-US" sz="3400" dirty="0">
              <a:solidFill>
                <a:srgbClr val="68540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447800"/>
            <a:ext cx="8839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Design Review Standards:</a:t>
            </a:r>
            <a:endParaRPr lang="en-US" sz="4000" b="1" u="sng" dirty="0" smtClean="0"/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3200" dirty="0"/>
              <a:t>Were the Design Review Standards confusing? If so, which part could be clearer</a:t>
            </a:r>
            <a:r>
              <a:rPr lang="en-US" sz="3200" dirty="0" smtClean="0"/>
              <a:t>?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3200" dirty="0"/>
              <a:t>Do you want paint colors to be included in the design review process</a:t>
            </a:r>
            <a:r>
              <a:rPr lang="en-US" sz="3200" dirty="0" smtClean="0"/>
              <a:t>?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3200" dirty="0"/>
              <a:t>Do you want landscaping to be included in the design review process</a:t>
            </a:r>
            <a:r>
              <a:rPr lang="en-US" sz="3200" dirty="0" smtClean="0"/>
              <a:t>? What about garages?</a:t>
            </a: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579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167" y="304800"/>
            <a:ext cx="6705600" cy="685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Questions…</a:t>
            </a:r>
            <a:endParaRPr lang="en-US" sz="3400" dirty="0">
              <a:solidFill>
                <a:srgbClr val="68540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447800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Resource Forms:</a:t>
            </a:r>
          </a:p>
          <a:p>
            <a:pPr marL="514350" lvl="0" indent="-514350">
              <a:spcAft>
                <a:spcPts val="1200"/>
              </a:spcAft>
              <a:buFontTx/>
              <a:buAutoNum type="arabicPeriod"/>
            </a:pPr>
            <a:r>
              <a:rPr lang="en-US" sz="3200" dirty="0">
                <a:solidFill>
                  <a:prstClr val="black"/>
                </a:solidFill>
              </a:rPr>
              <a:t>Much of the physical descriptions in the property forms were based on observations taken from the sidewalk. Did you see any errors in the description of your property?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2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1st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58" y="3656945"/>
            <a:ext cx="2414442" cy="2827909"/>
          </a:xfrm>
          <a:prstGeom prst="rect">
            <a:avLst/>
          </a:prstGeom>
          <a:ln w="28575">
            <a:solidFill>
              <a:srgbClr val="4A5A3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8" y="3457599"/>
            <a:ext cx="4036340" cy="3027255"/>
          </a:xfrm>
          <a:prstGeom prst="rect">
            <a:avLst/>
          </a:prstGeom>
          <a:ln w="28575">
            <a:solidFill>
              <a:srgbClr val="4A5A3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47799"/>
            <a:ext cx="2761107" cy="2769713"/>
          </a:xfrm>
          <a:prstGeom prst="rect">
            <a:avLst/>
          </a:prstGeom>
          <a:ln w="28575">
            <a:solidFill>
              <a:srgbClr val="4A5A31"/>
            </a:solidFill>
          </a:ln>
        </p:spPr>
      </p:pic>
    </p:spTree>
    <p:extLst>
      <p:ext uri="{BB962C8B-B14F-4D97-AF65-F5344CB8AC3E}">
        <p14:creationId xmlns:p14="http://schemas.microsoft.com/office/powerpoint/2010/main" val="301982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Riverside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436167"/>
            <a:ext cx="3021455" cy="2565386"/>
          </a:xfrm>
          <a:prstGeom prst="rect">
            <a:avLst/>
          </a:prstGeom>
          <a:ln w="28575">
            <a:solidFill>
              <a:srgbClr val="68540C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68328"/>
            <a:ext cx="3276600" cy="2457450"/>
          </a:xfrm>
          <a:prstGeom prst="rect">
            <a:avLst/>
          </a:prstGeom>
          <a:ln w="28575">
            <a:solidFill>
              <a:srgbClr val="68540C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436167"/>
            <a:ext cx="3635727" cy="2726795"/>
          </a:xfrm>
          <a:prstGeom prst="rect">
            <a:avLst/>
          </a:prstGeom>
          <a:ln w="28575">
            <a:solidFill>
              <a:srgbClr val="394357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96531">
            <a:off x="4411550" y="4217161"/>
            <a:ext cx="4261427" cy="2266375"/>
          </a:xfrm>
          <a:prstGeom prst="rect">
            <a:avLst/>
          </a:prstGeom>
          <a:ln w="28575">
            <a:solidFill>
              <a:srgbClr val="68540C"/>
            </a:solidFill>
          </a:ln>
        </p:spPr>
      </p:pic>
    </p:spTree>
    <p:extLst>
      <p:ext uri="{BB962C8B-B14F-4D97-AF65-F5344CB8AC3E}">
        <p14:creationId xmlns:p14="http://schemas.microsoft.com/office/powerpoint/2010/main" val="353174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Riverside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34326"/>
            <a:ext cx="4245446" cy="3184085"/>
          </a:xfrm>
          <a:prstGeom prst="rect">
            <a:avLst/>
          </a:prstGeom>
          <a:ln w="28575">
            <a:solidFill>
              <a:srgbClr val="8CA7AE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46" y="1510697"/>
            <a:ext cx="4478663" cy="3061303"/>
          </a:xfrm>
          <a:prstGeom prst="rect">
            <a:avLst/>
          </a:prstGeom>
          <a:ln w="28575">
            <a:solidFill>
              <a:srgbClr val="8CA7AE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7442">
            <a:off x="1269037" y="4523505"/>
            <a:ext cx="2120139" cy="2009395"/>
          </a:xfrm>
          <a:prstGeom prst="rect">
            <a:avLst/>
          </a:prstGeom>
          <a:ln w="28575">
            <a:solidFill>
              <a:srgbClr val="8CA7AE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1368">
            <a:off x="5628789" y="1568364"/>
            <a:ext cx="2234164" cy="1810443"/>
          </a:xfrm>
          <a:prstGeom prst="rect">
            <a:avLst/>
          </a:prstGeom>
          <a:ln w="28575">
            <a:solidFill>
              <a:srgbClr val="8CA7AE"/>
            </a:solidFill>
          </a:ln>
        </p:spPr>
      </p:pic>
    </p:spTree>
    <p:extLst>
      <p:ext uri="{BB962C8B-B14F-4D97-AF65-F5344CB8AC3E}">
        <p14:creationId xmlns:p14="http://schemas.microsoft.com/office/powerpoint/2010/main" val="203998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918" y="0"/>
            <a:ext cx="67056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68540C"/>
                </a:solidFill>
              </a:rPr>
              <a:t>Browne’s Addition Historic District</a:t>
            </a:r>
            <a:br>
              <a:rPr lang="en-US" dirty="0" smtClean="0">
                <a:solidFill>
                  <a:srgbClr val="68540C"/>
                </a:solidFill>
              </a:rPr>
            </a:br>
            <a:r>
              <a:rPr lang="en-US" sz="3400" dirty="0" smtClean="0">
                <a:solidFill>
                  <a:srgbClr val="68540C"/>
                </a:solidFill>
              </a:rPr>
              <a:t>Riverside Avenue</a:t>
            </a:r>
            <a:endParaRPr lang="en-US" sz="3400" dirty="0">
              <a:solidFill>
                <a:srgbClr val="68540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37" y="4114800"/>
            <a:ext cx="3326485" cy="2533118"/>
          </a:xfrm>
          <a:prstGeom prst="rect">
            <a:avLst/>
          </a:prstGeom>
          <a:ln w="28575">
            <a:solidFill>
              <a:srgbClr val="7898A4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447800"/>
            <a:ext cx="4655437" cy="3175803"/>
          </a:xfrm>
          <a:prstGeom prst="rect">
            <a:avLst/>
          </a:prstGeom>
          <a:ln w="28575">
            <a:solidFill>
              <a:srgbClr val="7898A4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326426"/>
            <a:ext cx="3352800" cy="2321492"/>
          </a:xfrm>
          <a:prstGeom prst="rect">
            <a:avLst/>
          </a:prstGeom>
          <a:ln w="28575">
            <a:solidFill>
              <a:srgbClr val="7898A4"/>
            </a:solidFill>
          </a:ln>
        </p:spPr>
      </p:pic>
    </p:spTree>
    <p:extLst>
      <p:ext uri="{BB962C8B-B14F-4D97-AF65-F5344CB8AC3E}">
        <p14:creationId xmlns:p14="http://schemas.microsoft.com/office/powerpoint/2010/main" val="17334814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>english</DirectSourceMarket>
    <MarketSpecific xmlns="4873beb7-5857-4685-be1f-d57550cc96cc" xsi:nil="true"/>
    <ApprovalStatus xmlns="4873beb7-5857-4685-be1f-d57550cc96cc">InProgress</ApprovalStatus>
    <PrimaryImageGen xmlns="4873beb7-5857-4685-be1f-d57550cc96cc">true</PrimaryImageGen>
    <ThumbnailAssetId xmlns="4873beb7-5857-4685-be1f-d57550cc96cc" xsi:nil="true"/>
    <NumericId xmlns="4873beb7-5857-4685-be1f-d57550cc96cc">-1</NumericId>
    <TPFriendlyName xmlns="4873beb7-5857-4685-be1f-d57550cc96cc">Contemporary blue design template</TPFriendlyName>
    <BusinessGroup xmlns="4873beb7-5857-4685-be1f-d57550cc96cc" xsi:nil="true"/>
    <APEditor xmlns="4873beb7-5857-4685-be1f-d57550cc96cc">
      <UserInfo>
        <DisplayName>REDMOND\v-luannv</DisplayName>
        <AccountId>92</AccountId>
        <AccountType/>
      </UserInfo>
    </APEditor>
    <SourceTitle xmlns="4873beb7-5857-4685-be1f-d57550cc96cc">Contemporary blue design template</SourceTitle>
    <OpenTemplate xmlns="4873beb7-5857-4685-be1f-d57550cc96cc">true</OpenTemplate>
    <UALocComments xmlns="4873beb7-5857-4685-be1f-d57550cc96cc" xsi:nil="true"/>
    <ParentAssetId xmlns="4873beb7-5857-4685-be1f-d57550cc96cc" xsi:nil="true"/>
    <PublishStatusLookup xmlns="4873beb7-5857-4685-be1f-d57550cc96cc">
      <Value>71365</Value>
      <Value>1583080</Value>
    </PublishStatusLookup>
    <IntlLangReviewDate xmlns="4873beb7-5857-4685-be1f-d57550cc96cc" xsi:nil="true"/>
    <MachineTranslated xmlns="4873beb7-5857-4685-be1f-d57550cc96cc">false</MachineTranslated>
    <OriginalSourceMarket xmlns="4873beb7-5857-4685-be1f-d57550cc96cc">english</OriginalSourceMarket>
    <TPInstallLocation xmlns="4873beb7-5857-4685-be1f-d57550cc96cc">{My Templates}</TPInstallLocation>
    <APDescription xmlns="4873beb7-5857-4685-be1f-d57550cc96cc" xsi:nil="true"/>
    <IntlLangReview xmlns="4873beb7-5857-4685-be1f-d57550cc96cc" xsi:nil="true"/>
    <UAProjectedTotalWords xmlns="4873beb7-5857-4685-be1f-d57550cc96cc" xsi:nil="true"/>
    <OutputCachingOn xmlns="4873beb7-5857-4685-be1f-d57550cc96cc">false</OutputCachingOn>
    <ContentItem xmlns="4873beb7-5857-4685-be1f-d57550cc96cc" xsi:nil="true"/>
    <ClipArtFilename xmlns="4873beb7-5857-4685-be1f-d57550cc96cc" xsi:nil="true"/>
    <AverageRating xmlns="4873beb7-5857-4685-be1f-d57550cc96cc" xsi:nil="true"/>
    <APAuthor xmlns="4873beb7-5857-4685-be1f-d57550cc96cc">
      <UserInfo>
        <DisplayName>REDMOND\cynvey</DisplayName>
        <AccountId>191</AccountId>
        <AccountType/>
      </UserInfo>
    </APAuthor>
    <TPAppVersion xmlns="4873beb7-5857-4685-be1f-d57550cc96cc">12</TPAppVersion>
    <TPCommandLine xmlns="4873beb7-5857-4685-be1f-d57550cc96cc">{PP} /n {FilePath}</TPCommandLine>
    <PublishTargets xmlns="4873beb7-5857-4685-be1f-d57550cc96cc">OfficeOnline</PublishTargets>
    <TPLaunchHelpLinkType xmlns="4873beb7-5857-4685-be1f-d57550cc96cc">Template</TPLaunchHelpLinkType>
    <EditorialStatus xmlns="4873beb7-5857-4685-be1f-d57550cc96cc" xsi:nil="true"/>
    <LastModifiedDateTime xmlns="4873beb7-5857-4685-be1f-d57550cc96cc" xsi:nil="true"/>
    <TimesCloned xmlns="4873beb7-5857-4685-be1f-d57550cc96cc" xsi:nil="true"/>
    <Provider xmlns="4873beb7-5857-4685-be1f-d57550cc96cc">EY006220130</Provider>
    <AcquiredFrom xmlns="4873beb7-5857-4685-be1f-d57550cc96cc" xsi:nil="true"/>
    <AssetStart xmlns="4873beb7-5857-4685-be1f-d57550cc96cc">2009-05-30T20:29:00+00:00</AssetStart>
    <LastHandOff xmlns="4873beb7-5857-4685-be1f-d57550cc96cc" xsi:nil="true"/>
    <TPClientViewer xmlns="4873beb7-5857-4685-be1f-d57550cc96cc">Microsoft Office PowerPoint</TPClientViewer>
    <ArtSampleDocs xmlns="4873beb7-5857-4685-be1f-d57550cc96cc" xsi:nil="true"/>
    <UACurrentWords xmlns="4873beb7-5857-4685-be1f-d57550cc96cc">0</UACurrentWords>
    <UALocRecommendation xmlns="4873beb7-5857-4685-be1f-d57550cc96cc">Localize</UALocRecommendation>
    <IsDeleted xmlns="4873beb7-5857-4685-be1f-d57550cc96cc">false</IsDeleted>
    <ShowIn xmlns="4873beb7-5857-4685-be1f-d57550cc96cc">Show everywhere</ShowIn>
    <UANotes xmlns="4873beb7-5857-4685-be1f-d57550cc96cc">online only. Removed PPT 12 design template appver per bug AWS Intl Support bug 22543 as it was causing problems with download.. O14_beta1FedEx</UANotes>
    <TemplateStatus xmlns="4873beb7-5857-4685-be1f-d57550cc96cc">Complete</TemplateStatus>
    <CSXHash xmlns="4873beb7-5857-4685-be1f-d57550cc96cc" xsi:nil="true"/>
    <VoteCount xmlns="4873beb7-5857-4685-be1f-d57550cc96cc" xsi:nil="true"/>
    <AssetExpire xmlns="4873beb7-5857-4685-be1f-d57550cc96cc">2100-01-01T00:00:00+00:00</AssetExpire>
    <CSXSubmissionMarket xmlns="4873beb7-5857-4685-be1f-d57550cc96cc" xsi:nil="true"/>
    <DSATActionTaken xmlns="4873beb7-5857-4685-be1f-d57550cc96cc" xsi:nil="true"/>
    <TPExecutable xmlns="4873beb7-5857-4685-be1f-d57550cc96cc" xsi:nil="true"/>
    <SubmitterId xmlns="4873beb7-5857-4685-be1f-d57550cc96cc" xsi:nil="true"/>
    <AssetType xmlns="4873beb7-5857-4685-be1f-d57550cc96cc">TP</AssetType>
    <BugNumber xmlns="4873beb7-5857-4685-be1f-d57550cc96cc">426091. 537272</BugNumber>
    <CSXSubmissionDate xmlns="4873beb7-5857-4685-be1f-d57550cc96cc" xsi:nil="true"/>
    <CSXUpdate xmlns="4873beb7-5857-4685-be1f-d57550cc96cc">false</CSXUpdate>
    <ApprovalLog xmlns="4873beb7-5857-4685-be1f-d57550cc96cc" xsi:nil="true"/>
    <Milestone xmlns="4873beb7-5857-4685-be1f-d57550cc96cc" xsi:nil="true"/>
    <OriginAsset xmlns="4873beb7-5857-4685-be1f-d57550cc96cc" xsi:nil="true"/>
    <TPComponent xmlns="4873beb7-5857-4685-be1f-d57550cc96cc">PPTFiles</TPComponent>
    <AssetId xmlns="4873beb7-5857-4685-be1f-d57550cc96cc">TP010073846</AssetId>
    <TPApplication xmlns="4873beb7-5857-4685-be1f-d57550cc96cc">PowerPoint</TPApplication>
    <TPLaunchHelpLink xmlns="4873beb7-5857-4685-be1f-d57550cc96cc" xsi:nil="true"/>
    <IntlLocPriority xmlns="4873beb7-5857-4685-be1f-d57550cc96cc" xsi:nil="true"/>
    <HandoffToMSDN xmlns="4873beb7-5857-4685-be1f-d57550cc96cc" xsi:nil="true"/>
    <PlannedPubDate xmlns="4873beb7-5857-4685-be1f-d57550cc96cc" xsi:nil="true"/>
    <CrawlForDependencies xmlns="4873beb7-5857-4685-be1f-d57550cc96cc">false</CrawlForDependencies>
    <IntlLangReviewer xmlns="4873beb7-5857-4685-be1f-d57550cc96cc" xsi:nil="true"/>
    <TrustLevel xmlns="4873beb7-5857-4685-be1f-d57550cc96cc">1 Microsoft Managed Content</TrustLevel>
    <IsSearchable xmlns="4873beb7-5857-4685-be1f-d57550cc96cc">false</IsSearchable>
    <TPNamespace xmlns="4873beb7-5857-4685-be1f-d57550cc96cc">POWERPNT</TPNamespace>
    <Markets xmlns="4873beb7-5857-4685-be1f-d57550cc96cc"/>
    <LastPublishResultLookup xmlns="4873beb7-5857-4685-be1f-d57550cc96cc" xsi:nil="true"/>
    <PolicheckWords xmlns="4873beb7-5857-4685-be1f-d57550cc96cc" xsi:nil="true"/>
    <FriendlyTitle xmlns="4873beb7-5857-4685-be1f-d57550cc96cc" xsi:nil="true"/>
    <Manager xmlns="4873beb7-5857-4685-be1f-d57550cc96cc" xsi:nil="true"/>
    <EditorialTags xmlns="4873beb7-5857-4685-be1f-d57550cc96cc" xsi:nil="true"/>
    <LegacyData xmlns="4873beb7-5857-4685-be1f-d57550cc96cc" xsi:nil="true"/>
    <Downloads xmlns="4873beb7-5857-4685-be1f-d57550cc96cc">0</Downloads>
    <Providers xmlns="4873beb7-5857-4685-be1f-d57550cc96cc" xsi:nil="true"/>
    <TemplateTemplateType xmlns="4873beb7-5857-4685-be1f-d57550cc96cc">PowerPoint 12 Default</TemplateTemplateType>
    <OOCacheId xmlns="4873beb7-5857-4685-be1f-d57550cc96cc" xsi:nil="true"/>
    <BlockPublish xmlns="4873beb7-5857-4685-be1f-d57550cc96cc" xsi:nil="true"/>
    <CampaignTagsTaxHTField0 xmlns="4873beb7-5857-4685-be1f-d57550cc96cc">
      <Terms xmlns="http://schemas.microsoft.com/office/infopath/2007/PartnerControls"/>
    </CampaignTagsTaxHTField0>
    <LocLastLocAttemptVersionLookup xmlns="4873beb7-5857-4685-be1f-d57550cc96cc">118287</LocLastLocAttemptVersionLookup>
    <LocLastLocAttemptVersionTypeLookup xmlns="4873beb7-5857-4685-be1f-d57550cc96cc" xsi:nil="true"/>
    <LocOverallPreviewStatusLookup xmlns="4873beb7-5857-4685-be1f-d57550cc96cc" xsi:nil="true"/>
    <LocOverallPublishStatusLookup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LocComments xmlns="4873beb7-5857-4685-be1f-d57550cc96cc" xsi:nil="true"/>
    <LocProcessedForMarketsLookup xmlns="4873beb7-5857-4685-be1f-d57550cc96cc" xsi:nil="true"/>
    <LocRecommendedHandoff xmlns="4873beb7-5857-4685-be1f-d57550cc96cc" xsi:nil="true"/>
    <LocManualTestRequired xmlns="4873beb7-5857-4685-be1f-d57550cc96cc" xsi:nil="true"/>
    <LocProcessedForHandoffsLookup xmlns="4873beb7-5857-4685-be1f-d57550cc96cc" xsi:nil="true"/>
    <LocOverallHandbackStatusLookup xmlns="4873beb7-5857-4685-be1f-d57550cc96cc" xsi:nil="true"/>
    <LocalizationTagsTaxHTField0 xmlns="4873beb7-5857-4685-be1f-d57550cc96cc">
      <Terms xmlns="http://schemas.microsoft.com/office/infopath/2007/PartnerControls"/>
    </LocalizationTagsTaxHTField0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InternalTagsTaxHTField0 xmlns="4873beb7-5857-4685-be1f-d57550cc96cc">
      <Terms xmlns="http://schemas.microsoft.com/office/infopath/2007/PartnerControls"/>
    </InternalTagsTaxHTField0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B57212-D278-4F09-9602-9B26806117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A6A27F-3C5D-4FBA-9D24-506479B57DAA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8FD1B72-46CC-4A99-8A37-DBF68CD60E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TF10073846</Template>
  <TotalTime>0</TotalTime>
  <Words>1226</Words>
  <Application>Microsoft Office PowerPoint</Application>
  <PresentationFormat>On-screen Show (4:3)</PresentationFormat>
  <Paragraphs>130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MS PGothic</vt:lpstr>
      <vt:lpstr>Arial</vt:lpstr>
      <vt:lpstr>Calibri</vt:lpstr>
      <vt:lpstr>Garamond</vt:lpstr>
      <vt:lpstr>Trebuchet MS</vt:lpstr>
      <vt:lpstr>Custom Theme</vt:lpstr>
      <vt:lpstr>BROWNE’S ADDITION HISTORIC DISTRICT</vt:lpstr>
      <vt:lpstr>Browne’s Addition Historic District</vt:lpstr>
      <vt:lpstr>Browne’s Addition Historic District</vt:lpstr>
      <vt:lpstr>Browne’s Addition Historic District 1st Avenue</vt:lpstr>
      <vt:lpstr>Browne’s Addition Historic District 1st Avenue</vt:lpstr>
      <vt:lpstr>Browne’s Addition Historic District 1st Avenue</vt:lpstr>
      <vt:lpstr>Browne’s Addition Historic District Riverside Avenue</vt:lpstr>
      <vt:lpstr>Browne’s Addition Historic District Riverside Avenue</vt:lpstr>
      <vt:lpstr>Browne’s Addition Historic District Riverside Avenue</vt:lpstr>
      <vt:lpstr>Browne’s Addition Historic District Pacific Avenue</vt:lpstr>
      <vt:lpstr>Browne’s Addition Historic District Pacific Avenue</vt:lpstr>
      <vt:lpstr>Browne’s Addition Historic District 2nd Avenue</vt:lpstr>
      <vt:lpstr>Browne’s Addition Historic District 2nd Avenue</vt:lpstr>
      <vt:lpstr>Browne’s Addition Historic District 3rd Avenue</vt:lpstr>
      <vt:lpstr>Browne’s Addition Historic District 3rd Avenue</vt:lpstr>
      <vt:lpstr>Browne’s Addition Historic District 4th Avenue</vt:lpstr>
      <vt:lpstr>Browne’s Addition Historic District 4th Avenue</vt:lpstr>
      <vt:lpstr>Browne’s Addition Historic District 5th Avenue</vt:lpstr>
      <vt:lpstr>Browne’s Addition Historic District 5th Avenue</vt:lpstr>
      <vt:lpstr>Browne’s Addition Historic District Sunset Boulevard</vt:lpstr>
      <vt:lpstr>Browne’s Addition Historic District Oak Street</vt:lpstr>
      <vt:lpstr>Browne’s Addition Historic District Elm Street</vt:lpstr>
      <vt:lpstr>Browne’s Addition Historic District Cannon Street</vt:lpstr>
      <vt:lpstr>Browne’s Addition Historic District Cannon Street</vt:lpstr>
      <vt:lpstr>Browne’s Addition Historic District Coeur d’Alene Park</vt:lpstr>
      <vt:lpstr>Browne’s Addition Historic District Chestnut Street</vt:lpstr>
      <vt:lpstr>Browne’s Addition Historic District Chestnut Street</vt:lpstr>
      <vt:lpstr>Browne’s Addition Historic District Hemlock Street</vt:lpstr>
      <vt:lpstr>Browne’s Addition Historic District Hemlock Street</vt:lpstr>
      <vt:lpstr>Browne’s Addition Historic District Spruce Street</vt:lpstr>
      <vt:lpstr>Browne’s Addition Historic District Poplar Street</vt:lpstr>
      <vt:lpstr>Browne’s Addition Historic District Coeur d’Alene Street</vt:lpstr>
      <vt:lpstr>Browne’s Addition Historic District Coeur d’Alene Street</vt:lpstr>
      <vt:lpstr>Browne’s Addition Historic District Modifications/Integrity</vt:lpstr>
      <vt:lpstr>Browne’s Addition Historic District Modifications/Integrity</vt:lpstr>
      <vt:lpstr>Browne’s Addition Historic District Modifications/Integrity</vt:lpstr>
      <vt:lpstr>Browne’s Addition Historic District Modifications/Integrity</vt:lpstr>
      <vt:lpstr>Browne’s Addition Historic District Levels of Integrity</vt:lpstr>
      <vt:lpstr>Browne’s Addition Historic District Modifications/Integrity</vt:lpstr>
      <vt:lpstr>Browne’s Addition Historic District Modifications/Integrity</vt:lpstr>
      <vt:lpstr>Browne’s Addition Historic District Modifications/Integrity</vt:lpstr>
      <vt:lpstr>Browne’s Addition Historic District Modifications/Integrity</vt:lpstr>
      <vt:lpstr>Browne’s Addition Historic District Contributing/Non-contributing</vt:lpstr>
      <vt:lpstr>Browne’s Addition Historic District Design Standards</vt:lpstr>
      <vt:lpstr>Browne’s Addition Historic District</vt:lpstr>
      <vt:lpstr>Browne’s Addition Historic District</vt:lpstr>
      <vt:lpstr>Browne’s Addition Historic District</vt:lpstr>
      <vt:lpstr>Browne’s Addition Historic District</vt:lpstr>
      <vt:lpstr>Questions…</vt:lpstr>
      <vt:lpstr>Questions…</vt:lpstr>
      <vt:lpstr>Questions…</vt:lpstr>
      <vt:lpstr>Questions…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2018-11-12T23:17:57Z</dcterms:created>
  <dcterms:modified xsi:type="dcterms:W3CDTF">2019-03-27T20:32:31Z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Applications">
    <vt:lpwstr>65;#zpp120;#439;#tpl140;#79;#tpl120;#419;#zpp140;#496;#ppd140;#67;#ppd120</vt:lpwstr>
  </property>
  <property fmtid="{D5CDD505-2E9C-101B-9397-08002B2CF9AE}" pid="4" name="APTrustLevel">
    <vt:r8>1</vt:r8>
  </property>
</Properties>
</file>