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0" r:id="rId3"/>
    <p:sldId id="271" r:id="rId4"/>
    <p:sldId id="272" r:id="rId5"/>
    <p:sldId id="273" r:id="rId6"/>
    <p:sldId id="275" r:id="rId7"/>
    <p:sldId id="259" r:id="rId8"/>
    <p:sldId id="260" r:id="rId9"/>
    <p:sldId id="302" r:id="rId10"/>
    <p:sldId id="282" r:id="rId11"/>
    <p:sldId id="283" r:id="rId12"/>
    <p:sldId id="284" r:id="rId13"/>
    <p:sldId id="285" r:id="rId14"/>
    <p:sldId id="286" r:id="rId15"/>
    <p:sldId id="287" r:id="rId16"/>
    <p:sldId id="288" r:id="rId17"/>
    <p:sldId id="289" r:id="rId18"/>
    <p:sldId id="290" r:id="rId19"/>
    <p:sldId id="291" r:id="rId20"/>
    <p:sldId id="294" r:id="rId21"/>
    <p:sldId id="295" r:id="rId22"/>
    <p:sldId id="296" r:id="rId23"/>
    <p:sldId id="279" r:id="rId24"/>
    <p:sldId id="280" r:id="rId25"/>
    <p:sldId id="281" r:id="rId26"/>
    <p:sldId id="301" r:id="rId27"/>
    <p:sldId id="293" r:id="rId28"/>
    <p:sldId id="269" r:id="rId29"/>
    <p:sldId id="274" r:id="rId30"/>
    <p:sldId id="264" r:id="rId31"/>
    <p:sldId id="297" r:id="rId32"/>
    <p:sldId id="298" r:id="rId33"/>
    <p:sldId id="299" r:id="rId34"/>
    <p:sldId id="300" r:id="rId35"/>
    <p:sldId id="292" r:id="rId36"/>
    <p:sldId id="304" r:id="rId37"/>
    <p:sldId id="303" r:id="rId38"/>
    <p:sldId id="265" r:id="rId39"/>
    <p:sldId id="266"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102" y="6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9F656E-CCE1-4F25-83A5-87194578DEF9}"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CACA624C-6581-4670-9FB4-59E4F779F03D}">
      <dgm:prSet phldrT="[Text]" custT="1"/>
      <dgm:spPr>
        <a:solidFill>
          <a:schemeClr val="accent1">
            <a:hueOff val="0"/>
            <a:satOff val="0"/>
            <a:lumOff val="0"/>
            <a:alpha val="30000"/>
          </a:schemeClr>
        </a:solidFill>
      </dgm:spPr>
      <dgm:t>
        <a:bodyPr/>
        <a:lstStyle/>
        <a:p>
          <a:r>
            <a:rPr lang="en-US" sz="3200" b="1" dirty="0" smtClean="0"/>
            <a:t>Owner Applies for Building Permit for street-facing side of building </a:t>
          </a:r>
          <a:endParaRPr lang="en-US" sz="3200" b="1" dirty="0"/>
        </a:p>
      </dgm:t>
    </dgm:pt>
    <dgm:pt modelId="{FEB1D79D-D76C-4FA6-A9CC-259C24E938D7}" type="parTrans" cxnId="{F37822A1-257D-4C46-9658-7E501D4BA66D}">
      <dgm:prSet/>
      <dgm:spPr/>
      <dgm:t>
        <a:bodyPr/>
        <a:lstStyle/>
        <a:p>
          <a:endParaRPr lang="en-US"/>
        </a:p>
      </dgm:t>
    </dgm:pt>
    <dgm:pt modelId="{C1766970-ED01-4702-BFBD-94CF7CB1EDAA}" type="sibTrans" cxnId="{F37822A1-257D-4C46-9658-7E501D4BA66D}">
      <dgm:prSet/>
      <dgm:spPr/>
      <dgm:t>
        <a:bodyPr/>
        <a:lstStyle/>
        <a:p>
          <a:endParaRPr lang="en-US"/>
        </a:p>
      </dgm:t>
    </dgm:pt>
    <dgm:pt modelId="{12E12249-21B2-4D2A-A42B-64361942F982}">
      <dgm:prSet phldrT="[Text]"/>
      <dgm:spPr>
        <a:solidFill>
          <a:schemeClr val="accent1">
            <a:hueOff val="0"/>
            <a:satOff val="0"/>
            <a:lumOff val="0"/>
            <a:alpha val="51000"/>
          </a:schemeClr>
        </a:solidFill>
      </dgm:spPr>
      <dgm:t>
        <a:bodyPr/>
        <a:lstStyle/>
        <a:p>
          <a:r>
            <a:rPr lang="en-US" b="1" dirty="0" smtClean="0"/>
            <a:t>Applicant completes a Certificate of Appropriateness application (can be done online)</a:t>
          </a:r>
          <a:endParaRPr lang="en-US" b="1" dirty="0"/>
        </a:p>
      </dgm:t>
    </dgm:pt>
    <dgm:pt modelId="{A0302E19-4290-4954-9A1A-3FBD31EA1226}" type="parTrans" cxnId="{ECA42A1A-4110-4DF6-A37E-47A5A289ABBE}">
      <dgm:prSet/>
      <dgm:spPr/>
      <dgm:t>
        <a:bodyPr/>
        <a:lstStyle/>
        <a:p>
          <a:endParaRPr lang="en-US"/>
        </a:p>
      </dgm:t>
    </dgm:pt>
    <dgm:pt modelId="{5AB8E302-CE3F-4A4A-826A-99476A04B7C2}" type="sibTrans" cxnId="{ECA42A1A-4110-4DF6-A37E-47A5A289ABBE}">
      <dgm:prSet/>
      <dgm:spPr/>
      <dgm:t>
        <a:bodyPr/>
        <a:lstStyle/>
        <a:p>
          <a:endParaRPr lang="en-US"/>
        </a:p>
      </dgm:t>
    </dgm:pt>
    <dgm:pt modelId="{1CFB556F-80E4-4A7D-BFB8-652CAFCA2AD8}">
      <dgm:prSet phldrT="[Text]"/>
      <dgm:spPr>
        <a:solidFill>
          <a:schemeClr val="accent1">
            <a:hueOff val="0"/>
            <a:satOff val="0"/>
            <a:lumOff val="0"/>
            <a:alpha val="73000"/>
          </a:schemeClr>
        </a:solidFill>
      </dgm:spPr>
      <dgm:t>
        <a:bodyPr/>
        <a:lstStyle/>
        <a:p>
          <a:r>
            <a:rPr lang="en-US" b="1" dirty="0" smtClean="0"/>
            <a:t>HPO makes administrative decision </a:t>
          </a:r>
        </a:p>
        <a:p>
          <a:r>
            <a:rPr lang="en-US" i="1" dirty="0" smtClean="0"/>
            <a:t>(admin review fee $25)</a:t>
          </a:r>
          <a:endParaRPr lang="en-US" i="1" dirty="0"/>
        </a:p>
      </dgm:t>
    </dgm:pt>
    <dgm:pt modelId="{E9E4FFEA-7B55-41AB-8615-7C617614F4ED}" type="parTrans" cxnId="{C7444528-283A-4E10-8970-DD93D657A95E}">
      <dgm:prSet/>
      <dgm:spPr/>
      <dgm:t>
        <a:bodyPr/>
        <a:lstStyle/>
        <a:p>
          <a:endParaRPr lang="en-US"/>
        </a:p>
      </dgm:t>
    </dgm:pt>
    <dgm:pt modelId="{8BF384E2-9975-4B85-A9E7-61E35CC135A1}" type="sibTrans" cxnId="{C7444528-283A-4E10-8970-DD93D657A95E}">
      <dgm:prSet/>
      <dgm:spPr/>
      <dgm:t>
        <a:bodyPr/>
        <a:lstStyle/>
        <a:p>
          <a:endParaRPr lang="en-US"/>
        </a:p>
      </dgm:t>
    </dgm:pt>
    <dgm:pt modelId="{EB0FF304-2BC9-48B9-B0FC-0FB6CF9D0874}">
      <dgm:prSet phldrT="[Text]"/>
      <dgm:spPr/>
      <dgm:t>
        <a:bodyPr/>
        <a:lstStyle/>
        <a:p>
          <a:r>
            <a:rPr lang="en-US" b="1" dirty="0" smtClean="0"/>
            <a:t>Administrative reviews can be completed within 24-48 hours</a:t>
          </a:r>
          <a:endParaRPr lang="en-US" b="1" dirty="0"/>
        </a:p>
      </dgm:t>
    </dgm:pt>
    <dgm:pt modelId="{035425A4-ED59-4383-80BC-AF92CAC80EB9}" type="parTrans" cxnId="{67D97A15-A886-4527-BC80-1502C4096104}">
      <dgm:prSet/>
      <dgm:spPr/>
      <dgm:t>
        <a:bodyPr/>
        <a:lstStyle/>
        <a:p>
          <a:endParaRPr lang="en-US"/>
        </a:p>
      </dgm:t>
    </dgm:pt>
    <dgm:pt modelId="{25640E0A-A10D-4E4B-9CAB-821CAA87A147}" type="sibTrans" cxnId="{67D97A15-A886-4527-BC80-1502C4096104}">
      <dgm:prSet/>
      <dgm:spPr/>
      <dgm:t>
        <a:bodyPr/>
        <a:lstStyle/>
        <a:p>
          <a:endParaRPr lang="en-US"/>
        </a:p>
      </dgm:t>
    </dgm:pt>
    <dgm:pt modelId="{A04449BB-91F3-485B-BB87-A06010351777}">
      <dgm:prSet/>
      <dgm:spPr>
        <a:solidFill>
          <a:schemeClr val="accent1">
            <a:hueOff val="0"/>
            <a:satOff val="0"/>
            <a:lumOff val="0"/>
            <a:alpha val="36000"/>
          </a:schemeClr>
        </a:solidFill>
      </dgm:spPr>
      <dgm:t>
        <a:bodyPr/>
        <a:lstStyle/>
        <a:p>
          <a:r>
            <a:rPr lang="en-US" b="1" smtClean="0"/>
            <a:t>Property flagged as in Browne’s – referred to HPO</a:t>
          </a:r>
          <a:endParaRPr lang="en-US" b="1" dirty="0"/>
        </a:p>
      </dgm:t>
    </dgm:pt>
    <dgm:pt modelId="{ADE749D4-0FC7-4EEB-A888-E670890A0A7C}" type="sibTrans" cxnId="{9BE7DAC3-9B29-4E4C-B820-41664AC46939}">
      <dgm:prSet/>
      <dgm:spPr/>
      <dgm:t>
        <a:bodyPr/>
        <a:lstStyle/>
        <a:p>
          <a:endParaRPr lang="en-US"/>
        </a:p>
      </dgm:t>
    </dgm:pt>
    <dgm:pt modelId="{8B3EA862-3B28-4114-8CC0-467F235901F8}" type="parTrans" cxnId="{9BE7DAC3-9B29-4E4C-B820-41664AC46939}">
      <dgm:prSet/>
      <dgm:spPr/>
      <dgm:t>
        <a:bodyPr/>
        <a:lstStyle/>
        <a:p>
          <a:endParaRPr lang="en-US"/>
        </a:p>
      </dgm:t>
    </dgm:pt>
    <dgm:pt modelId="{A597DF2D-709E-4D3E-BD2F-5CF4BDF01962}" type="pres">
      <dgm:prSet presAssocID="{8E9F656E-CCE1-4F25-83A5-87194578DEF9}" presName="outerComposite" presStyleCnt="0">
        <dgm:presLayoutVars>
          <dgm:chMax val="5"/>
          <dgm:dir/>
          <dgm:resizeHandles val="exact"/>
        </dgm:presLayoutVars>
      </dgm:prSet>
      <dgm:spPr/>
    </dgm:pt>
    <dgm:pt modelId="{48E92379-EEE1-4A22-9B20-C36946BFBE7D}" type="pres">
      <dgm:prSet presAssocID="{8E9F656E-CCE1-4F25-83A5-87194578DEF9}" presName="dummyMaxCanvas" presStyleCnt="0">
        <dgm:presLayoutVars/>
      </dgm:prSet>
      <dgm:spPr/>
    </dgm:pt>
    <dgm:pt modelId="{0EFB25EB-13F7-4DB9-B028-1F75B7D4F7A0}" type="pres">
      <dgm:prSet presAssocID="{8E9F656E-CCE1-4F25-83A5-87194578DEF9}" presName="FiveNodes_1" presStyleLbl="node1" presStyleIdx="0" presStyleCnt="5" custLinFactNeighborX="-3464" custLinFactNeighborY="-62500">
        <dgm:presLayoutVars>
          <dgm:bulletEnabled val="1"/>
        </dgm:presLayoutVars>
      </dgm:prSet>
      <dgm:spPr/>
      <dgm:t>
        <a:bodyPr/>
        <a:lstStyle/>
        <a:p>
          <a:endParaRPr lang="en-US"/>
        </a:p>
      </dgm:t>
    </dgm:pt>
    <dgm:pt modelId="{66BC6204-FDAE-41B7-81CF-6EEB0953B160}" type="pres">
      <dgm:prSet presAssocID="{8E9F656E-CCE1-4F25-83A5-87194578DEF9}" presName="FiveNodes_2" presStyleLbl="node1" presStyleIdx="1" presStyleCnt="5">
        <dgm:presLayoutVars>
          <dgm:bulletEnabled val="1"/>
        </dgm:presLayoutVars>
      </dgm:prSet>
      <dgm:spPr/>
      <dgm:t>
        <a:bodyPr/>
        <a:lstStyle/>
        <a:p>
          <a:endParaRPr lang="en-US"/>
        </a:p>
      </dgm:t>
    </dgm:pt>
    <dgm:pt modelId="{4A64E73A-AA0F-49DB-BDDA-7EB5CA97B1D4}" type="pres">
      <dgm:prSet presAssocID="{8E9F656E-CCE1-4F25-83A5-87194578DEF9}" presName="FiveNodes_3" presStyleLbl="node1" presStyleIdx="2" presStyleCnt="5">
        <dgm:presLayoutVars>
          <dgm:bulletEnabled val="1"/>
        </dgm:presLayoutVars>
      </dgm:prSet>
      <dgm:spPr/>
      <dgm:t>
        <a:bodyPr/>
        <a:lstStyle/>
        <a:p>
          <a:endParaRPr lang="en-US"/>
        </a:p>
      </dgm:t>
    </dgm:pt>
    <dgm:pt modelId="{D1F7572F-0970-4975-A1FB-FFC5F585A7E4}" type="pres">
      <dgm:prSet presAssocID="{8E9F656E-CCE1-4F25-83A5-87194578DEF9}" presName="FiveNodes_4" presStyleLbl="node1" presStyleIdx="3" presStyleCnt="5">
        <dgm:presLayoutVars>
          <dgm:bulletEnabled val="1"/>
        </dgm:presLayoutVars>
      </dgm:prSet>
      <dgm:spPr/>
      <dgm:t>
        <a:bodyPr/>
        <a:lstStyle/>
        <a:p>
          <a:endParaRPr lang="en-US"/>
        </a:p>
      </dgm:t>
    </dgm:pt>
    <dgm:pt modelId="{C2535F03-44BC-409A-B4BE-1C0A42920E0A}" type="pres">
      <dgm:prSet presAssocID="{8E9F656E-CCE1-4F25-83A5-87194578DEF9}" presName="FiveNodes_5" presStyleLbl="node1" presStyleIdx="4" presStyleCnt="5">
        <dgm:presLayoutVars>
          <dgm:bulletEnabled val="1"/>
        </dgm:presLayoutVars>
      </dgm:prSet>
      <dgm:spPr/>
    </dgm:pt>
    <dgm:pt modelId="{AAF16C3E-B856-4337-BDF9-62903EE2A9D0}" type="pres">
      <dgm:prSet presAssocID="{8E9F656E-CCE1-4F25-83A5-87194578DEF9}" presName="FiveConn_1-2" presStyleLbl="fgAccFollowNode1" presStyleIdx="0" presStyleCnt="4">
        <dgm:presLayoutVars>
          <dgm:bulletEnabled val="1"/>
        </dgm:presLayoutVars>
      </dgm:prSet>
      <dgm:spPr/>
    </dgm:pt>
    <dgm:pt modelId="{E55E3756-9EAA-4633-B8C6-3A27363ACF38}" type="pres">
      <dgm:prSet presAssocID="{8E9F656E-CCE1-4F25-83A5-87194578DEF9}" presName="FiveConn_2-3" presStyleLbl="fgAccFollowNode1" presStyleIdx="1" presStyleCnt="4">
        <dgm:presLayoutVars>
          <dgm:bulletEnabled val="1"/>
        </dgm:presLayoutVars>
      </dgm:prSet>
      <dgm:spPr/>
    </dgm:pt>
    <dgm:pt modelId="{1E0414FD-D0BD-4864-96D2-4B316E977EC8}" type="pres">
      <dgm:prSet presAssocID="{8E9F656E-CCE1-4F25-83A5-87194578DEF9}" presName="FiveConn_3-4" presStyleLbl="fgAccFollowNode1" presStyleIdx="2" presStyleCnt="4">
        <dgm:presLayoutVars>
          <dgm:bulletEnabled val="1"/>
        </dgm:presLayoutVars>
      </dgm:prSet>
      <dgm:spPr/>
    </dgm:pt>
    <dgm:pt modelId="{432F9591-1794-4EFD-B46E-BAF655CEA38B}" type="pres">
      <dgm:prSet presAssocID="{8E9F656E-CCE1-4F25-83A5-87194578DEF9}" presName="FiveConn_4-5" presStyleLbl="fgAccFollowNode1" presStyleIdx="3" presStyleCnt="4">
        <dgm:presLayoutVars>
          <dgm:bulletEnabled val="1"/>
        </dgm:presLayoutVars>
      </dgm:prSet>
      <dgm:spPr/>
    </dgm:pt>
    <dgm:pt modelId="{146181E7-A44C-4B7F-AA03-EFE51FAF5E2F}" type="pres">
      <dgm:prSet presAssocID="{8E9F656E-CCE1-4F25-83A5-87194578DEF9}" presName="FiveNodes_1_text" presStyleLbl="node1" presStyleIdx="4" presStyleCnt="5">
        <dgm:presLayoutVars>
          <dgm:bulletEnabled val="1"/>
        </dgm:presLayoutVars>
      </dgm:prSet>
      <dgm:spPr/>
      <dgm:t>
        <a:bodyPr/>
        <a:lstStyle/>
        <a:p>
          <a:endParaRPr lang="en-US"/>
        </a:p>
      </dgm:t>
    </dgm:pt>
    <dgm:pt modelId="{BA73E3FE-2FD0-4D9B-9B8C-24F4F60E6EC3}" type="pres">
      <dgm:prSet presAssocID="{8E9F656E-CCE1-4F25-83A5-87194578DEF9}" presName="FiveNodes_2_text" presStyleLbl="node1" presStyleIdx="4" presStyleCnt="5">
        <dgm:presLayoutVars>
          <dgm:bulletEnabled val="1"/>
        </dgm:presLayoutVars>
      </dgm:prSet>
      <dgm:spPr/>
    </dgm:pt>
    <dgm:pt modelId="{9556BAD5-4489-45A3-AFA0-6F602FD6CE39}" type="pres">
      <dgm:prSet presAssocID="{8E9F656E-CCE1-4F25-83A5-87194578DEF9}" presName="FiveNodes_3_text" presStyleLbl="node1" presStyleIdx="4" presStyleCnt="5">
        <dgm:presLayoutVars>
          <dgm:bulletEnabled val="1"/>
        </dgm:presLayoutVars>
      </dgm:prSet>
      <dgm:spPr/>
      <dgm:t>
        <a:bodyPr/>
        <a:lstStyle/>
        <a:p>
          <a:endParaRPr lang="en-US"/>
        </a:p>
      </dgm:t>
    </dgm:pt>
    <dgm:pt modelId="{9C801880-0203-48DB-877F-E3E482769204}" type="pres">
      <dgm:prSet presAssocID="{8E9F656E-CCE1-4F25-83A5-87194578DEF9}" presName="FiveNodes_4_text" presStyleLbl="node1" presStyleIdx="4" presStyleCnt="5">
        <dgm:presLayoutVars>
          <dgm:bulletEnabled val="1"/>
        </dgm:presLayoutVars>
      </dgm:prSet>
      <dgm:spPr/>
      <dgm:t>
        <a:bodyPr/>
        <a:lstStyle/>
        <a:p>
          <a:endParaRPr lang="en-US"/>
        </a:p>
      </dgm:t>
    </dgm:pt>
    <dgm:pt modelId="{04FC5F2D-0515-4245-9A73-B2981007D963}" type="pres">
      <dgm:prSet presAssocID="{8E9F656E-CCE1-4F25-83A5-87194578DEF9}" presName="FiveNodes_5_text" presStyleLbl="node1" presStyleIdx="4" presStyleCnt="5">
        <dgm:presLayoutVars>
          <dgm:bulletEnabled val="1"/>
        </dgm:presLayoutVars>
      </dgm:prSet>
      <dgm:spPr/>
    </dgm:pt>
  </dgm:ptLst>
  <dgm:cxnLst>
    <dgm:cxn modelId="{ECA42A1A-4110-4DF6-A37E-47A5A289ABBE}" srcId="{8E9F656E-CCE1-4F25-83A5-87194578DEF9}" destId="{12E12249-21B2-4D2A-A42B-64361942F982}" srcOrd="2" destOrd="0" parTransId="{A0302E19-4290-4954-9A1A-3FBD31EA1226}" sibTransId="{5AB8E302-CE3F-4A4A-826A-99476A04B7C2}"/>
    <dgm:cxn modelId="{6AC2C21E-8ABF-4F6F-A972-C7C5B62F4BD5}" type="presOf" srcId="{ADE749D4-0FC7-4EEB-A888-E670890A0A7C}" destId="{E55E3756-9EAA-4633-B8C6-3A27363ACF38}" srcOrd="0" destOrd="0" presId="urn:microsoft.com/office/officeart/2005/8/layout/vProcess5"/>
    <dgm:cxn modelId="{C7444528-283A-4E10-8970-DD93D657A95E}" srcId="{8E9F656E-CCE1-4F25-83A5-87194578DEF9}" destId="{1CFB556F-80E4-4A7D-BFB8-652CAFCA2AD8}" srcOrd="3" destOrd="0" parTransId="{E9E4FFEA-7B55-41AB-8615-7C617614F4ED}" sibTransId="{8BF384E2-9975-4B85-A9E7-61E35CC135A1}"/>
    <dgm:cxn modelId="{B9B8262F-F92F-4ED0-A410-6244454D3C18}" type="presOf" srcId="{A04449BB-91F3-485B-BB87-A06010351777}" destId="{BA73E3FE-2FD0-4D9B-9B8C-24F4F60E6EC3}" srcOrd="1" destOrd="0" presId="urn:microsoft.com/office/officeart/2005/8/layout/vProcess5"/>
    <dgm:cxn modelId="{1064892E-B782-47BB-9479-83D90BEAD13B}" type="presOf" srcId="{8BF384E2-9975-4B85-A9E7-61E35CC135A1}" destId="{432F9591-1794-4EFD-B46E-BAF655CEA38B}" srcOrd="0" destOrd="0" presId="urn:microsoft.com/office/officeart/2005/8/layout/vProcess5"/>
    <dgm:cxn modelId="{9BE7DAC3-9B29-4E4C-B820-41664AC46939}" srcId="{8E9F656E-CCE1-4F25-83A5-87194578DEF9}" destId="{A04449BB-91F3-485B-BB87-A06010351777}" srcOrd="1" destOrd="0" parTransId="{8B3EA862-3B28-4114-8CC0-467F235901F8}" sibTransId="{ADE749D4-0FC7-4EEB-A888-E670890A0A7C}"/>
    <dgm:cxn modelId="{A6EBB7F0-1150-40A4-8119-210D5F23D401}" type="presOf" srcId="{EB0FF304-2BC9-48B9-B0FC-0FB6CF9D0874}" destId="{04FC5F2D-0515-4245-9A73-B2981007D963}" srcOrd="1" destOrd="0" presId="urn:microsoft.com/office/officeart/2005/8/layout/vProcess5"/>
    <dgm:cxn modelId="{B425667B-02B4-44E3-8527-FB8870EA6BAC}" type="presOf" srcId="{EB0FF304-2BC9-48B9-B0FC-0FB6CF9D0874}" destId="{C2535F03-44BC-409A-B4BE-1C0A42920E0A}" srcOrd="0" destOrd="0" presId="urn:microsoft.com/office/officeart/2005/8/layout/vProcess5"/>
    <dgm:cxn modelId="{F37822A1-257D-4C46-9658-7E501D4BA66D}" srcId="{8E9F656E-CCE1-4F25-83A5-87194578DEF9}" destId="{CACA624C-6581-4670-9FB4-59E4F779F03D}" srcOrd="0" destOrd="0" parTransId="{FEB1D79D-D76C-4FA6-A9CC-259C24E938D7}" sibTransId="{C1766970-ED01-4702-BFBD-94CF7CB1EDAA}"/>
    <dgm:cxn modelId="{B1A7CC86-73C5-4EF9-B7D9-DF17AB023FDB}" type="presOf" srcId="{8E9F656E-CCE1-4F25-83A5-87194578DEF9}" destId="{A597DF2D-709E-4D3E-BD2F-5CF4BDF01962}" srcOrd="0" destOrd="0" presId="urn:microsoft.com/office/officeart/2005/8/layout/vProcess5"/>
    <dgm:cxn modelId="{4DF22B08-5285-4B7C-A899-9ADCC22A572C}" type="presOf" srcId="{12E12249-21B2-4D2A-A42B-64361942F982}" destId="{4A64E73A-AA0F-49DB-BDDA-7EB5CA97B1D4}" srcOrd="0" destOrd="0" presId="urn:microsoft.com/office/officeart/2005/8/layout/vProcess5"/>
    <dgm:cxn modelId="{85DB2FAA-9777-4D1C-A151-B2B60613670B}" type="presOf" srcId="{1CFB556F-80E4-4A7D-BFB8-652CAFCA2AD8}" destId="{D1F7572F-0970-4975-A1FB-FFC5F585A7E4}" srcOrd="0" destOrd="0" presId="urn:microsoft.com/office/officeart/2005/8/layout/vProcess5"/>
    <dgm:cxn modelId="{9F9E0AA1-82DC-475E-A8E5-DE91BA920471}" type="presOf" srcId="{5AB8E302-CE3F-4A4A-826A-99476A04B7C2}" destId="{1E0414FD-D0BD-4864-96D2-4B316E977EC8}" srcOrd="0" destOrd="0" presId="urn:microsoft.com/office/officeart/2005/8/layout/vProcess5"/>
    <dgm:cxn modelId="{2398B181-96F4-499F-9426-B238E00B8B86}" type="presOf" srcId="{CACA624C-6581-4670-9FB4-59E4F779F03D}" destId="{0EFB25EB-13F7-4DB9-B028-1F75B7D4F7A0}" srcOrd="0" destOrd="0" presId="urn:microsoft.com/office/officeart/2005/8/layout/vProcess5"/>
    <dgm:cxn modelId="{BC6D26DA-2887-4E1B-A5E0-37CE1E038D53}" type="presOf" srcId="{C1766970-ED01-4702-BFBD-94CF7CB1EDAA}" destId="{AAF16C3E-B856-4337-BDF9-62903EE2A9D0}" srcOrd="0" destOrd="0" presId="urn:microsoft.com/office/officeart/2005/8/layout/vProcess5"/>
    <dgm:cxn modelId="{70ADD17F-E512-48FB-A1CB-3F7238062D84}" type="presOf" srcId="{1CFB556F-80E4-4A7D-BFB8-652CAFCA2AD8}" destId="{9C801880-0203-48DB-877F-E3E482769204}" srcOrd="1" destOrd="0" presId="urn:microsoft.com/office/officeart/2005/8/layout/vProcess5"/>
    <dgm:cxn modelId="{798D80AC-C98A-4353-9711-1D2FC5D31D9D}" type="presOf" srcId="{A04449BB-91F3-485B-BB87-A06010351777}" destId="{66BC6204-FDAE-41B7-81CF-6EEB0953B160}" srcOrd="0" destOrd="0" presId="urn:microsoft.com/office/officeart/2005/8/layout/vProcess5"/>
    <dgm:cxn modelId="{130D6574-789D-4836-856C-10F69100C4DC}" type="presOf" srcId="{CACA624C-6581-4670-9FB4-59E4F779F03D}" destId="{146181E7-A44C-4B7F-AA03-EFE51FAF5E2F}" srcOrd="1" destOrd="0" presId="urn:microsoft.com/office/officeart/2005/8/layout/vProcess5"/>
    <dgm:cxn modelId="{67D97A15-A886-4527-BC80-1502C4096104}" srcId="{8E9F656E-CCE1-4F25-83A5-87194578DEF9}" destId="{EB0FF304-2BC9-48B9-B0FC-0FB6CF9D0874}" srcOrd="4" destOrd="0" parTransId="{035425A4-ED59-4383-80BC-AF92CAC80EB9}" sibTransId="{25640E0A-A10D-4E4B-9CAB-821CAA87A147}"/>
    <dgm:cxn modelId="{B5C9A215-5E81-42DC-ACB9-C470E1DE907A}" type="presOf" srcId="{12E12249-21B2-4D2A-A42B-64361942F982}" destId="{9556BAD5-4489-45A3-AFA0-6F602FD6CE39}" srcOrd="1" destOrd="0" presId="urn:microsoft.com/office/officeart/2005/8/layout/vProcess5"/>
    <dgm:cxn modelId="{8EC9218F-64A9-42AF-8507-5BC92182D851}" type="presParOf" srcId="{A597DF2D-709E-4D3E-BD2F-5CF4BDF01962}" destId="{48E92379-EEE1-4A22-9B20-C36946BFBE7D}" srcOrd="0" destOrd="0" presId="urn:microsoft.com/office/officeart/2005/8/layout/vProcess5"/>
    <dgm:cxn modelId="{8F645D7C-5D53-41CA-B6DF-FFF3BCA3C7C8}" type="presParOf" srcId="{A597DF2D-709E-4D3E-BD2F-5CF4BDF01962}" destId="{0EFB25EB-13F7-4DB9-B028-1F75B7D4F7A0}" srcOrd="1" destOrd="0" presId="urn:microsoft.com/office/officeart/2005/8/layout/vProcess5"/>
    <dgm:cxn modelId="{13D42AD7-5D0A-4EFE-8B09-2499B0AD33AD}" type="presParOf" srcId="{A597DF2D-709E-4D3E-BD2F-5CF4BDF01962}" destId="{66BC6204-FDAE-41B7-81CF-6EEB0953B160}" srcOrd="2" destOrd="0" presId="urn:microsoft.com/office/officeart/2005/8/layout/vProcess5"/>
    <dgm:cxn modelId="{E5369C24-7EC9-41CE-ADE1-2151C0169249}" type="presParOf" srcId="{A597DF2D-709E-4D3E-BD2F-5CF4BDF01962}" destId="{4A64E73A-AA0F-49DB-BDDA-7EB5CA97B1D4}" srcOrd="3" destOrd="0" presId="urn:microsoft.com/office/officeart/2005/8/layout/vProcess5"/>
    <dgm:cxn modelId="{88C37AEF-E64D-475A-A782-2E2B0FF8F6C3}" type="presParOf" srcId="{A597DF2D-709E-4D3E-BD2F-5CF4BDF01962}" destId="{D1F7572F-0970-4975-A1FB-FFC5F585A7E4}" srcOrd="4" destOrd="0" presId="urn:microsoft.com/office/officeart/2005/8/layout/vProcess5"/>
    <dgm:cxn modelId="{2A3F76FD-777F-4790-A617-FFAD14162576}" type="presParOf" srcId="{A597DF2D-709E-4D3E-BD2F-5CF4BDF01962}" destId="{C2535F03-44BC-409A-B4BE-1C0A42920E0A}" srcOrd="5" destOrd="0" presId="urn:microsoft.com/office/officeart/2005/8/layout/vProcess5"/>
    <dgm:cxn modelId="{73EE5B41-2D14-41C2-B556-B6F4E07F914A}" type="presParOf" srcId="{A597DF2D-709E-4D3E-BD2F-5CF4BDF01962}" destId="{AAF16C3E-B856-4337-BDF9-62903EE2A9D0}" srcOrd="6" destOrd="0" presId="urn:microsoft.com/office/officeart/2005/8/layout/vProcess5"/>
    <dgm:cxn modelId="{EBF62CC3-406E-4F95-8C53-9F6EB7E94F64}" type="presParOf" srcId="{A597DF2D-709E-4D3E-BD2F-5CF4BDF01962}" destId="{E55E3756-9EAA-4633-B8C6-3A27363ACF38}" srcOrd="7" destOrd="0" presId="urn:microsoft.com/office/officeart/2005/8/layout/vProcess5"/>
    <dgm:cxn modelId="{D2188AE6-27BB-494F-B973-ABEFD938DF46}" type="presParOf" srcId="{A597DF2D-709E-4D3E-BD2F-5CF4BDF01962}" destId="{1E0414FD-D0BD-4864-96D2-4B316E977EC8}" srcOrd="8" destOrd="0" presId="urn:microsoft.com/office/officeart/2005/8/layout/vProcess5"/>
    <dgm:cxn modelId="{826D02D4-B0EF-4A20-8C11-B059F1DFD0FD}" type="presParOf" srcId="{A597DF2D-709E-4D3E-BD2F-5CF4BDF01962}" destId="{432F9591-1794-4EFD-B46E-BAF655CEA38B}" srcOrd="9" destOrd="0" presId="urn:microsoft.com/office/officeart/2005/8/layout/vProcess5"/>
    <dgm:cxn modelId="{D6BD8FAD-4A85-425E-AAE6-8ABA02376040}" type="presParOf" srcId="{A597DF2D-709E-4D3E-BD2F-5CF4BDF01962}" destId="{146181E7-A44C-4B7F-AA03-EFE51FAF5E2F}" srcOrd="10" destOrd="0" presId="urn:microsoft.com/office/officeart/2005/8/layout/vProcess5"/>
    <dgm:cxn modelId="{5C90BB37-CEE6-46D3-BB98-2AAD2934CFD0}" type="presParOf" srcId="{A597DF2D-709E-4D3E-BD2F-5CF4BDF01962}" destId="{BA73E3FE-2FD0-4D9B-9B8C-24F4F60E6EC3}" srcOrd="11" destOrd="0" presId="urn:microsoft.com/office/officeart/2005/8/layout/vProcess5"/>
    <dgm:cxn modelId="{359E7D1E-F6DD-49E9-9889-F3ED5AB49A3B}" type="presParOf" srcId="{A597DF2D-709E-4D3E-BD2F-5CF4BDF01962}" destId="{9556BAD5-4489-45A3-AFA0-6F602FD6CE39}" srcOrd="12" destOrd="0" presId="urn:microsoft.com/office/officeart/2005/8/layout/vProcess5"/>
    <dgm:cxn modelId="{74AC9904-7401-446D-BD2B-DA17D87C183F}" type="presParOf" srcId="{A597DF2D-709E-4D3E-BD2F-5CF4BDF01962}" destId="{9C801880-0203-48DB-877F-E3E482769204}" srcOrd="13" destOrd="0" presId="urn:microsoft.com/office/officeart/2005/8/layout/vProcess5"/>
    <dgm:cxn modelId="{77302881-0A07-4836-B5EF-08BD567236C9}" type="presParOf" srcId="{A597DF2D-709E-4D3E-BD2F-5CF4BDF01962}" destId="{04FC5F2D-0515-4245-9A73-B2981007D963}"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9F656E-CCE1-4F25-83A5-87194578DEF9}"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CACA624C-6581-4670-9FB4-59E4F779F03D}">
      <dgm:prSet phldrT="[Text]" custT="1"/>
      <dgm:spPr>
        <a:solidFill>
          <a:schemeClr val="accent1">
            <a:hueOff val="0"/>
            <a:satOff val="0"/>
            <a:lumOff val="0"/>
            <a:alpha val="30000"/>
          </a:schemeClr>
        </a:solidFill>
      </dgm:spPr>
      <dgm:t>
        <a:bodyPr/>
        <a:lstStyle/>
        <a:p>
          <a:r>
            <a:rPr lang="en-US" sz="3200" b="1" dirty="0" smtClean="0"/>
            <a:t>Owner’s request for a CoA is denied</a:t>
          </a:r>
          <a:endParaRPr lang="en-US" sz="3200" b="1" dirty="0"/>
        </a:p>
      </dgm:t>
    </dgm:pt>
    <dgm:pt modelId="{FEB1D79D-D76C-4FA6-A9CC-259C24E938D7}" type="parTrans" cxnId="{F37822A1-257D-4C46-9658-7E501D4BA66D}">
      <dgm:prSet/>
      <dgm:spPr/>
      <dgm:t>
        <a:bodyPr/>
        <a:lstStyle/>
        <a:p>
          <a:endParaRPr lang="en-US"/>
        </a:p>
      </dgm:t>
    </dgm:pt>
    <dgm:pt modelId="{C1766970-ED01-4702-BFBD-94CF7CB1EDAA}" type="sibTrans" cxnId="{F37822A1-257D-4C46-9658-7E501D4BA66D}">
      <dgm:prSet/>
      <dgm:spPr/>
      <dgm:t>
        <a:bodyPr/>
        <a:lstStyle/>
        <a:p>
          <a:endParaRPr lang="en-US"/>
        </a:p>
      </dgm:t>
    </dgm:pt>
    <dgm:pt modelId="{12E12249-21B2-4D2A-A42B-64361942F982}">
      <dgm:prSet phldrT="[Text]"/>
      <dgm:spPr>
        <a:solidFill>
          <a:schemeClr val="accent1">
            <a:hueOff val="0"/>
            <a:satOff val="0"/>
            <a:lumOff val="0"/>
            <a:alpha val="51000"/>
          </a:schemeClr>
        </a:solidFill>
      </dgm:spPr>
      <dgm:t>
        <a:bodyPr/>
        <a:lstStyle/>
        <a:p>
          <a:r>
            <a:rPr lang="en-US" b="1" dirty="0" smtClean="0"/>
            <a:t>Appeals may be made to the Hearings Examiner within 10 days of the decision. The appeal is heard on a “closed record” of the SHLC meeting.</a:t>
          </a:r>
          <a:endParaRPr lang="en-US" b="1" dirty="0"/>
        </a:p>
      </dgm:t>
    </dgm:pt>
    <dgm:pt modelId="{A0302E19-4290-4954-9A1A-3FBD31EA1226}" type="parTrans" cxnId="{ECA42A1A-4110-4DF6-A37E-47A5A289ABBE}">
      <dgm:prSet/>
      <dgm:spPr/>
      <dgm:t>
        <a:bodyPr/>
        <a:lstStyle/>
        <a:p>
          <a:endParaRPr lang="en-US"/>
        </a:p>
      </dgm:t>
    </dgm:pt>
    <dgm:pt modelId="{5AB8E302-CE3F-4A4A-826A-99476A04B7C2}" type="sibTrans" cxnId="{ECA42A1A-4110-4DF6-A37E-47A5A289ABBE}">
      <dgm:prSet/>
      <dgm:spPr/>
      <dgm:t>
        <a:bodyPr/>
        <a:lstStyle/>
        <a:p>
          <a:endParaRPr lang="en-US"/>
        </a:p>
      </dgm:t>
    </dgm:pt>
    <dgm:pt modelId="{1CFB556F-80E4-4A7D-BFB8-652CAFCA2AD8}">
      <dgm:prSet phldrT="[Text]"/>
      <dgm:spPr>
        <a:solidFill>
          <a:schemeClr val="accent1">
            <a:hueOff val="0"/>
            <a:satOff val="0"/>
            <a:lumOff val="0"/>
            <a:alpha val="73000"/>
          </a:schemeClr>
        </a:solidFill>
      </dgm:spPr>
      <dgm:t>
        <a:bodyPr/>
        <a:lstStyle/>
        <a:p>
          <a:r>
            <a:rPr lang="en-US" b="1" i="0" dirty="0" smtClean="0"/>
            <a:t>Hearings Examiner may either affirm the Commission’s decision or remand the matter back to the Commission for further proceedings</a:t>
          </a:r>
          <a:endParaRPr lang="en-US" b="1" i="0" dirty="0"/>
        </a:p>
      </dgm:t>
    </dgm:pt>
    <dgm:pt modelId="{E9E4FFEA-7B55-41AB-8615-7C617614F4ED}" type="parTrans" cxnId="{C7444528-283A-4E10-8970-DD93D657A95E}">
      <dgm:prSet/>
      <dgm:spPr/>
      <dgm:t>
        <a:bodyPr/>
        <a:lstStyle/>
        <a:p>
          <a:endParaRPr lang="en-US"/>
        </a:p>
      </dgm:t>
    </dgm:pt>
    <dgm:pt modelId="{8BF384E2-9975-4B85-A9E7-61E35CC135A1}" type="sibTrans" cxnId="{C7444528-283A-4E10-8970-DD93D657A95E}">
      <dgm:prSet/>
      <dgm:spPr/>
      <dgm:t>
        <a:bodyPr/>
        <a:lstStyle/>
        <a:p>
          <a:endParaRPr lang="en-US"/>
        </a:p>
      </dgm:t>
    </dgm:pt>
    <dgm:pt modelId="{A04449BB-91F3-485B-BB87-A06010351777}">
      <dgm:prSet/>
      <dgm:spPr/>
      <dgm:t>
        <a:bodyPr/>
        <a:lstStyle/>
        <a:p>
          <a:r>
            <a:rPr lang="en-US" b="1" dirty="0" smtClean="0"/>
            <a:t>Decisions are appealed based on SMC 17D.100.080 and the Findings of Fact</a:t>
          </a:r>
          <a:endParaRPr lang="en-US" b="1" dirty="0"/>
        </a:p>
      </dgm:t>
    </dgm:pt>
    <dgm:pt modelId="{ADE749D4-0FC7-4EEB-A888-E670890A0A7C}" type="sibTrans" cxnId="{9BE7DAC3-9B29-4E4C-B820-41664AC46939}">
      <dgm:prSet/>
      <dgm:spPr/>
      <dgm:t>
        <a:bodyPr/>
        <a:lstStyle/>
        <a:p>
          <a:endParaRPr lang="en-US"/>
        </a:p>
      </dgm:t>
    </dgm:pt>
    <dgm:pt modelId="{8B3EA862-3B28-4114-8CC0-467F235901F8}" type="parTrans" cxnId="{9BE7DAC3-9B29-4E4C-B820-41664AC46939}">
      <dgm:prSet/>
      <dgm:spPr/>
      <dgm:t>
        <a:bodyPr/>
        <a:lstStyle/>
        <a:p>
          <a:endParaRPr lang="en-US"/>
        </a:p>
      </dgm:t>
    </dgm:pt>
    <dgm:pt modelId="{A597DF2D-709E-4D3E-BD2F-5CF4BDF01962}" type="pres">
      <dgm:prSet presAssocID="{8E9F656E-CCE1-4F25-83A5-87194578DEF9}" presName="outerComposite" presStyleCnt="0">
        <dgm:presLayoutVars>
          <dgm:chMax val="5"/>
          <dgm:dir/>
          <dgm:resizeHandles val="exact"/>
        </dgm:presLayoutVars>
      </dgm:prSet>
      <dgm:spPr/>
    </dgm:pt>
    <dgm:pt modelId="{48E92379-EEE1-4A22-9B20-C36946BFBE7D}" type="pres">
      <dgm:prSet presAssocID="{8E9F656E-CCE1-4F25-83A5-87194578DEF9}" presName="dummyMaxCanvas" presStyleCnt="0">
        <dgm:presLayoutVars/>
      </dgm:prSet>
      <dgm:spPr/>
    </dgm:pt>
    <dgm:pt modelId="{9DFAFD4C-9D2C-4ACB-98B8-D6F5C16567CD}" type="pres">
      <dgm:prSet presAssocID="{8E9F656E-CCE1-4F25-83A5-87194578DEF9}" presName="FourNodes_1" presStyleLbl="node1" presStyleIdx="0" presStyleCnt="4">
        <dgm:presLayoutVars>
          <dgm:bulletEnabled val="1"/>
        </dgm:presLayoutVars>
      </dgm:prSet>
      <dgm:spPr/>
    </dgm:pt>
    <dgm:pt modelId="{5E819581-D87E-449A-9109-69DC02250D1D}" type="pres">
      <dgm:prSet presAssocID="{8E9F656E-CCE1-4F25-83A5-87194578DEF9}" presName="FourNodes_2" presStyleLbl="node1" presStyleIdx="1" presStyleCnt="4" custScaleY="68672" custLinFactNeighborX="-2424" custLinFactNeighborY="-26498">
        <dgm:presLayoutVars>
          <dgm:bulletEnabled val="1"/>
        </dgm:presLayoutVars>
      </dgm:prSet>
      <dgm:spPr/>
      <dgm:t>
        <a:bodyPr/>
        <a:lstStyle/>
        <a:p>
          <a:endParaRPr lang="en-US"/>
        </a:p>
      </dgm:t>
    </dgm:pt>
    <dgm:pt modelId="{74B9F37C-1CD4-4A92-8A32-6FCBDC5668AA}" type="pres">
      <dgm:prSet presAssocID="{8E9F656E-CCE1-4F25-83A5-87194578DEF9}" presName="FourNodes_3" presStyleLbl="node1" presStyleIdx="2" presStyleCnt="4" custScaleX="98770" custLinFactNeighborX="-4848" custLinFactNeighborY="-50207">
        <dgm:presLayoutVars>
          <dgm:bulletEnabled val="1"/>
        </dgm:presLayoutVars>
      </dgm:prSet>
      <dgm:spPr/>
      <dgm:t>
        <a:bodyPr/>
        <a:lstStyle/>
        <a:p>
          <a:endParaRPr lang="en-US"/>
        </a:p>
      </dgm:t>
    </dgm:pt>
    <dgm:pt modelId="{B748D363-9157-4971-8877-CF9FF07B5713}" type="pres">
      <dgm:prSet presAssocID="{8E9F656E-CCE1-4F25-83A5-87194578DEF9}" presName="FourNodes_4" presStyleLbl="node1" presStyleIdx="3" presStyleCnt="4" custScaleX="97068" custScaleY="87662" custLinFactNeighborX="-8272" custLinFactNeighborY="-61148">
        <dgm:presLayoutVars>
          <dgm:bulletEnabled val="1"/>
        </dgm:presLayoutVars>
      </dgm:prSet>
      <dgm:spPr/>
      <dgm:t>
        <a:bodyPr/>
        <a:lstStyle/>
        <a:p>
          <a:endParaRPr lang="en-US"/>
        </a:p>
      </dgm:t>
    </dgm:pt>
    <dgm:pt modelId="{F12BDB5D-FAC2-4052-984F-564002A50FCE}" type="pres">
      <dgm:prSet presAssocID="{8E9F656E-CCE1-4F25-83A5-87194578DEF9}" presName="FourConn_1-2" presStyleLbl="fgAccFollowNode1" presStyleIdx="0" presStyleCnt="3" custLinFactNeighborX="-32184" custLinFactNeighborY="1073">
        <dgm:presLayoutVars>
          <dgm:bulletEnabled val="1"/>
        </dgm:presLayoutVars>
      </dgm:prSet>
      <dgm:spPr/>
    </dgm:pt>
    <dgm:pt modelId="{ABB7CD28-A581-4DA5-B173-CFB76240FBAC}" type="pres">
      <dgm:prSet presAssocID="{8E9F656E-CCE1-4F25-83A5-87194578DEF9}" presName="FourConn_2-3" presStyleLbl="fgAccFollowNode1" presStyleIdx="1" presStyleCnt="3" custLinFactNeighborX="-53639" custLinFactNeighborY="-55785">
        <dgm:presLayoutVars>
          <dgm:bulletEnabled val="1"/>
        </dgm:presLayoutVars>
      </dgm:prSet>
      <dgm:spPr/>
    </dgm:pt>
    <dgm:pt modelId="{3C91108D-4A60-4F1D-9B28-3CBC671DF337}" type="pres">
      <dgm:prSet presAssocID="{8E9F656E-CCE1-4F25-83A5-87194578DEF9}" presName="FourConn_3-4" presStyleLbl="fgAccFollowNode1" presStyleIdx="2" presStyleCnt="3" custLinFactNeighborX="-80459" custLinFactNeighborY="-76168">
        <dgm:presLayoutVars>
          <dgm:bulletEnabled val="1"/>
        </dgm:presLayoutVars>
      </dgm:prSet>
      <dgm:spPr/>
    </dgm:pt>
    <dgm:pt modelId="{25E0ED55-7D37-48B8-ADE8-5687223EBD8D}" type="pres">
      <dgm:prSet presAssocID="{8E9F656E-CCE1-4F25-83A5-87194578DEF9}" presName="FourNodes_1_text" presStyleLbl="node1" presStyleIdx="3" presStyleCnt="4">
        <dgm:presLayoutVars>
          <dgm:bulletEnabled val="1"/>
        </dgm:presLayoutVars>
      </dgm:prSet>
      <dgm:spPr/>
    </dgm:pt>
    <dgm:pt modelId="{50B0FD3E-8434-4C67-B1A4-60FB01CF7CAB}" type="pres">
      <dgm:prSet presAssocID="{8E9F656E-CCE1-4F25-83A5-87194578DEF9}" presName="FourNodes_2_text" presStyleLbl="node1" presStyleIdx="3" presStyleCnt="4">
        <dgm:presLayoutVars>
          <dgm:bulletEnabled val="1"/>
        </dgm:presLayoutVars>
      </dgm:prSet>
      <dgm:spPr/>
      <dgm:t>
        <a:bodyPr/>
        <a:lstStyle/>
        <a:p>
          <a:endParaRPr lang="en-US"/>
        </a:p>
      </dgm:t>
    </dgm:pt>
    <dgm:pt modelId="{911727F0-E4A0-4EC0-87C7-B5C6AC1320E6}" type="pres">
      <dgm:prSet presAssocID="{8E9F656E-CCE1-4F25-83A5-87194578DEF9}" presName="FourNodes_3_text" presStyleLbl="node1" presStyleIdx="3" presStyleCnt="4">
        <dgm:presLayoutVars>
          <dgm:bulletEnabled val="1"/>
        </dgm:presLayoutVars>
      </dgm:prSet>
      <dgm:spPr/>
      <dgm:t>
        <a:bodyPr/>
        <a:lstStyle/>
        <a:p>
          <a:endParaRPr lang="en-US"/>
        </a:p>
      </dgm:t>
    </dgm:pt>
    <dgm:pt modelId="{2F45A093-BBA4-4444-A1FF-F568643C85D6}" type="pres">
      <dgm:prSet presAssocID="{8E9F656E-CCE1-4F25-83A5-87194578DEF9}" presName="FourNodes_4_text" presStyleLbl="node1" presStyleIdx="3" presStyleCnt="4">
        <dgm:presLayoutVars>
          <dgm:bulletEnabled val="1"/>
        </dgm:presLayoutVars>
      </dgm:prSet>
      <dgm:spPr/>
      <dgm:t>
        <a:bodyPr/>
        <a:lstStyle/>
        <a:p>
          <a:endParaRPr lang="en-US"/>
        </a:p>
      </dgm:t>
    </dgm:pt>
  </dgm:ptLst>
  <dgm:cxnLst>
    <dgm:cxn modelId="{D3AF0A08-29D3-4628-804B-A7942A286CEB}" type="presOf" srcId="{12E12249-21B2-4D2A-A42B-64361942F982}" destId="{911727F0-E4A0-4EC0-87C7-B5C6AC1320E6}" srcOrd="1" destOrd="0" presId="urn:microsoft.com/office/officeart/2005/8/layout/vProcess5"/>
    <dgm:cxn modelId="{613864CC-963C-43D4-83A6-ACCC08EA9D0D}" type="presOf" srcId="{C1766970-ED01-4702-BFBD-94CF7CB1EDAA}" destId="{F12BDB5D-FAC2-4052-984F-564002A50FCE}" srcOrd="0" destOrd="0" presId="urn:microsoft.com/office/officeart/2005/8/layout/vProcess5"/>
    <dgm:cxn modelId="{E15B67D6-C916-4333-B824-A3B78DE652AB}" type="presOf" srcId="{5AB8E302-CE3F-4A4A-826A-99476A04B7C2}" destId="{3C91108D-4A60-4F1D-9B28-3CBC671DF337}" srcOrd="0" destOrd="0" presId="urn:microsoft.com/office/officeart/2005/8/layout/vProcess5"/>
    <dgm:cxn modelId="{C73DF586-C8BD-4E9F-B747-AA06A4AE6D0B}" type="presOf" srcId="{1CFB556F-80E4-4A7D-BFB8-652CAFCA2AD8}" destId="{2F45A093-BBA4-4444-A1FF-F568643C85D6}" srcOrd="1" destOrd="0" presId="urn:microsoft.com/office/officeart/2005/8/layout/vProcess5"/>
    <dgm:cxn modelId="{124587F8-DC93-4814-ADC6-98E7A8D301E9}" type="presOf" srcId="{A04449BB-91F3-485B-BB87-A06010351777}" destId="{5E819581-D87E-449A-9109-69DC02250D1D}" srcOrd="0" destOrd="0" presId="urn:microsoft.com/office/officeart/2005/8/layout/vProcess5"/>
    <dgm:cxn modelId="{F37822A1-257D-4C46-9658-7E501D4BA66D}" srcId="{8E9F656E-CCE1-4F25-83A5-87194578DEF9}" destId="{CACA624C-6581-4670-9FB4-59E4F779F03D}" srcOrd="0" destOrd="0" parTransId="{FEB1D79D-D76C-4FA6-A9CC-259C24E938D7}" sibTransId="{C1766970-ED01-4702-BFBD-94CF7CB1EDAA}"/>
    <dgm:cxn modelId="{4872C917-5F4B-4858-B2C4-9EB313E06187}" type="presOf" srcId="{A04449BB-91F3-485B-BB87-A06010351777}" destId="{50B0FD3E-8434-4C67-B1A4-60FB01CF7CAB}" srcOrd="1" destOrd="0" presId="urn:microsoft.com/office/officeart/2005/8/layout/vProcess5"/>
    <dgm:cxn modelId="{B1A7CC86-73C5-4EF9-B7D9-DF17AB023FDB}" type="presOf" srcId="{8E9F656E-CCE1-4F25-83A5-87194578DEF9}" destId="{A597DF2D-709E-4D3E-BD2F-5CF4BDF01962}" srcOrd="0" destOrd="0" presId="urn:microsoft.com/office/officeart/2005/8/layout/vProcess5"/>
    <dgm:cxn modelId="{9BE7DAC3-9B29-4E4C-B820-41664AC46939}" srcId="{8E9F656E-CCE1-4F25-83A5-87194578DEF9}" destId="{A04449BB-91F3-485B-BB87-A06010351777}" srcOrd="1" destOrd="0" parTransId="{8B3EA862-3B28-4114-8CC0-467F235901F8}" sibTransId="{ADE749D4-0FC7-4EEB-A888-E670890A0A7C}"/>
    <dgm:cxn modelId="{5AE2EB82-EB6B-4F5A-9179-B7D28BD11232}" type="presOf" srcId="{ADE749D4-0FC7-4EEB-A888-E670890A0A7C}" destId="{ABB7CD28-A581-4DA5-B173-CFB76240FBAC}" srcOrd="0" destOrd="0" presId="urn:microsoft.com/office/officeart/2005/8/layout/vProcess5"/>
    <dgm:cxn modelId="{58AB18A0-6CFD-4448-8D19-3BF27E210A77}" type="presOf" srcId="{1CFB556F-80E4-4A7D-BFB8-652CAFCA2AD8}" destId="{B748D363-9157-4971-8877-CF9FF07B5713}" srcOrd="0" destOrd="0" presId="urn:microsoft.com/office/officeart/2005/8/layout/vProcess5"/>
    <dgm:cxn modelId="{98C81F5F-F52D-4778-8437-93094874BD36}" type="presOf" srcId="{CACA624C-6581-4670-9FB4-59E4F779F03D}" destId="{25E0ED55-7D37-48B8-ADE8-5687223EBD8D}" srcOrd="1" destOrd="0" presId="urn:microsoft.com/office/officeart/2005/8/layout/vProcess5"/>
    <dgm:cxn modelId="{3BC1C1A9-58D1-499D-B565-01452A703B19}" type="presOf" srcId="{12E12249-21B2-4D2A-A42B-64361942F982}" destId="{74B9F37C-1CD4-4A92-8A32-6FCBDC5668AA}" srcOrd="0" destOrd="0" presId="urn:microsoft.com/office/officeart/2005/8/layout/vProcess5"/>
    <dgm:cxn modelId="{C7444528-283A-4E10-8970-DD93D657A95E}" srcId="{8E9F656E-CCE1-4F25-83A5-87194578DEF9}" destId="{1CFB556F-80E4-4A7D-BFB8-652CAFCA2AD8}" srcOrd="3" destOrd="0" parTransId="{E9E4FFEA-7B55-41AB-8615-7C617614F4ED}" sibTransId="{8BF384E2-9975-4B85-A9E7-61E35CC135A1}"/>
    <dgm:cxn modelId="{14DEEB3B-42DF-4156-B674-F45C5ECB6A81}" type="presOf" srcId="{CACA624C-6581-4670-9FB4-59E4F779F03D}" destId="{9DFAFD4C-9D2C-4ACB-98B8-D6F5C16567CD}" srcOrd="0" destOrd="0" presId="urn:microsoft.com/office/officeart/2005/8/layout/vProcess5"/>
    <dgm:cxn modelId="{ECA42A1A-4110-4DF6-A37E-47A5A289ABBE}" srcId="{8E9F656E-CCE1-4F25-83A5-87194578DEF9}" destId="{12E12249-21B2-4D2A-A42B-64361942F982}" srcOrd="2" destOrd="0" parTransId="{A0302E19-4290-4954-9A1A-3FBD31EA1226}" sibTransId="{5AB8E302-CE3F-4A4A-826A-99476A04B7C2}"/>
    <dgm:cxn modelId="{8EC9218F-64A9-42AF-8507-5BC92182D851}" type="presParOf" srcId="{A597DF2D-709E-4D3E-BD2F-5CF4BDF01962}" destId="{48E92379-EEE1-4A22-9B20-C36946BFBE7D}" srcOrd="0" destOrd="0" presId="urn:microsoft.com/office/officeart/2005/8/layout/vProcess5"/>
    <dgm:cxn modelId="{8D04D9C6-D2F4-4B42-82B8-087669095503}" type="presParOf" srcId="{A597DF2D-709E-4D3E-BD2F-5CF4BDF01962}" destId="{9DFAFD4C-9D2C-4ACB-98B8-D6F5C16567CD}" srcOrd="1" destOrd="0" presId="urn:microsoft.com/office/officeart/2005/8/layout/vProcess5"/>
    <dgm:cxn modelId="{628B2ABA-597E-4880-B1C7-E27AB885A9C5}" type="presParOf" srcId="{A597DF2D-709E-4D3E-BD2F-5CF4BDF01962}" destId="{5E819581-D87E-449A-9109-69DC02250D1D}" srcOrd="2" destOrd="0" presId="urn:microsoft.com/office/officeart/2005/8/layout/vProcess5"/>
    <dgm:cxn modelId="{6E64C881-B57A-4994-9004-B2D5BCAB2683}" type="presParOf" srcId="{A597DF2D-709E-4D3E-BD2F-5CF4BDF01962}" destId="{74B9F37C-1CD4-4A92-8A32-6FCBDC5668AA}" srcOrd="3" destOrd="0" presId="urn:microsoft.com/office/officeart/2005/8/layout/vProcess5"/>
    <dgm:cxn modelId="{DDD40AAF-0006-4911-B4C5-A239619B155C}" type="presParOf" srcId="{A597DF2D-709E-4D3E-BD2F-5CF4BDF01962}" destId="{B748D363-9157-4971-8877-CF9FF07B5713}" srcOrd="4" destOrd="0" presId="urn:microsoft.com/office/officeart/2005/8/layout/vProcess5"/>
    <dgm:cxn modelId="{A62C6406-EED6-406F-8437-49A1E31E07CB}" type="presParOf" srcId="{A597DF2D-709E-4D3E-BD2F-5CF4BDF01962}" destId="{F12BDB5D-FAC2-4052-984F-564002A50FCE}" srcOrd="5" destOrd="0" presId="urn:microsoft.com/office/officeart/2005/8/layout/vProcess5"/>
    <dgm:cxn modelId="{9E4152FD-B8D6-40DC-B48E-AC24A2E381D9}" type="presParOf" srcId="{A597DF2D-709E-4D3E-BD2F-5CF4BDF01962}" destId="{ABB7CD28-A581-4DA5-B173-CFB76240FBAC}" srcOrd="6" destOrd="0" presId="urn:microsoft.com/office/officeart/2005/8/layout/vProcess5"/>
    <dgm:cxn modelId="{0BFC53B6-1F28-440B-BBAF-E2B58DA9F923}" type="presParOf" srcId="{A597DF2D-709E-4D3E-BD2F-5CF4BDF01962}" destId="{3C91108D-4A60-4F1D-9B28-3CBC671DF337}" srcOrd="7" destOrd="0" presId="urn:microsoft.com/office/officeart/2005/8/layout/vProcess5"/>
    <dgm:cxn modelId="{B46A74FE-CC25-4560-AE66-9012A17003D8}" type="presParOf" srcId="{A597DF2D-709E-4D3E-BD2F-5CF4BDF01962}" destId="{25E0ED55-7D37-48B8-ADE8-5687223EBD8D}" srcOrd="8" destOrd="0" presId="urn:microsoft.com/office/officeart/2005/8/layout/vProcess5"/>
    <dgm:cxn modelId="{C8F073B0-A46B-4E71-8020-08B5D937CE91}" type="presParOf" srcId="{A597DF2D-709E-4D3E-BD2F-5CF4BDF01962}" destId="{50B0FD3E-8434-4C67-B1A4-60FB01CF7CAB}" srcOrd="9" destOrd="0" presId="urn:microsoft.com/office/officeart/2005/8/layout/vProcess5"/>
    <dgm:cxn modelId="{76E90549-6F91-4275-910C-5BDAE0D00E11}" type="presParOf" srcId="{A597DF2D-709E-4D3E-BD2F-5CF4BDF01962}" destId="{911727F0-E4A0-4EC0-87C7-B5C6AC1320E6}" srcOrd="10" destOrd="0" presId="urn:microsoft.com/office/officeart/2005/8/layout/vProcess5"/>
    <dgm:cxn modelId="{F5F50E66-6C44-4E12-B2BD-8E5580DD3CF1}" type="presParOf" srcId="{A597DF2D-709E-4D3E-BD2F-5CF4BDF01962}" destId="{2F45A093-BBA4-4444-A1FF-F568643C85D6}"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B25EB-13F7-4DB9-B028-1F75B7D4F7A0}">
      <dsp:nvSpPr>
        <dsp:cNvPr id="0" name=""/>
        <dsp:cNvSpPr/>
      </dsp:nvSpPr>
      <dsp:spPr>
        <a:xfrm>
          <a:off x="0" y="0"/>
          <a:ext cx="8531556" cy="975360"/>
        </a:xfrm>
        <a:prstGeom prst="roundRect">
          <a:avLst>
            <a:gd name="adj" fmla="val 10000"/>
          </a:avLst>
        </a:prstGeom>
        <a:solidFill>
          <a:schemeClr val="accent1">
            <a:hueOff val="0"/>
            <a:satOff val="0"/>
            <a:lumOff val="0"/>
            <a:alpha val="3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b="1" kern="1200" dirty="0" smtClean="0"/>
            <a:t>Owner Applies for Building Permit for street-facing side of building </a:t>
          </a:r>
          <a:endParaRPr lang="en-US" sz="3200" b="1" kern="1200" dirty="0"/>
        </a:p>
      </dsp:txBody>
      <dsp:txXfrm>
        <a:off x="28567" y="28567"/>
        <a:ext cx="7364950" cy="918226"/>
      </dsp:txXfrm>
    </dsp:sp>
    <dsp:sp modelId="{66BC6204-FDAE-41B7-81CF-6EEB0953B160}">
      <dsp:nvSpPr>
        <dsp:cNvPr id="0" name=""/>
        <dsp:cNvSpPr/>
      </dsp:nvSpPr>
      <dsp:spPr>
        <a:xfrm>
          <a:off x="637096" y="1110826"/>
          <a:ext cx="8531556" cy="975360"/>
        </a:xfrm>
        <a:prstGeom prst="roundRect">
          <a:avLst>
            <a:gd name="adj" fmla="val 10000"/>
          </a:avLst>
        </a:prstGeom>
        <a:solidFill>
          <a:schemeClr val="accent1">
            <a:hueOff val="0"/>
            <a:satOff val="0"/>
            <a:lumOff val="0"/>
            <a:alpha val="36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1" kern="1200" smtClean="0"/>
            <a:t>Property flagged as in Browne’s – referred to HPO</a:t>
          </a:r>
          <a:endParaRPr lang="en-US" sz="2200" b="1" kern="1200" dirty="0"/>
        </a:p>
      </dsp:txBody>
      <dsp:txXfrm>
        <a:off x="665663" y="1139393"/>
        <a:ext cx="7203341" cy="918226"/>
      </dsp:txXfrm>
    </dsp:sp>
    <dsp:sp modelId="{4A64E73A-AA0F-49DB-BDDA-7EB5CA97B1D4}">
      <dsp:nvSpPr>
        <dsp:cNvPr id="0" name=""/>
        <dsp:cNvSpPr/>
      </dsp:nvSpPr>
      <dsp:spPr>
        <a:xfrm>
          <a:off x="1274193" y="2221653"/>
          <a:ext cx="8531556" cy="975360"/>
        </a:xfrm>
        <a:prstGeom prst="roundRect">
          <a:avLst>
            <a:gd name="adj" fmla="val 10000"/>
          </a:avLst>
        </a:prstGeom>
        <a:solidFill>
          <a:schemeClr val="accent1">
            <a:hueOff val="0"/>
            <a:satOff val="0"/>
            <a:lumOff val="0"/>
            <a:alpha val="51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1" kern="1200" dirty="0" smtClean="0"/>
            <a:t>Applicant completes a Certificate of Appropriateness application (can be done online)</a:t>
          </a:r>
          <a:endParaRPr lang="en-US" sz="2200" b="1" kern="1200" dirty="0"/>
        </a:p>
      </dsp:txBody>
      <dsp:txXfrm>
        <a:off x="1302760" y="2250220"/>
        <a:ext cx="7203341" cy="918226"/>
      </dsp:txXfrm>
    </dsp:sp>
    <dsp:sp modelId="{D1F7572F-0970-4975-A1FB-FFC5F585A7E4}">
      <dsp:nvSpPr>
        <dsp:cNvPr id="0" name=""/>
        <dsp:cNvSpPr/>
      </dsp:nvSpPr>
      <dsp:spPr>
        <a:xfrm>
          <a:off x="1911290" y="3332480"/>
          <a:ext cx="8531556" cy="975360"/>
        </a:xfrm>
        <a:prstGeom prst="roundRect">
          <a:avLst>
            <a:gd name="adj" fmla="val 10000"/>
          </a:avLst>
        </a:prstGeom>
        <a:solidFill>
          <a:schemeClr val="accent1">
            <a:hueOff val="0"/>
            <a:satOff val="0"/>
            <a:lumOff val="0"/>
            <a:alpha val="73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1" kern="1200" dirty="0" smtClean="0"/>
            <a:t>HPO makes administrative decision </a:t>
          </a:r>
        </a:p>
        <a:p>
          <a:pPr lvl="0" algn="l" defTabSz="977900">
            <a:lnSpc>
              <a:spcPct val="90000"/>
            </a:lnSpc>
            <a:spcBef>
              <a:spcPct val="0"/>
            </a:spcBef>
            <a:spcAft>
              <a:spcPct val="35000"/>
            </a:spcAft>
          </a:pPr>
          <a:r>
            <a:rPr lang="en-US" sz="2200" i="1" kern="1200" dirty="0" smtClean="0"/>
            <a:t>(admin review fee $25)</a:t>
          </a:r>
          <a:endParaRPr lang="en-US" sz="2200" i="1" kern="1200" dirty="0"/>
        </a:p>
      </dsp:txBody>
      <dsp:txXfrm>
        <a:off x="1939857" y="3361047"/>
        <a:ext cx="7203341" cy="918226"/>
      </dsp:txXfrm>
    </dsp:sp>
    <dsp:sp modelId="{C2535F03-44BC-409A-B4BE-1C0A42920E0A}">
      <dsp:nvSpPr>
        <dsp:cNvPr id="0" name=""/>
        <dsp:cNvSpPr/>
      </dsp:nvSpPr>
      <dsp:spPr>
        <a:xfrm>
          <a:off x="2548386" y="4443306"/>
          <a:ext cx="8531556" cy="97536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1" kern="1200" dirty="0" smtClean="0"/>
            <a:t>Administrative reviews can be completed within 24-48 hours</a:t>
          </a:r>
          <a:endParaRPr lang="en-US" sz="2200" b="1" kern="1200" dirty="0"/>
        </a:p>
      </dsp:txBody>
      <dsp:txXfrm>
        <a:off x="2576953" y="4471873"/>
        <a:ext cx="7203341" cy="918226"/>
      </dsp:txXfrm>
    </dsp:sp>
    <dsp:sp modelId="{AAF16C3E-B856-4337-BDF9-62903EE2A9D0}">
      <dsp:nvSpPr>
        <dsp:cNvPr id="0" name=""/>
        <dsp:cNvSpPr/>
      </dsp:nvSpPr>
      <dsp:spPr>
        <a:xfrm>
          <a:off x="7897572" y="712554"/>
          <a:ext cx="633984" cy="633984"/>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8040218" y="712554"/>
        <a:ext cx="348692" cy="477073"/>
      </dsp:txXfrm>
    </dsp:sp>
    <dsp:sp modelId="{E55E3756-9EAA-4633-B8C6-3A27363ACF38}">
      <dsp:nvSpPr>
        <dsp:cNvPr id="0" name=""/>
        <dsp:cNvSpPr/>
      </dsp:nvSpPr>
      <dsp:spPr>
        <a:xfrm>
          <a:off x="8534668" y="1823381"/>
          <a:ext cx="633984" cy="633984"/>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8677314" y="1823381"/>
        <a:ext cx="348692" cy="477073"/>
      </dsp:txXfrm>
    </dsp:sp>
    <dsp:sp modelId="{1E0414FD-D0BD-4864-96D2-4B316E977EC8}">
      <dsp:nvSpPr>
        <dsp:cNvPr id="0" name=""/>
        <dsp:cNvSpPr/>
      </dsp:nvSpPr>
      <dsp:spPr>
        <a:xfrm>
          <a:off x="9171765" y="2917952"/>
          <a:ext cx="633984" cy="633984"/>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9314411" y="2917952"/>
        <a:ext cx="348692" cy="477073"/>
      </dsp:txXfrm>
    </dsp:sp>
    <dsp:sp modelId="{432F9591-1794-4EFD-B46E-BAF655CEA38B}">
      <dsp:nvSpPr>
        <dsp:cNvPr id="0" name=""/>
        <dsp:cNvSpPr/>
      </dsp:nvSpPr>
      <dsp:spPr>
        <a:xfrm>
          <a:off x="9808862" y="4039616"/>
          <a:ext cx="633984" cy="633984"/>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9951508" y="4039616"/>
        <a:ext cx="348692" cy="4770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FAFD4C-9D2C-4ACB-98B8-D6F5C16567CD}">
      <dsp:nvSpPr>
        <dsp:cNvPr id="0" name=""/>
        <dsp:cNvSpPr/>
      </dsp:nvSpPr>
      <dsp:spPr>
        <a:xfrm>
          <a:off x="0" y="0"/>
          <a:ext cx="8863954" cy="1192106"/>
        </a:xfrm>
        <a:prstGeom prst="roundRect">
          <a:avLst>
            <a:gd name="adj" fmla="val 10000"/>
          </a:avLst>
        </a:prstGeom>
        <a:solidFill>
          <a:schemeClr val="accent1">
            <a:hueOff val="0"/>
            <a:satOff val="0"/>
            <a:lumOff val="0"/>
            <a:alpha val="3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b="1" kern="1200" dirty="0" smtClean="0"/>
            <a:t>Owner’s request for a CoA is denied</a:t>
          </a:r>
          <a:endParaRPr lang="en-US" sz="3200" b="1" kern="1200" dirty="0"/>
        </a:p>
      </dsp:txBody>
      <dsp:txXfrm>
        <a:off x="34916" y="34916"/>
        <a:ext cx="7476844" cy="1122274"/>
      </dsp:txXfrm>
    </dsp:sp>
    <dsp:sp modelId="{5E819581-D87E-449A-9109-69DC02250D1D}">
      <dsp:nvSpPr>
        <dsp:cNvPr id="0" name=""/>
        <dsp:cNvSpPr/>
      </dsp:nvSpPr>
      <dsp:spPr>
        <a:xfrm>
          <a:off x="527493" y="1279700"/>
          <a:ext cx="8863954" cy="818643"/>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b="1" kern="1200" dirty="0" smtClean="0"/>
            <a:t>Decisions are appealed based on SMC 17D.100.080 and the Findings of Fact</a:t>
          </a:r>
          <a:endParaRPr lang="en-US" sz="1900" b="1" kern="1200" dirty="0"/>
        </a:p>
      </dsp:txBody>
      <dsp:txXfrm>
        <a:off x="551470" y="1303677"/>
        <a:ext cx="7298774" cy="770689"/>
      </dsp:txXfrm>
    </dsp:sp>
    <dsp:sp modelId="{74B9F37C-1CD4-4A92-8A32-6FCBDC5668AA}">
      <dsp:nvSpPr>
        <dsp:cNvPr id="0" name=""/>
        <dsp:cNvSpPr/>
      </dsp:nvSpPr>
      <dsp:spPr>
        <a:xfrm>
          <a:off x="1098421" y="2219185"/>
          <a:ext cx="8754927" cy="1192106"/>
        </a:xfrm>
        <a:prstGeom prst="roundRect">
          <a:avLst>
            <a:gd name="adj" fmla="val 10000"/>
          </a:avLst>
        </a:prstGeom>
        <a:solidFill>
          <a:schemeClr val="accent1">
            <a:hueOff val="0"/>
            <a:satOff val="0"/>
            <a:lumOff val="0"/>
            <a:alpha val="51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b="1" kern="1200" dirty="0" smtClean="0"/>
            <a:t>Appeals may be made to the Hearings Examiner within 10 days of the decision. The appeal is heard on a “closed record” of the SHLC meeting.</a:t>
          </a:r>
          <a:endParaRPr lang="en-US" sz="1900" b="1" kern="1200" dirty="0"/>
        </a:p>
      </dsp:txBody>
      <dsp:txXfrm>
        <a:off x="1133337" y="2254101"/>
        <a:ext cx="7197475" cy="1122274"/>
      </dsp:txXfrm>
    </dsp:sp>
    <dsp:sp modelId="{B748D363-9157-4971-8877-CF9FF07B5713}">
      <dsp:nvSpPr>
        <dsp:cNvPr id="0" name=""/>
        <dsp:cNvSpPr/>
      </dsp:nvSpPr>
      <dsp:spPr>
        <a:xfrm>
          <a:off x="1612707" y="3571151"/>
          <a:ext cx="8604063" cy="1045024"/>
        </a:xfrm>
        <a:prstGeom prst="roundRect">
          <a:avLst>
            <a:gd name="adj" fmla="val 10000"/>
          </a:avLst>
        </a:prstGeom>
        <a:solidFill>
          <a:schemeClr val="accent1">
            <a:hueOff val="0"/>
            <a:satOff val="0"/>
            <a:lumOff val="0"/>
            <a:alpha val="73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b="1" i="0" kern="1200" dirty="0" smtClean="0"/>
            <a:t>Hearings Examiner may either affirm the Commission’s decision or remand the matter back to the Commission for further proceedings</a:t>
          </a:r>
          <a:endParaRPr lang="en-US" sz="1900" b="1" i="0" kern="1200" dirty="0"/>
        </a:p>
      </dsp:txBody>
      <dsp:txXfrm>
        <a:off x="1643315" y="3601759"/>
        <a:ext cx="7070106" cy="983808"/>
      </dsp:txXfrm>
    </dsp:sp>
    <dsp:sp modelId="{F12BDB5D-FAC2-4052-984F-564002A50FCE}">
      <dsp:nvSpPr>
        <dsp:cNvPr id="0" name=""/>
        <dsp:cNvSpPr/>
      </dsp:nvSpPr>
      <dsp:spPr>
        <a:xfrm>
          <a:off x="7839701" y="921359"/>
          <a:ext cx="774869" cy="774869"/>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8014047" y="921359"/>
        <a:ext cx="426177" cy="583089"/>
      </dsp:txXfrm>
    </dsp:sp>
    <dsp:sp modelId="{ABB7CD28-A581-4DA5-B173-CFB76240FBAC}">
      <dsp:nvSpPr>
        <dsp:cNvPr id="0" name=""/>
        <dsp:cNvSpPr/>
      </dsp:nvSpPr>
      <dsp:spPr>
        <a:xfrm>
          <a:off x="8415809" y="1889637"/>
          <a:ext cx="774869" cy="774869"/>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8590155" y="1889637"/>
        <a:ext cx="426177" cy="583089"/>
      </dsp:txXfrm>
    </dsp:sp>
    <dsp:sp modelId="{3C91108D-4A60-4F1D-9B28-3CBC671DF337}">
      <dsp:nvSpPr>
        <dsp:cNvPr id="0" name=""/>
        <dsp:cNvSpPr/>
      </dsp:nvSpPr>
      <dsp:spPr>
        <a:xfrm>
          <a:off x="8939265" y="3140549"/>
          <a:ext cx="774869" cy="774869"/>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9113611" y="3140549"/>
        <a:ext cx="426177" cy="58308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smtClean="0"/>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smtClean="0"/>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5/6/2019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smtClean="0"/>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smtClean="0"/>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smtClean="0"/>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5/6/2019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5/6/2019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5/6/2019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5/6/2019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5/6/2019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5/6/2019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smtClean="0"/>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smtClean="0"/>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5/6/2019</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5/6/2019</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wmf"/><Relationship Id="rId1" Type="http://schemas.openxmlformats.org/officeDocument/2006/relationships/slideLayout" Target="../slideLayouts/slideLayout6.xml"/><Relationship Id="rId4" Type="http://schemas.openxmlformats.org/officeDocument/2006/relationships/image" Target="../media/image10.wmf"/></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hyperlink" Target="https://my.spokanecity.org/smc/?Section=04.35.010"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my.spokanecity.org/smc/?Section=17D.040.200"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effectLst>
                  <a:outerShdw blurRad="38100" dist="38100" dir="2700000" algn="tl">
                    <a:srgbClr val="000000">
                      <a:alpha val="43137"/>
                    </a:srgbClr>
                  </a:outerShdw>
                </a:effectLst>
              </a:rPr>
              <a:t>Browne’s Addition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Local Historic District</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Plan Commission Workshop </a:t>
            </a:r>
            <a:r>
              <a:rPr lang="en-US" dirty="0" smtClean="0">
                <a:effectLst>
                  <a:outerShdw blurRad="38100" dist="38100" dir="2700000" algn="tl">
                    <a:srgbClr val="000000">
                      <a:alpha val="43137"/>
                    </a:srgbClr>
                  </a:outerShdw>
                </a:effectLst>
              </a:rPr>
              <a:t>#2</a:t>
            </a:r>
            <a:endParaRPr lang="en-US"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810001" y="5272535"/>
            <a:ext cx="10572000" cy="434974"/>
          </a:xfrm>
        </p:spPr>
        <p:txBody>
          <a:bodyPr>
            <a:noAutofit/>
          </a:bodyPr>
          <a:lstStyle/>
          <a:p>
            <a:r>
              <a:rPr lang="en-US" sz="2400" dirty="0" smtClean="0"/>
              <a:t>May 8, </a:t>
            </a:r>
            <a:r>
              <a:rPr lang="en-US" sz="2400" dirty="0" smtClean="0"/>
              <a:t>2019</a:t>
            </a:r>
            <a:endParaRPr lang="en-US" sz="2400" dirty="0"/>
          </a:p>
        </p:txBody>
      </p:sp>
    </p:spTree>
    <p:extLst>
      <p:ext uri="{BB962C8B-B14F-4D97-AF65-F5344CB8AC3E}">
        <p14:creationId xmlns:p14="http://schemas.microsoft.com/office/powerpoint/2010/main" val="12629254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5525" y="2743200"/>
            <a:ext cx="4832350" cy="362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0" name="Rectangle 2"/>
          <p:cNvSpPr>
            <a:spLocks noGrp="1" noChangeArrowheads="1"/>
          </p:cNvSpPr>
          <p:nvPr>
            <p:ph type="title" idx="4294967295"/>
          </p:nvPr>
        </p:nvSpPr>
        <p:spPr>
          <a:xfrm>
            <a:off x="415492" y="609600"/>
            <a:ext cx="11434762" cy="2133600"/>
          </a:xfrm>
        </p:spPr>
        <p:txBody>
          <a:bodyPr/>
          <a:lstStyle/>
          <a:p>
            <a:pPr algn="l"/>
            <a:r>
              <a:rPr lang="en-US" altLang="en-US" sz="4400" dirty="0" smtClean="0">
                <a:solidFill>
                  <a:schemeClr val="tx1"/>
                </a:solidFill>
              </a:rPr>
              <a:t>A</a:t>
            </a:r>
            <a:r>
              <a:rPr lang="en-US" altLang="en-US" sz="3200" dirty="0" smtClean="0">
                <a:solidFill>
                  <a:schemeClr val="tx1"/>
                </a:solidFill>
              </a:rPr>
              <a:t> property shall be used for its historic purpose or be placed in a new use that requires minimal change to the defining characteristics of the building and its site and environment. </a:t>
            </a:r>
            <a:r>
              <a:rPr lang="en-US" altLang="en-US" sz="2800" dirty="0">
                <a:solidFill>
                  <a:schemeClr val="tx1"/>
                </a:solidFill>
              </a:rPr>
              <a:t/>
            </a:r>
            <a:br>
              <a:rPr lang="en-US" altLang="en-US" sz="2800" dirty="0">
                <a:solidFill>
                  <a:schemeClr val="tx1"/>
                </a:solidFill>
              </a:rPr>
            </a:br>
            <a:endParaRPr lang="en-US" altLang="en-US" sz="2800" dirty="0">
              <a:solidFill>
                <a:schemeClr val="tx1"/>
              </a:solidFill>
            </a:endParaRPr>
          </a:p>
        </p:txBody>
      </p:sp>
      <p:sp>
        <p:nvSpPr>
          <p:cNvPr id="12291" name="WordArt 3"/>
          <p:cNvSpPr>
            <a:spLocks noChangeArrowheads="1" noChangeShapeType="1" noTextEdit="1"/>
          </p:cNvSpPr>
          <p:nvPr/>
        </p:nvSpPr>
        <p:spPr bwMode="auto">
          <a:xfrm>
            <a:off x="561686" y="2862262"/>
            <a:ext cx="1600200" cy="2895600"/>
          </a:xfrm>
          <a:prstGeom prst="rect">
            <a:avLst/>
          </a:prstGeom>
          <a:noFill/>
        </p:spPr>
        <p:txBody>
          <a:bodyPr wrap="none" fromWordArt="1">
            <a:prstTxWarp prst="textPlain">
              <a:avLst>
                <a:gd name="adj" fmla="val 50000"/>
              </a:avLst>
            </a:prstTxWarp>
            <a:scene3d>
              <a:camera prst="legacyPerspectiveBottomRight">
                <a:rot lat="0" lon="21239999" rev="0"/>
              </a:camera>
              <a:lightRig rig="chilly" dir="l"/>
            </a:scene3d>
            <a:sp3d extrusionH="430200" contourW="44450" prstMaterial="legacyMatte">
              <a:extrusionClr>
                <a:srgbClr val="C0C0C0"/>
              </a:extrusionClr>
              <a:contourClr>
                <a:schemeClr val="tx1">
                  <a:lumMod val="95000"/>
                </a:schemeClr>
              </a:contourClr>
            </a:sp3d>
          </a:bodyPr>
          <a:lstStyle/>
          <a:p>
            <a:pPr algn="ctr"/>
            <a:r>
              <a:rPr lang="en-US" sz="3600" kern="10" dirty="0">
                <a:ln w="9525">
                  <a:round/>
                  <a:headEnd/>
                  <a:tailEnd/>
                </a:ln>
                <a:solidFill>
                  <a:schemeClr val="accent1">
                    <a:lumMod val="75000"/>
                  </a:schemeClr>
                </a:solidFill>
                <a:latin typeface="Stencil" panose="040409050D0802020404" pitchFamily="82" charset="0"/>
              </a:rPr>
              <a:t>1</a:t>
            </a: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61514" y="3177309"/>
            <a:ext cx="4692169" cy="3519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9163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18787" y="692718"/>
            <a:ext cx="12081164" cy="1981200"/>
          </a:xfrm>
        </p:spPr>
        <p:txBody>
          <a:bodyPr/>
          <a:lstStyle/>
          <a:p>
            <a:pPr algn="l"/>
            <a:r>
              <a:rPr lang="en-US" altLang="en-US" sz="3000" dirty="0" smtClean="0">
                <a:solidFill>
                  <a:schemeClr val="tx1"/>
                </a:solidFill>
              </a:rPr>
              <a:t>The historic character of a property shall be retained and preserved. The removal of historic materials or alteration of features and spaces that characterize a property shall be avoided. </a:t>
            </a:r>
            <a:r>
              <a:rPr lang="en-US" altLang="en-US" sz="3200" dirty="0">
                <a:solidFill>
                  <a:srgbClr val="663333"/>
                </a:solidFill>
              </a:rPr>
              <a:t/>
            </a:r>
            <a:br>
              <a:rPr lang="en-US" altLang="en-US" sz="3200" dirty="0">
                <a:solidFill>
                  <a:srgbClr val="663333"/>
                </a:solidFill>
              </a:rPr>
            </a:br>
            <a:r>
              <a:rPr lang="en-US" altLang="en-US" sz="4800" dirty="0"/>
              <a:t> </a:t>
            </a:r>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9575" y="2009554"/>
            <a:ext cx="2761996" cy="3678865"/>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WordArt 3"/>
          <p:cNvSpPr>
            <a:spLocks noChangeArrowheads="1" noChangeShapeType="1" noTextEdit="1"/>
          </p:cNvSpPr>
          <p:nvPr/>
        </p:nvSpPr>
        <p:spPr bwMode="auto">
          <a:xfrm>
            <a:off x="529781" y="2466458"/>
            <a:ext cx="1828800" cy="2419350"/>
          </a:xfrm>
          <a:prstGeom prst="rect">
            <a:avLst/>
          </a:prstGeom>
          <a:noFill/>
        </p:spPr>
        <p:txBody>
          <a:bodyPr wrap="none" fromWordArt="1">
            <a:prstTxWarp prst="textPlain">
              <a:avLst>
                <a:gd name="adj" fmla="val 50000"/>
              </a:avLst>
            </a:prstTxWarp>
            <a:scene3d>
              <a:camera prst="legacyPerspectiveBottomRight">
                <a:rot lat="0" lon="21239999" rev="0"/>
              </a:camera>
              <a:lightRig rig="flat" dir="l"/>
            </a:scene3d>
            <a:sp3d extrusionH="430200" contourW="12700" prstMaterial="legacyMatte">
              <a:extrusionClr>
                <a:srgbClr val="C0C0C0"/>
              </a:extrusionClr>
              <a:contourClr>
                <a:schemeClr val="tx1"/>
              </a:contourClr>
            </a:sp3d>
          </a:bodyPr>
          <a:lstStyle/>
          <a:p>
            <a:pPr algn="ctr"/>
            <a:r>
              <a:rPr lang="en-US" sz="4800" kern="10" dirty="0">
                <a:ln w="9525">
                  <a:round/>
                  <a:headEnd/>
                  <a:tailEnd/>
                </a:ln>
                <a:solidFill>
                  <a:schemeClr val="accent1">
                    <a:lumMod val="75000"/>
                  </a:schemeClr>
                </a:solidFill>
                <a:latin typeface="Stencil" panose="040409050D0802020404" pitchFamily="82" charset="0"/>
              </a:rPr>
              <a:t>2</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2307" y="2009554"/>
            <a:ext cx="6163197" cy="4622398"/>
          </a:xfrm>
          <a:prstGeom prst="rect">
            <a:avLst/>
          </a:prstGeom>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7841" y="4335320"/>
            <a:ext cx="1827182" cy="2434856"/>
          </a:xfrm>
          <a:prstGeom prst="rect">
            <a:avLst/>
          </a:prstGeom>
          <a:noFill/>
          <a:ln>
            <a:noFill/>
          </a:ln>
          <a:effectLst/>
          <a:scene3d>
            <a:camera prst="orthographicFront"/>
            <a:lightRig rig="threePt" dir="t"/>
          </a:scene3d>
          <a:sp3d contourW="12700">
            <a:contourClr>
              <a:schemeClr val="tx1"/>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83699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11740" y="2109355"/>
            <a:ext cx="6013642" cy="4510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8" name="Rectangle 2"/>
          <p:cNvSpPr>
            <a:spLocks noGrp="1" noChangeArrowheads="1"/>
          </p:cNvSpPr>
          <p:nvPr>
            <p:ph type="title" idx="4294967295"/>
          </p:nvPr>
        </p:nvSpPr>
        <p:spPr>
          <a:xfrm>
            <a:off x="175484" y="-490253"/>
            <a:ext cx="11749088" cy="2590801"/>
          </a:xfrm>
        </p:spPr>
        <p:txBody>
          <a:bodyPr/>
          <a:lstStyle/>
          <a:p>
            <a:pPr algn="l"/>
            <a:r>
              <a:rPr lang="en-US" altLang="en-US" sz="2800" dirty="0" smtClean="0">
                <a:solidFill>
                  <a:schemeClr val="tx1"/>
                </a:solidFill>
              </a:rPr>
              <a:t>Each property shall be recognized as a physical record of its time, place, and use. Changes that create a false sense of historical development, such as adding conjectural features or architectural elements from other buildings, shall not be undertaken. </a:t>
            </a:r>
            <a:r>
              <a:rPr lang="en-US" altLang="en-US" sz="1000" dirty="0">
                <a:solidFill>
                  <a:srgbClr val="663333"/>
                </a:solidFill>
                <a:latin typeface="Arial" panose="020B0604020202020204" pitchFamily="34" charset="0"/>
              </a:rPr>
              <a:t/>
            </a:r>
            <a:br>
              <a:rPr lang="en-US" altLang="en-US" sz="1000" dirty="0">
                <a:solidFill>
                  <a:srgbClr val="663333"/>
                </a:solidFill>
                <a:latin typeface="Arial" panose="020B0604020202020204" pitchFamily="34" charset="0"/>
              </a:rPr>
            </a:br>
            <a:endParaRPr lang="en-US" altLang="en-US" sz="1000" dirty="0">
              <a:solidFill>
                <a:srgbClr val="663333"/>
              </a:solidFill>
              <a:latin typeface="Arial" panose="020B0604020202020204" pitchFamily="34" charset="0"/>
            </a:endParaRPr>
          </a:p>
        </p:txBody>
      </p:sp>
      <p:sp>
        <p:nvSpPr>
          <p:cNvPr id="4099" name="WordArt 3"/>
          <p:cNvSpPr>
            <a:spLocks noChangeArrowheads="1" noChangeShapeType="1" noTextEdit="1"/>
          </p:cNvSpPr>
          <p:nvPr/>
        </p:nvSpPr>
        <p:spPr bwMode="auto">
          <a:xfrm>
            <a:off x="1050635" y="2740890"/>
            <a:ext cx="2025073" cy="278245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chilly" dir="l"/>
            </a:scene3d>
            <a:sp3d extrusionH="430200" contourW="12700">
              <a:extrusionClr>
                <a:srgbClr val="C0C0C0"/>
              </a:extrusionClr>
              <a:contourClr>
                <a:schemeClr val="tx1"/>
              </a:contourClr>
            </a:sp3d>
          </a:bodyPr>
          <a:lstStyle/>
          <a:p>
            <a:pPr algn="ctr"/>
            <a:r>
              <a:rPr lang="en-US" sz="4800" kern="10" dirty="0">
                <a:ln w="9525">
                  <a:round/>
                  <a:headEnd/>
                  <a:tailEnd/>
                </a:ln>
                <a:solidFill>
                  <a:schemeClr val="accent1">
                    <a:lumMod val="75000"/>
                  </a:schemeClr>
                </a:solidFill>
                <a:latin typeface="Stencil" panose="040409050D0802020404" pitchFamily="82" charset="0"/>
              </a:rPr>
              <a:t>3</a:t>
            </a:r>
          </a:p>
        </p:txBody>
      </p:sp>
    </p:spTree>
    <p:extLst>
      <p:ext uri="{BB962C8B-B14F-4D97-AF65-F5344CB8AC3E}">
        <p14:creationId xmlns:p14="http://schemas.microsoft.com/office/powerpoint/2010/main" val="20213873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1673" y="336551"/>
            <a:ext cx="11647054" cy="1828800"/>
          </a:xfrm>
        </p:spPr>
        <p:txBody>
          <a:bodyPr/>
          <a:lstStyle/>
          <a:p>
            <a:pPr algn="l"/>
            <a:r>
              <a:rPr lang="en-US" altLang="en-US" sz="3200" dirty="0" smtClean="0">
                <a:solidFill>
                  <a:schemeClr val="tx1"/>
                </a:solidFill>
              </a:rPr>
              <a:t>Most properties change over time; those changes that have acquired historic significance in their own right shall be retained and preserved. </a:t>
            </a:r>
            <a:br>
              <a:rPr lang="en-US" altLang="en-US" sz="3200" dirty="0" smtClean="0">
                <a:solidFill>
                  <a:schemeClr val="tx1"/>
                </a:solidFill>
              </a:rPr>
            </a:br>
            <a:endParaRPr lang="en-US" altLang="en-US" sz="3200" dirty="0">
              <a:solidFill>
                <a:schemeClr val="tx1"/>
              </a:solidFill>
            </a:endParaRPr>
          </a:p>
        </p:txBody>
      </p:sp>
      <p:sp>
        <p:nvSpPr>
          <p:cNvPr id="5123" name="WordArt 3"/>
          <p:cNvSpPr>
            <a:spLocks noChangeArrowheads="1" noChangeShapeType="1" noTextEdit="1"/>
          </p:cNvSpPr>
          <p:nvPr/>
        </p:nvSpPr>
        <p:spPr bwMode="auto">
          <a:xfrm>
            <a:off x="221673" y="2373745"/>
            <a:ext cx="1962150" cy="27860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flat" dir="l"/>
            </a:scene3d>
            <a:sp3d extrusionH="430200" contourW="12700" prstMaterial="legacyMatte">
              <a:extrusionClr>
                <a:srgbClr val="C0C0C0"/>
              </a:extrusionClr>
              <a:contourClr>
                <a:schemeClr val="tx1"/>
              </a:contourClr>
            </a:sp3d>
          </a:bodyPr>
          <a:lstStyle/>
          <a:p>
            <a:pPr algn="ctr"/>
            <a:r>
              <a:rPr lang="en-US" sz="3600" kern="10" dirty="0">
                <a:ln w="9525">
                  <a:round/>
                  <a:headEnd/>
                  <a:tailEnd/>
                </a:ln>
                <a:solidFill>
                  <a:schemeClr val="accent1">
                    <a:lumMod val="75000"/>
                  </a:schemeClr>
                </a:solidFill>
                <a:latin typeface="Stencil" panose="040409050D0802020404" pitchFamily="82" charset="0"/>
              </a:rPr>
              <a:t>4</a:t>
            </a:r>
          </a:p>
        </p:txBody>
      </p:sp>
      <p:pic>
        <p:nvPicPr>
          <p:cNvPr id="7170" name="Picture 2" descr="https://spokanehistorical.org/files/fullsize/2c0b0b498691e69aa5ec451132958e03.jpg"/>
          <p:cNvPicPr>
            <a:picLocks noChangeAspect="1" noChangeArrowheads="1"/>
          </p:cNvPicPr>
          <p:nvPr/>
        </p:nvPicPr>
        <p:blipFill rotWithShape="1">
          <a:blip r:embed="rId2">
            <a:extLst>
              <a:ext uri="{28A0092B-C50C-407E-A947-70E740481C1C}">
                <a14:useLocalDpi xmlns:a14="http://schemas.microsoft.com/office/drawing/2010/main" val="0"/>
              </a:ext>
            </a:extLst>
          </a:blip>
          <a:srcRect l="20503" t="12573" r="11739" b="16967"/>
          <a:stretch/>
        </p:blipFill>
        <p:spPr bwMode="auto">
          <a:xfrm>
            <a:off x="2327562" y="2460915"/>
            <a:ext cx="5163127" cy="36576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908" y="3158836"/>
            <a:ext cx="4525819" cy="3394364"/>
          </a:xfrm>
          <a:prstGeom prst="rect">
            <a:avLst/>
          </a:prstGeom>
        </p:spPr>
      </p:pic>
    </p:spTree>
    <p:extLst>
      <p:ext uri="{BB962C8B-B14F-4D97-AF65-F5344CB8AC3E}">
        <p14:creationId xmlns:p14="http://schemas.microsoft.com/office/powerpoint/2010/main" val="39029580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1999" y="1173226"/>
            <a:ext cx="11603673" cy="970450"/>
          </a:xfrm>
        </p:spPr>
        <p:txBody>
          <a:bodyPr/>
          <a:lstStyle/>
          <a:p>
            <a:pPr algn="l"/>
            <a:r>
              <a:rPr lang="en-US" altLang="en-US" sz="3200" dirty="0" smtClean="0">
                <a:solidFill>
                  <a:schemeClr val="tx1"/>
                </a:solidFill>
              </a:rPr>
              <a:t>Distinctive features, finishes, and construction techniques or examples of craftsmanship that characterize a property shall be preserved. </a:t>
            </a:r>
            <a:br>
              <a:rPr lang="en-US" altLang="en-US" sz="3200" dirty="0" smtClean="0">
                <a:solidFill>
                  <a:schemeClr val="tx1"/>
                </a:solidFill>
              </a:rPr>
            </a:br>
            <a:endParaRPr lang="en-US" altLang="en-US" sz="3200" dirty="0">
              <a:solidFill>
                <a:schemeClr val="tx1"/>
              </a:solidFill>
            </a:endParaRPr>
          </a:p>
        </p:txBody>
      </p:sp>
      <p:sp>
        <p:nvSpPr>
          <p:cNvPr id="6147" name="WordArt 3"/>
          <p:cNvSpPr>
            <a:spLocks noChangeArrowheads="1" noChangeShapeType="1" noTextEdit="1"/>
          </p:cNvSpPr>
          <p:nvPr/>
        </p:nvSpPr>
        <p:spPr bwMode="auto">
          <a:xfrm>
            <a:off x="653473" y="2570019"/>
            <a:ext cx="2028181" cy="2916381"/>
          </a:xfrm>
          <a:prstGeom prst="rect">
            <a:avLst/>
          </a:prstGeom>
          <a:noFill/>
        </p:spPr>
        <p:txBody>
          <a:bodyPr wrap="none" fromWordArt="1">
            <a:prstTxWarp prst="textPlain">
              <a:avLst>
                <a:gd name="adj" fmla="val 50000"/>
              </a:avLst>
            </a:prstTxWarp>
            <a:scene3d>
              <a:camera prst="legacyPerspectiveBottomRight">
                <a:rot lat="0" lon="21239999" rev="0"/>
              </a:camera>
              <a:lightRig rig="flat" dir="l"/>
            </a:scene3d>
            <a:sp3d extrusionH="430200" contourW="12700" prstMaterial="legacyMatte">
              <a:extrusionClr>
                <a:srgbClr val="C0C0C0"/>
              </a:extrusionClr>
              <a:contourClr>
                <a:schemeClr val="tx1"/>
              </a:contourClr>
            </a:sp3d>
          </a:bodyPr>
          <a:lstStyle/>
          <a:p>
            <a:pPr algn="ctr"/>
            <a:r>
              <a:rPr lang="en-US" sz="3600" kern="10" dirty="0">
                <a:ln w="9525">
                  <a:round/>
                  <a:headEnd/>
                  <a:tailEnd/>
                </a:ln>
                <a:solidFill>
                  <a:schemeClr val="accent1">
                    <a:lumMod val="75000"/>
                  </a:schemeClr>
                </a:solidFill>
                <a:latin typeface="Stencil" panose="040409050D0802020404" pitchFamily="82" charset="0"/>
              </a:rPr>
              <a:t>5</a:t>
            </a:r>
          </a:p>
        </p:txBody>
      </p:sp>
      <p:pic>
        <p:nvPicPr>
          <p:cNvPr id="6150" name="Picture 6" descr="https://northwestmuseum.s3.amazonaws.com/DeepZoom/6/L87-1.35654-28.TIFF.THUMB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2000" contrast="10000"/>
                    </a14:imgEffect>
                  </a14:imgLayer>
                </a14:imgProps>
              </a:ext>
              <a:ext uri="{28A0092B-C50C-407E-A947-70E740481C1C}">
                <a14:useLocalDpi xmlns:a14="http://schemas.microsoft.com/office/drawing/2010/main" val="0"/>
              </a:ext>
            </a:extLst>
          </a:blip>
          <a:srcRect/>
          <a:stretch>
            <a:fillRect/>
          </a:stretch>
        </p:blipFill>
        <p:spPr bwMode="auto">
          <a:xfrm>
            <a:off x="3036998" y="2269291"/>
            <a:ext cx="4490853" cy="3517836"/>
          </a:xfrm>
          <a:prstGeom prst="rect">
            <a:avLst/>
          </a:prstGeom>
          <a:noFill/>
          <a:scene3d>
            <a:camera prst="orthographicFront"/>
            <a:lightRig rig="threePt" dir="t"/>
          </a:scene3d>
          <a:sp3d contourW="12700">
            <a:contourClr>
              <a:schemeClr val="tx1"/>
            </a:contourClr>
          </a:sp3d>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1822" y="2143676"/>
            <a:ext cx="3441532" cy="4588709"/>
          </a:xfrm>
          <a:prstGeom prst="rect">
            <a:avLst/>
          </a:prstGeom>
        </p:spPr>
      </p:pic>
    </p:spTree>
    <p:extLst>
      <p:ext uri="{BB962C8B-B14F-4D97-AF65-F5344CB8AC3E}">
        <p14:creationId xmlns:p14="http://schemas.microsoft.com/office/powerpoint/2010/main" val="35631627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322407" y="2085398"/>
            <a:ext cx="12017375" cy="2114550"/>
          </a:xfrm>
        </p:spPr>
        <p:txBody>
          <a:bodyPr/>
          <a:lstStyle/>
          <a:p>
            <a:pPr algn="l"/>
            <a:r>
              <a:rPr lang="en-US" altLang="en-US" sz="3200" dirty="0" smtClean="0">
                <a:solidFill>
                  <a:schemeClr val="tx1"/>
                </a:solidFill>
                <a:latin typeface="Padua" pitchFamily="2" charset="0"/>
              </a:rPr>
              <a:t>Deteriorated historic features shall be repaired rather than replaced. Where the severity of deterioration requires replacement of a distinctive feature, the new feature shall match the old in design, color, texture, and other visual qualities and, where possible, materials. Replacement of missing features shall be substantiated by documentary, physical, or pictorial evidence.</a:t>
            </a:r>
            <a:r>
              <a:rPr lang="en-US" altLang="en-US" sz="3200" dirty="0" smtClean="0">
                <a:solidFill>
                  <a:schemeClr val="tx1"/>
                </a:solidFill>
                <a:latin typeface="Arial" panose="020B0604020202020204" pitchFamily="34" charset="0"/>
              </a:rPr>
              <a:t> </a:t>
            </a:r>
            <a:r>
              <a:rPr lang="en-US" altLang="en-US" sz="3200" dirty="0" smtClean="0">
                <a:solidFill>
                  <a:srgbClr val="663333"/>
                </a:solidFill>
                <a:latin typeface="Arial" panose="020B0604020202020204" pitchFamily="34" charset="0"/>
              </a:rPr>
              <a:t/>
            </a:r>
            <a:br>
              <a:rPr lang="en-US" altLang="en-US" sz="3200" dirty="0" smtClean="0">
                <a:solidFill>
                  <a:srgbClr val="663333"/>
                </a:solidFill>
                <a:latin typeface="Arial" panose="020B0604020202020204" pitchFamily="34" charset="0"/>
              </a:rPr>
            </a:br>
            <a:endParaRPr lang="en-US" altLang="en-US" sz="3200" dirty="0">
              <a:solidFill>
                <a:srgbClr val="663333"/>
              </a:solidFill>
              <a:latin typeface="Arial" panose="020B0604020202020204" pitchFamily="34" charset="0"/>
            </a:endParaRPr>
          </a:p>
        </p:txBody>
      </p:sp>
      <p:pic>
        <p:nvPicPr>
          <p:cNvPr id="717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6887" y="4063998"/>
            <a:ext cx="3361777" cy="1902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1661" y="3605644"/>
            <a:ext cx="5518641" cy="309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 name="WordArt 3"/>
          <p:cNvSpPr>
            <a:spLocks noChangeArrowheads="1" noChangeShapeType="1" noTextEdit="1"/>
          </p:cNvSpPr>
          <p:nvPr/>
        </p:nvSpPr>
        <p:spPr bwMode="auto">
          <a:xfrm>
            <a:off x="669997" y="3890241"/>
            <a:ext cx="2019300" cy="2590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flat" dir="l"/>
            </a:scene3d>
            <a:sp3d extrusionH="430200" contourW="12700" prstMaterial="legacyMatte">
              <a:extrusionClr>
                <a:srgbClr val="C0C0C0"/>
              </a:extrusionClr>
              <a:contourClr>
                <a:schemeClr val="tx1"/>
              </a:contourClr>
            </a:sp3d>
          </a:bodyPr>
          <a:lstStyle/>
          <a:p>
            <a:pPr algn="ctr"/>
            <a:r>
              <a:rPr lang="en-US" sz="3600" kern="10" dirty="0">
                <a:ln w="9525">
                  <a:round/>
                  <a:headEnd/>
                  <a:tailEnd/>
                </a:ln>
                <a:solidFill>
                  <a:schemeClr val="accent1">
                    <a:lumMod val="75000"/>
                  </a:schemeClr>
                </a:solidFill>
                <a:latin typeface="Stencil" panose="040409050D0802020404" pitchFamily="82" charset="0"/>
              </a:rPr>
              <a:t>6</a:t>
            </a:r>
          </a:p>
        </p:txBody>
      </p:sp>
    </p:spTree>
    <p:extLst>
      <p:ext uri="{BB962C8B-B14F-4D97-AF65-F5344CB8AC3E}">
        <p14:creationId xmlns:p14="http://schemas.microsoft.com/office/powerpoint/2010/main" val="16496190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66255" y="228600"/>
            <a:ext cx="11822545" cy="2057400"/>
          </a:xfrm>
        </p:spPr>
        <p:txBody>
          <a:bodyPr/>
          <a:lstStyle/>
          <a:p>
            <a:pPr algn="l"/>
            <a:r>
              <a:rPr lang="en-US" altLang="en-US" sz="2800" dirty="0" smtClean="0">
                <a:solidFill>
                  <a:schemeClr val="tx1"/>
                </a:solidFill>
              </a:rPr>
              <a:t>Chemical or physical treatments, such as sandblasting, that cause damage to historic materials shall not be used. The surface cleaning of structures, if appropriate, shall be undertaken using the gentlest means possible. </a:t>
            </a:r>
            <a:r>
              <a:rPr lang="en-US" altLang="en-US" sz="2800" dirty="0">
                <a:solidFill>
                  <a:srgbClr val="663333"/>
                </a:solidFill>
              </a:rPr>
              <a:t/>
            </a:r>
            <a:br>
              <a:rPr lang="en-US" altLang="en-US" sz="2800" dirty="0">
                <a:solidFill>
                  <a:srgbClr val="663333"/>
                </a:solidFill>
              </a:rPr>
            </a:br>
            <a:endParaRPr lang="en-US" altLang="en-US" sz="2800" dirty="0">
              <a:solidFill>
                <a:srgbClr val="663333"/>
              </a:solidFill>
            </a:endParaRPr>
          </a:p>
        </p:txBody>
      </p:sp>
      <p:sp>
        <p:nvSpPr>
          <p:cNvPr id="8196" name="WordArt 4"/>
          <p:cNvSpPr>
            <a:spLocks noChangeArrowheads="1" noChangeShapeType="1" noTextEdit="1"/>
          </p:cNvSpPr>
          <p:nvPr/>
        </p:nvSpPr>
        <p:spPr bwMode="auto">
          <a:xfrm>
            <a:off x="838200" y="2678545"/>
            <a:ext cx="1981200" cy="2971800"/>
          </a:xfrm>
          <a:prstGeom prst="rect">
            <a:avLst/>
          </a:prstGeom>
          <a:noFill/>
        </p:spPr>
        <p:txBody>
          <a:bodyPr wrap="none" fromWordArt="1">
            <a:prstTxWarp prst="textPlain">
              <a:avLst>
                <a:gd name="adj" fmla="val 50000"/>
              </a:avLst>
            </a:prstTxWarp>
            <a:scene3d>
              <a:camera prst="legacyPerspectiveBottomRight">
                <a:rot lat="0" lon="21239999" rev="0"/>
              </a:camera>
              <a:lightRig rig="flat" dir="l"/>
            </a:scene3d>
            <a:sp3d extrusionH="430200" contourW="12700" prstMaterial="legacyMatte">
              <a:extrusionClr>
                <a:srgbClr val="C0C0C0"/>
              </a:extrusionClr>
              <a:contourClr>
                <a:schemeClr val="tx1"/>
              </a:contourClr>
            </a:sp3d>
          </a:bodyPr>
          <a:lstStyle/>
          <a:p>
            <a:pPr algn="ctr"/>
            <a:r>
              <a:rPr lang="en-US" sz="3600" kern="10" dirty="0">
                <a:ln w="9525">
                  <a:round/>
                  <a:headEnd/>
                  <a:tailEnd/>
                </a:ln>
                <a:solidFill>
                  <a:schemeClr val="accent1">
                    <a:lumMod val="75000"/>
                  </a:schemeClr>
                </a:solidFill>
                <a:latin typeface="Stencil" panose="040409050D0802020404" pitchFamily="82" charset="0"/>
              </a:rPr>
              <a:t>7</a:t>
            </a:r>
          </a:p>
        </p:txBody>
      </p:sp>
      <p:pic>
        <p:nvPicPr>
          <p:cNvPr id="4098" name="Picture 2" descr="damaged bri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6" y="2254391"/>
            <a:ext cx="3982316" cy="28321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sandblast damage to historic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455" y="3478904"/>
            <a:ext cx="5376345" cy="3215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1621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03200" y="193964"/>
            <a:ext cx="11785600" cy="1600200"/>
          </a:xfrm>
        </p:spPr>
        <p:txBody>
          <a:bodyPr/>
          <a:lstStyle/>
          <a:p>
            <a:pPr algn="l"/>
            <a:r>
              <a:rPr lang="en-US" altLang="en-US" sz="2800" dirty="0" smtClean="0">
                <a:solidFill>
                  <a:schemeClr val="tx1"/>
                </a:solidFill>
              </a:rPr>
              <a:t>Significant archeological resources affected by a project shall be protected and preserved. If such resources must be disturbed, mitigation measures shall be undertaken. </a:t>
            </a:r>
            <a:r>
              <a:rPr lang="en-US" altLang="en-US" sz="1000" dirty="0" smtClean="0">
                <a:solidFill>
                  <a:srgbClr val="663333"/>
                </a:solidFill>
                <a:latin typeface="Arial" panose="020B0604020202020204" pitchFamily="34" charset="0"/>
              </a:rPr>
              <a:t/>
            </a:r>
            <a:br>
              <a:rPr lang="en-US" altLang="en-US" sz="1000" dirty="0" smtClean="0">
                <a:solidFill>
                  <a:srgbClr val="663333"/>
                </a:solidFill>
                <a:latin typeface="Arial" panose="020B0604020202020204" pitchFamily="34" charset="0"/>
              </a:rPr>
            </a:br>
            <a:endParaRPr lang="en-US" altLang="en-US" sz="1000" dirty="0">
              <a:solidFill>
                <a:srgbClr val="663333"/>
              </a:solidFill>
              <a:latin typeface="Arial" panose="020B0604020202020204" pitchFamily="34" charset="0"/>
            </a:endParaRPr>
          </a:p>
        </p:txBody>
      </p:sp>
      <p:sp>
        <p:nvSpPr>
          <p:cNvPr id="9219" name="WordArt 3"/>
          <p:cNvSpPr>
            <a:spLocks noChangeArrowheads="1" noChangeShapeType="1" noTextEdit="1"/>
          </p:cNvSpPr>
          <p:nvPr/>
        </p:nvSpPr>
        <p:spPr bwMode="auto">
          <a:xfrm>
            <a:off x="428625" y="2819400"/>
            <a:ext cx="2190750" cy="28622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flat" dir="l"/>
            </a:scene3d>
            <a:sp3d extrusionH="430200" contourW="12700" prstMaterial="legacyMatte">
              <a:extrusionClr>
                <a:srgbClr val="C0C0C0"/>
              </a:extrusionClr>
              <a:contourClr>
                <a:schemeClr val="tx1"/>
              </a:contourClr>
            </a:sp3d>
          </a:bodyPr>
          <a:lstStyle/>
          <a:p>
            <a:pPr algn="ctr"/>
            <a:r>
              <a:rPr lang="en-US" sz="3600" kern="10" dirty="0">
                <a:ln w="9525">
                  <a:round/>
                  <a:headEnd/>
                  <a:tailEnd/>
                </a:ln>
                <a:solidFill>
                  <a:schemeClr val="accent1">
                    <a:lumMod val="75000"/>
                  </a:schemeClr>
                </a:solidFill>
                <a:latin typeface="Stencil" panose="040409050D0802020404" pitchFamily="82" charset="0"/>
              </a:rPr>
              <a:t>8</a:t>
            </a:r>
          </a:p>
        </p:txBody>
      </p:sp>
      <p:sp>
        <p:nvSpPr>
          <p:cNvPr id="9220" name="Rectangle 4"/>
          <p:cNvSpPr>
            <a:spLocks noChangeArrowheads="1"/>
          </p:cNvSpPr>
          <p:nvPr/>
        </p:nvSpPr>
        <p:spPr bwMode="auto">
          <a:xfrm>
            <a:off x="1524000" y="1296994"/>
            <a:ext cx="9144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2" name="Picture 1"/>
          <p:cNvPicPr>
            <a:picLocks noChangeAspect="1"/>
          </p:cNvPicPr>
          <p:nvPr/>
        </p:nvPicPr>
        <p:blipFill rotWithShape="1">
          <a:blip r:embed="rId2"/>
          <a:srcRect r="21315"/>
          <a:stretch/>
        </p:blipFill>
        <p:spPr>
          <a:xfrm>
            <a:off x="5643418" y="1990999"/>
            <a:ext cx="6410037" cy="2618509"/>
          </a:xfrm>
          <a:prstGeom prst="rect">
            <a:avLst/>
          </a:prstGeom>
        </p:spPr>
      </p:pic>
      <p:pic>
        <p:nvPicPr>
          <p:cNvPr id="3" name="Picture 2"/>
          <p:cNvPicPr>
            <a:picLocks noChangeAspect="1"/>
          </p:cNvPicPr>
          <p:nvPr/>
        </p:nvPicPr>
        <p:blipFill>
          <a:blip r:embed="rId3"/>
          <a:stretch>
            <a:fillRect/>
          </a:stretch>
        </p:blipFill>
        <p:spPr>
          <a:xfrm>
            <a:off x="2868757" y="3999864"/>
            <a:ext cx="4363316" cy="2617990"/>
          </a:xfrm>
          <a:prstGeom prst="rect">
            <a:avLst/>
          </a:prstGeom>
        </p:spPr>
      </p:pic>
    </p:spTree>
    <p:extLst>
      <p:ext uri="{BB962C8B-B14F-4D97-AF65-F5344CB8AC3E}">
        <p14:creationId xmlns:p14="http://schemas.microsoft.com/office/powerpoint/2010/main" val="24145818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434110" y="377824"/>
            <a:ext cx="11147425" cy="2895601"/>
          </a:xfrm>
        </p:spPr>
        <p:txBody>
          <a:bodyPr/>
          <a:lstStyle/>
          <a:p>
            <a:pPr algn="l"/>
            <a:r>
              <a:rPr lang="en-US" altLang="en-US" sz="2800" dirty="0" smtClean="0">
                <a:solidFill>
                  <a:schemeClr val="tx1"/>
                </a:solidFill>
              </a:rPr>
              <a:t>New additions, exterior alterations, or related new construction shall not destroy historic materials that characterize the property. The new work shall be differentiated from the old and shall be compatible with the massing, size, scale, and architectural features to protect the historic integrity of the property and its environment. </a:t>
            </a:r>
            <a:r>
              <a:rPr lang="en-US" altLang="en-US" sz="2800" dirty="0">
                <a:solidFill>
                  <a:srgbClr val="663333"/>
                </a:solidFill>
                <a:latin typeface="Arial" panose="020B0604020202020204" pitchFamily="34" charset="0"/>
              </a:rPr>
              <a:t/>
            </a:r>
            <a:br>
              <a:rPr lang="en-US" altLang="en-US" sz="2800" dirty="0">
                <a:solidFill>
                  <a:srgbClr val="663333"/>
                </a:solidFill>
                <a:latin typeface="Arial" panose="020B0604020202020204" pitchFamily="34" charset="0"/>
              </a:rPr>
            </a:br>
            <a:endParaRPr lang="en-US" altLang="en-US" sz="2800" dirty="0">
              <a:solidFill>
                <a:srgbClr val="663333"/>
              </a:solidFill>
              <a:latin typeface="Arial" panose="020B0604020202020204" pitchFamily="34" charset="0"/>
            </a:endParaRPr>
          </a:p>
        </p:txBody>
      </p:sp>
      <p:sp>
        <p:nvSpPr>
          <p:cNvPr id="10243" name="WordArt 3"/>
          <p:cNvSpPr>
            <a:spLocks noChangeArrowheads="1" noChangeShapeType="1" noTextEdit="1"/>
          </p:cNvSpPr>
          <p:nvPr/>
        </p:nvSpPr>
        <p:spPr bwMode="auto">
          <a:xfrm>
            <a:off x="561109" y="3073398"/>
            <a:ext cx="1752600" cy="2514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flat" dir="l"/>
            </a:scene3d>
            <a:sp3d extrusionH="430200" contourW="12700" prstMaterial="legacyMatte">
              <a:extrusionClr>
                <a:srgbClr val="C0C0C0"/>
              </a:extrusionClr>
              <a:contourClr>
                <a:schemeClr val="tx1"/>
              </a:contourClr>
            </a:sp3d>
          </a:bodyPr>
          <a:lstStyle/>
          <a:p>
            <a:pPr algn="ctr"/>
            <a:r>
              <a:rPr lang="en-US" sz="3600" kern="10" dirty="0">
                <a:ln w="9525">
                  <a:round/>
                  <a:headEnd/>
                  <a:tailEnd/>
                </a:ln>
                <a:solidFill>
                  <a:schemeClr val="accent1">
                    <a:lumMod val="75000"/>
                  </a:schemeClr>
                </a:solidFill>
                <a:latin typeface="Stencil" panose="040409050D0802020404" pitchFamily="82" charset="0"/>
              </a:rPr>
              <a:t>9</a:t>
            </a:r>
          </a:p>
        </p:txBody>
      </p:sp>
      <p:grpSp>
        <p:nvGrpSpPr>
          <p:cNvPr id="10251" name="Group 11"/>
          <p:cNvGrpSpPr>
            <a:grpSpLocks/>
          </p:cNvGrpSpPr>
          <p:nvPr/>
        </p:nvGrpSpPr>
        <p:grpSpPr bwMode="auto">
          <a:xfrm>
            <a:off x="1570039" y="-679449"/>
            <a:ext cx="9051925" cy="2278063"/>
            <a:chOff x="0" y="5177"/>
            <a:chExt cx="5702" cy="1435"/>
          </a:xfrm>
        </p:grpSpPr>
        <p:sp>
          <p:nvSpPr>
            <p:cNvPr id="10244" name="Rectangle 4"/>
            <p:cNvSpPr>
              <a:spLocks noChangeArrowheads="1"/>
            </p:cNvSpPr>
            <p:nvPr/>
          </p:nvSpPr>
          <p:spPr bwMode="auto">
            <a:xfrm>
              <a:off x="0" y="5177"/>
              <a:ext cx="450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0250" name="Group 10"/>
            <p:cNvGrpSpPr>
              <a:grpSpLocks/>
            </p:cNvGrpSpPr>
            <p:nvPr/>
          </p:nvGrpSpPr>
          <p:grpSpPr bwMode="auto">
            <a:xfrm>
              <a:off x="0" y="5177"/>
              <a:ext cx="5702" cy="1435"/>
              <a:chOff x="0" y="7171"/>
              <a:chExt cx="5702" cy="1435"/>
            </a:xfrm>
          </p:grpSpPr>
          <p:sp>
            <p:nvSpPr>
              <p:cNvPr id="10245" name="Rectangle 5"/>
              <p:cNvSpPr>
                <a:spLocks noChangeArrowheads="1"/>
              </p:cNvSpPr>
              <p:nvPr/>
            </p:nvSpPr>
            <p:spPr bwMode="auto">
              <a:xfrm>
                <a:off x="0" y="7171"/>
                <a:ext cx="570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0249" name="Group 9"/>
              <p:cNvGrpSpPr>
                <a:grpSpLocks/>
              </p:cNvGrpSpPr>
              <p:nvPr/>
            </p:nvGrpSpPr>
            <p:grpSpPr bwMode="auto">
              <a:xfrm>
                <a:off x="0" y="7171"/>
                <a:ext cx="1940" cy="1435"/>
                <a:chOff x="0" y="8597"/>
                <a:chExt cx="1940" cy="1435"/>
              </a:xfrm>
            </p:grpSpPr>
            <p:sp>
              <p:nvSpPr>
                <p:cNvPr id="10246" name="Rectangle 6"/>
                <p:cNvSpPr>
                  <a:spLocks noChangeArrowheads="1"/>
                </p:cNvSpPr>
                <p:nvPr/>
              </p:nvSpPr>
              <p:spPr bwMode="auto">
                <a:xfrm>
                  <a:off x="0" y="8597"/>
                  <a:ext cx="172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0247" name="Rectangle 7"/>
                <p:cNvSpPr>
                  <a:spLocks noChangeArrowheads="1"/>
                </p:cNvSpPr>
                <p:nvPr/>
              </p:nvSpPr>
              <p:spPr bwMode="auto">
                <a:xfrm>
                  <a:off x="0" y="8597"/>
                  <a:ext cx="1940" cy="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  </a:t>
                  </a:r>
                  <a:r>
                    <a:rPr lang="en-US" altLang="en-US" sz="14200" b="1"/>
                    <a:t> </a:t>
                  </a:r>
                  <a:r>
                    <a:rPr lang="en-US" altLang="en-US" b="1"/>
                    <a:t>                                   </a:t>
                  </a:r>
                </a:p>
              </p:txBody>
            </p:sp>
          </p:grpSp>
        </p:gr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6582" y="3041072"/>
            <a:ext cx="4792564" cy="359442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9894" y="3273425"/>
            <a:ext cx="4179884" cy="3134913"/>
          </a:xfrm>
          <a:prstGeom prst="rect">
            <a:avLst/>
          </a:prstGeom>
        </p:spPr>
      </p:pic>
    </p:spTree>
    <p:extLst>
      <p:ext uri="{BB962C8B-B14F-4D97-AF65-F5344CB8AC3E}">
        <p14:creationId xmlns:p14="http://schemas.microsoft.com/office/powerpoint/2010/main" val="7681151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74996" y="-822036"/>
            <a:ext cx="11896436" cy="2833255"/>
          </a:xfrm>
        </p:spPr>
        <p:txBody>
          <a:bodyPr/>
          <a:lstStyle/>
          <a:p>
            <a:pPr algn="l"/>
            <a:r>
              <a:rPr lang="en-US" altLang="en-US" sz="2800" dirty="0" smtClean="0">
                <a:solidFill>
                  <a:schemeClr val="tx1"/>
                </a:solidFill>
              </a:rPr>
              <a:t>New additions and adjacent or related new construction shall be undertaken in such a manner that if removed in the future, the essential form and integrity of the historic property and its environment would be unimpaired. </a:t>
            </a:r>
            <a:r>
              <a:rPr lang="en-US" altLang="en-US" sz="1000" dirty="0">
                <a:solidFill>
                  <a:srgbClr val="663333"/>
                </a:solidFill>
                <a:latin typeface="Arial" panose="020B0604020202020204" pitchFamily="34" charset="0"/>
              </a:rPr>
              <a:t/>
            </a:r>
            <a:br>
              <a:rPr lang="en-US" altLang="en-US" sz="1000" dirty="0">
                <a:solidFill>
                  <a:srgbClr val="663333"/>
                </a:solidFill>
                <a:latin typeface="Arial" panose="020B0604020202020204" pitchFamily="34" charset="0"/>
              </a:rPr>
            </a:br>
            <a:endParaRPr lang="en-US" altLang="en-US" sz="1000" dirty="0">
              <a:solidFill>
                <a:srgbClr val="663333"/>
              </a:solidFill>
              <a:latin typeface="Arial" panose="020B0604020202020204" pitchFamily="34" charset="0"/>
            </a:endParaRPr>
          </a:p>
        </p:txBody>
      </p:sp>
      <p:sp>
        <p:nvSpPr>
          <p:cNvPr id="11267" name="WordArt 3"/>
          <p:cNvSpPr>
            <a:spLocks noChangeArrowheads="1" noChangeShapeType="1" noTextEdit="1"/>
          </p:cNvSpPr>
          <p:nvPr/>
        </p:nvSpPr>
        <p:spPr bwMode="auto">
          <a:xfrm>
            <a:off x="855518" y="3048000"/>
            <a:ext cx="2708564" cy="3048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flat" dir="l"/>
            </a:scene3d>
            <a:sp3d extrusionH="430200" contourW="12700" prstMaterial="legacyMatte">
              <a:extrusionClr>
                <a:srgbClr val="C0C0C0"/>
              </a:extrusionClr>
              <a:contourClr>
                <a:schemeClr val="tx1"/>
              </a:contourClr>
            </a:sp3d>
          </a:bodyPr>
          <a:lstStyle/>
          <a:p>
            <a:pPr algn="ctr"/>
            <a:r>
              <a:rPr lang="en-US" sz="3600" kern="10" dirty="0">
                <a:ln w="9525">
                  <a:round/>
                  <a:headEnd/>
                  <a:tailEnd/>
                </a:ln>
                <a:solidFill>
                  <a:schemeClr val="accent1">
                    <a:lumMod val="75000"/>
                  </a:schemeClr>
                </a:solidFill>
                <a:latin typeface="Stencil" panose="040409050D0802020404" pitchFamily="82" charset="0"/>
              </a:rPr>
              <a:t>10</a:t>
            </a:r>
          </a:p>
        </p:txBody>
      </p:sp>
      <p:pic>
        <p:nvPicPr>
          <p:cNvPr id="3" name="Picture 2"/>
          <p:cNvPicPr>
            <a:picLocks noChangeAspect="1"/>
          </p:cNvPicPr>
          <p:nvPr/>
        </p:nvPicPr>
        <p:blipFill>
          <a:blip r:embed="rId2"/>
          <a:stretch>
            <a:fillRect/>
          </a:stretch>
        </p:blipFill>
        <p:spPr>
          <a:xfrm>
            <a:off x="4176135" y="2354680"/>
            <a:ext cx="6999625" cy="3741320"/>
          </a:xfrm>
          <a:prstGeom prst="rect">
            <a:avLst/>
          </a:prstGeom>
        </p:spPr>
      </p:pic>
    </p:spTree>
    <p:extLst>
      <p:ext uri="{BB962C8B-B14F-4D97-AF65-F5344CB8AC3E}">
        <p14:creationId xmlns:p14="http://schemas.microsoft.com/office/powerpoint/2010/main" val="20168928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919" y="347435"/>
            <a:ext cx="12207731" cy="970450"/>
          </a:xfrm>
        </p:spPr>
        <p:txBody>
          <a:bodyPr/>
          <a:lstStyle/>
          <a:p>
            <a:r>
              <a:rPr lang="en-US" dirty="0" smtClean="0">
                <a:effectLst>
                  <a:outerShdw blurRad="38100" dist="38100" dir="2700000" algn="tl">
                    <a:srgbClr val="000000">
                      <a:alpha val="43137"/>
                    </a:srgbClr>
                  </a:outerShdw>
                </a:effectLst>
              </a:rPr>
              <a:t>SPOKANE HISTORIC LANDMARKS COMMISSION</a:t>
            </a:r>
            <a:endParaRPr lang="en-US" dirty="0">
              <a:effectLst>
                <a:outerShdw blurRad="38100" dist="38100" dir="2700000" algn="tl">
                  <a:srgbClr val="000000">
                    <a:alpha val="43137"/>
                  </a:srgbClr>
                </a:outerShdw>
              </a:effectLst>
            </a:endParaRPr>
          </a:p>
        </p:txBody>
      </p:sp>
      <p:sp>
        <p:nvSpPr>
          <p:cNvPr id="4" name="TextBox 3"/>
          <p:cNvSpPr txBox="1"/>
          <p:nvPr/>
        </p:nvSpPr>
        <p:spPr>
          <a:xfrm>
            <a:off x="241069" y="2094807"/>
            <a:ext cx="11662756" cy="4431983"/>
          </a:xfrm>
          <a:prstGeom prst="rect">
            <a:avLst/>
          </a:prstGeom>
          <a:noFill/>
        </p:spPr>
        <p:txBody>
          <a:bodyPr wrap="square" rtlCol="0">
            <a:spAutoFit/>
          </a:bodyPr>
          <a:lstStyle/>
          <a:p>
            <a:r>
              <a:rPr lang="en-US" sz="2000" b="1" u="sng" dirty="0" smtClean="0"/>
              <a:t>Spokane Historic Landmarks Commission</a:t>
            </a:r>
            <a:r>
              <a:rPr lang="en-US" sz="2000" b="1" dirty="0" smtClean="0"/>
              <a:t>: </a:t>
            </a:r>
          </a:p>
          <a:p>
            <a:r>
              <a:rPr lang="en-US" sz="2000" dirty="0">
                <a:hlinkClick r:id="rId2"/>
              </a:rPr>
              <a:t>Section 04.35.010</a:t>
            </a:r>
            <a:r>
              <a:rPr lang="en-US" sz="2000" dirty="0"/>
              <a:t> Findings and Purpose</a:t>
            </a:r>
            <a:br>
              <a:rPr lang="en-US" sz="2000" dirty="0"/>
            </a:br>
            <a:r>
              <a:rPr lang="en-US" sz="2000" dirty="0"/>
              <a:t>Findings.</a:t>
            </a:r>
            <a:br>
              <a:rPr lang="en-US" sz="2000" dirty="0"/>
            </a:br>
            <a:r>
              <a:rPr lang="en-US" sz="2000" dirty="0"/>
              <a:t>The City and Spokane County find that the establishment of a landmarks commission with specific duties to recognize, protect, enhance and preserve those buildings, </a:t>
            </a:r>
            <a:r>
              <a:rPr lang="en-US" sz="2400" b="1" dirty="0">
                <a:solidFill>
                  <a:schemeClr val="accent1"/>
                </a:solidFill>
              </a:rPr>
              <a:t>districts</a:t>
            </a:r>
            <a:r>
              <a:rPr lang="en-US" sz="2000" dirty="0"/>
              <a:t>, objects, sites and structures which serve as visible reminders of the historical, archaeological, architectural, educational and cultural heritage of the City and County is a public necessity.</a:t>
            </a:r>
          </a:p>
          <a:p>
            <a:endParaRPr lang="en-US" sz="2000" dirty="0" smtClean="0"/>
          </a:p>
          <a:p>
            <a:r>
              <a:rPr lang="en-US" sz="2000" dirty="0" smtClean="0"/>
              <a:t>Purpose.</a:t>
            </a:r>
          </a:p>
          <a:p>
            <a:r>
              <a:rPr lang="en-US" sz="2000" dirty="0" smtClean="0"/>
              <a:t>Initiate </a:t>
            </a:r>
            <a:r>
              <a:rPr lang="en-US" sz="2000" dirty="0"/>
              <a:t>and maintain the Spokane register of historic places to encourage efforts by owners to maintain, rehabilitate and preserve properties. This official register compiles buildings, districts, objects, sites and structures identified by the commission as having historic significance worthy of recognition by the council or board </a:t>
            </a:r>
            <a:r>
              <a:rPr lang="en-US" dirty="0"/>
              <a:t/>
            </a:r>
            <a:br>
              <a:rPr lang="en-US" dirty="0"/>
            </a:br>
            <a:endParaRPr lang="en-US" dirty="0" smtClean="0"/>
          </a:p>
        </p:txBody>
      </p:sp>
    </p:spTree>
    <p:extLst>
      <p:ext uri="{BB962C8B-B14F-4D97-AF65-F5344CB8AC3E}">
        <p14:creationId xmlns:p14="http://schemas.microsoft.com/office/powerpoint/2010/main" val="25818176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28632" y="84326"/>
            <a:ext cx="8920152" cy="6741775"/>
          </a:xfrm>
          <a:prstGeom prst="rect">
            <a:avLst/>
          </a:prstGeom>
        </p:spPr>
      </p:pic>
      <p:sp>
        <p:nvSpPr>
          <p:cNvPr id="4" name="TextBox 3"/>
          <p:cNvSpPr txBox="1"/>
          <p:nvPr/>
        </p:nvSpPr>
        <p:spPr>
          <a:xfrm>
            <a:off x="105508" y="281354"/>
            <a:ext cx="2901461" cy="1384995"/>
          </a:xfrm>
          <a:prstGeom prst="rect">
            <a:avLst/>
          </a:prstGeom>
          <a:noFill/>
        </p:spPr>
        <p:txBody>
          <a:bodyPr wrap="square" rtlCol="0">
            <a:spAutoFit/>
          </a:bodyPr>
          <a:lstStyle/>
          <a:p>
            <a:r>
              <a:rPr lang="en-US" sz="2800" b="1" dirty="0"/>
              <a:t>Examples of Guidelines for Browne’s</a:t>
            </a:r>
          </a:p>
        </p:txBody>
      </p:sp>
    </p:spTree>
    <p:extLst>
      <p:ext uri="{BB962C8B-B14F-4D97-AF65-F5344CB8AC3E}">
        <p14:creationId xmlns:p14="http://schemas.microsoft.com/office/powerpoint/2010/main" val="31810670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11416" y="113831"/>
            <a:ext cx="8616461" cy="6641341"/>
          </a:xfrm>
          <a:prstGeom prst="rect">
            <a:avLst/>
          </a:prstGeom>
        </p:spPr>
      </p:pic>
      <p:sp>
        <p:nvSpPr>
          <p:cNvPr id="3" name="TextBox 2"/>
          <p:cNvSpPr txBox="1"/>
          <p:nvPr/>
        </p:nvSpPr>
        <p:spPr>
          <a:xfrm>
            <a:off x="105508" y="281354"/>
            <a:ext cx="2901461" cy="1384995"/>
          </a:xfrm>
          <a:prstGeom prst="rect">
            <a:avLst/>
          </a:prstGeom>
          <a:noFill/>
        </p:spPr>
        <p:txBody>
          <a:bodyPr wrap="square" rtlCol="0">
            <a:spAutoFit/>
          </a:bodyPr>
          <a:lstStyle/>
          <a:p>
            <a:r>
              <a:rPr lang="en-US" sz="2800" b="1" dirty="0"/>
              <a:t>Examples of Guidelines for Browne’s</a:t>
            </a:r>
          </a:p>
        </p:txBody>
      </p:sp>
    </p:spTree>
    <p:extLst>
      <p:ext uri="{BB962C8B-B14F-4D97-AF65-F5344CB8AC3E}">
        <p14:creationId xmlns:p14="http://schemas.microsoft.com/office/powerpoint/2010/main" val="3019561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508" y="281354"/>
            <a:ext cx="2901461" cy="1384995"/>
          </a:xfrm>
          <a:prstGeom prst="rect">
            <a:avLst/>
          </a:prstGeom>
          <a:noFill/>
        </p:spPr>
        <p:txBody>
          <a:bodyPr wrap="square" rtlCol="0">
            <a:spAutoFit/>
          </a:bodyPr>
          <a:lstStyle/>
          <a:p>
            <a:r>
              <a:rPr lang="en-US" sz="2800" b="1" dirty="0"/>
              <a:t>Examples of Guidelines for Browne’s</a:t>
            </a:r>
          </a:p>
        </p:txBody>
      </p:sp>
      <p:pic>
        <p:nvPicPr>
          <p:cNvPr id="4" name="Picture 3"/>
          <p:cNvPicPr>
            <a:picLocks noChangeAspect="1"/>
          </p:cNvPicPr>
          <p:nvPr/>
        </p:nvPicPr>
        <p:blipFill>
          <a:blip r:embed="rId2"/>
          <a:stretch>
            <a:fillRect/>
          </a:stretch>
        </p:blipFill>
        <p:spPr>
          <a:xfrm>
            <a:off x="3323492" y="106888"/>
            <a:ext cx="8669215" cy="6689566"/>
          </a:xfrm>
          <a:prstGeom prst="rect">
            <a:avLst/>
          </a:prstGeom>
        </p:spPr>
      </p:pic>
    </p:spTree>
    <p:extLst>
      <p:ext uri="{BB962C8B-B14F-4D97-AF65-F5344CB8AC3E}">
        <p14:creationId xmlns:p14="http://schemas.microsoft.com/office/powerpoint/2010/main" val="11952972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806295725"/>
              </p:ext>
            </p:extLst>
          </p:nvPr>
        </p:nvGraphicFramePr>
        <p:xfrm>
          <a:off x="430412" y="1153005"/>
          <a:ext cx="1107994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p:cNvSpPr txBox="1">
            <a:spLocks/>
          </p:cNvSpPr>
          <p:nvPr/>
        </p:nvSpPr>
        <p:spPr>
          <a:xfrm>
            <a:off x="191192" y="322497"/>
            <a:ext cx="12095017" cy="970450"/>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effectLst>
                  <a:outerShdw blurRad="38100" dist="38100" dir="2700000" algn="tl">
                    <a:srgbClr val="000000">
                      <a:alpha val="43137"/>
                    </a:srgbClr>
                  </a:outerShdw>
                </a:effectLst>
              </a:rPr>
              <a:t>Flowchart for Design Review…</a:t>
            </a:r>
            <a:r>
              <a:rPr lang="en-US" i="1" dirty="0" smtClean="0">
                <a:effectLst>
                  <a:outerShdw blurRad="38100" dist="38100" dir="2700000" algn="tl">
                    <a:srgbClr val="000000">
                      <a:alpha val="43137"/>
                    </a:srgbClr>
                  </a:outerShdw>
                </a:effectLst>
              </a:rPr>
              <a:t>Non-contributing</a:t>
            </a:r>
            <a:endParaRPr lang="en-US"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478480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65083" y="883915"/>
            <a:ext cx="10708639" cy="3934691"/>
            <a:chOff x="265083" y="1025236"/>
            <a:chExt cx="10708639" cy="4054763"/>
          </a:xfrm>
        </p:grpSpPr>
        <p:sp>
          <p:nvSpPr>
            <p:cNvPr id="5" name="Freeform 4"/>
            <p:cNvSpPr/>
            <p:nvPr/>
          </p:nvSpPr>
          <p:spPr>
            <a:xfrm>
              <a:off x="265083" y="1025236"/>
              <a:ext cx="8245652" cy="729857"/>
            </a:xfrm>
            <a:custGeom>
              <a:avLst/>
              <a:gdLst>
                <a:gd name="connsiteX0" fmla="*/ 0 w 8245652"/>
                <a:gd name="connsiteY0" fmla="*/ 72986 h 729857"/>
                <a:gd name="connsiteX1" fmla="*/ 72986 w 8245652"/>
                <a:gd name="connsiteY1" fmla="*/ 0 h 729857"/>
                <a:gd name="connsiteX2" fmla="*/ 8172666 w 8245652"/>
                <a:gd name="connsiteY2" fmla="*/ 0 h 729857"/>
                <a:gd name="connsiteX3" fmla="*/ 8245652 w 8245652"/>
                <a:gd name="connsiteY3" fmla="*/ 72986 h 729857"/>
                <a:gd name="connsiteX4" fmla="*/ 8245652 w 8245652"/>
                <a:gd name="connsiteY4" fmla="*/ 656871 h 729857"/>
                <a:gd name="connsiteX5" fmla="*/ 8172666 w 8245652"/>
                <a:gd name="connsiteY5" fmla="*/ 729857 h 729857"/>
                <a:gd name="connsiteX6" fmla="*/ 72986 w 8245652"/>
                <a:gd name="connsiteY6" fmla="*/ 729857 h 729857"/>
                <a:gd name="connsiteX7" fmla="*/ 0 w 8245652"/>
                <a:gd name="connsiteY7" fmla="*/ 656871 h 729857"/>
                <a:gd name="connsiteX8" fmla="*/ 0 w 8245652"/>
                <a:gd name="connsiteY8" fmla="*/ 72986 h 7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5652" h="729857">
                  <a:moveTo>
                    <a:pt x="0" y="72986"/>
                  </a:moveTo>
                  <a:cubicBezTo>
                    <a:pt x="0" y="32677"/>
                    <a:pt x="32677" y="0"/>
                    <a:pt x="72986" y="0"/>
                  </a:cubicBezTo>
                  <a:lnTo>
                    <a:pt x="8172666" y="0"/>
                  </a:lnTo>
                  <a:cubicBezTo>
                    <a:pt x="8212975" y="0"/>
                    <a:pt x="8245652" y="32677"/>
                    <a:pt x="8245652" y="72986"/>
                  </a:cubicBezTo>
                  <a:lnTo>
                    <a:pt x="8245652" y="656871"/>
                  </a:lnTo>
                  <a:cubicBezTo>
                    <a:pt x="8245652" y="697180"/>
                    <a:pt x="8212975" y="729857"/>
                    <a:pt x="8172666" y="729857"/>
                  </a:cubicBezTo>
                  <a:lnTo>
                    <a:pt x="72986" y="729857"/>
                  </a:lnTo>
                  <a:cubicBezTo>
                    <a:pt x="32677" y="729857"/>
                    <a:pt x="0" y="697180"/>
                    <a:pt x="0" y="656871"/>
                  </a:cubicBezTo>
                  <a:lnTo>
                    <a:pt x="0" y="72986"/>
                  </a:lnTo>
                  <a:close/>
                </a:path>
              </a:pathLst>
            </a:custGeom>
            <a:solidFill>
              <a:schemeClr val="accent1">
                <a:alpha val="26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3297" tIns="143297" rIns="973510" bIns="143297" numCol="1" spcCol="1270" anchor="ctr" anchorCtr="0">
              <a:noAutofit/>
            </a:bodyPr>
            <a:lstStyle/>
            <a:p>
              <a:pPr lvl="0" algn="l" defTabSz="1422400">
                <a:lnSpc>
                  <a:spcPct val="90000"/>
                </a:lnSpc>
                <a:spcBef>
                  <a:spcPct val="0"/>
                </a:spcBef>
                <a:spcAft>
                  <a:spcPct val="35000"/>
                </a:spcAft>
              </a:pPr>
              <a:r>
                <a:rPr lang="en-US" sz="3200" b="1" kern="1200" dirty="0" smtClean="0"/>
                <a:t>Owner Applies for Building Permit</a:t>
              </a:r>
              <a:endParaRPr lang="en-US" sz="3200" b="1" kern="1200" dirty="0"/>
            </a:p>
          </p:txBody>
        </p:sp>
        <p:sp>
          <p:nvSpPr>
            <p:cNvPr id="6" name="Freeform 5"/>
            <p:cNvSpPr/>
            <p:nvPr/>
          </p:nvSpPr>
          <p:spPr>
            <a:xfrm>
              <a:off x="880829" y="1856462"/>
              <a:ext cx="8245652" cy="729857"/>
            </a:xfrm>
            <a:custGeom>
              <a:avLst/>
              <a:gdLst>
                <a:gd name="connsiteX0" fmla="*/ 0 w 8245652"/>
                <a:gd name="connsiteY0" fmla="*/ 72986 h 729857"/>
                <a:gd name="connsiteX1" fmla="*/ 72986 w 8245652"/>
                <a:gd name="connsiteY1" fmla="*/ 0 h 729857"/>
                <a:gd name="connsiteX2" fmla="*/ 8172666 w 8245652"/>
                <a:gd name="connsiteY2" fmla="*/ 0 h 729857"/>
                <a:gd name="connsiteX3" fmla="*/ 8245652 w 8245652"/>
                <a:gd name="connsiteY3" fmla="*/ 72986 h 729857"/>
                <a:gd name="connsiteX4" fmla="*/ 8245652 w 8245652"/>
                <a:gd name="connsiteY4" fmla="*/ 656871 h 729857"/>
                <a:gd name="connsiteX5" fmla="*/ 8172666 w 8245652"/>
                <a:gd name="connsiteY5" fmla="*/ 729857 h 729857"/>
                <a:gd name="connsiteX6" fmla="*/ 72986 w 8245652"/>
                <a:gd name="connsiteY6" fmla="*/ 729857 h 729857"/>
                <a:gd name="connsiteX7" fmla="*/ 0 w 8245652"/>
                <a:gd name="connsiteY7" fmla="*/ 656871 h 729857"/>
                <a:gd name="connsiteX8" fmla="*/ 0 w 8245652"/>
                <a:gd name="connsiteY8" fmla="*/ 72986 h 7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5652" h="729857">
                  <a:moveTo>
                    <a:pt x="0" y="72986"/>
                  </a:moveTo>
                  <a:cubicBezTo>
                    <a:pt x="0" y="32677"/>
                    <a:pt x="32677" y="0"/>
                    <a:pt x="72986" y="0"/>
                  </a:cubicBezTo>
                  <a:lnTo>
                    <a:pt x="8172666" y="0"/>
                  </a:lnTo>
                  <a:cubicBezTo>
                    <a:pt x="8212975" y="0"/>
                    <a:pt x="8245652" y="32677"/>
                    <a:pt x="8245652" y="72986"/>
                  </a:cubicBezTo>
                  <a:lnTo>
                    <a:pt x="8245652" y="656871"/>
                  </a:lnTo>
                  <a:cubicBezTo>
                    <a:pt x="8245652" y="697180"/>
                    <a:pt x="8212975" y="729857"/>
                    <a:pt x="8172666" y="729857"/>
                  </a:cubicBezTo>
                  <a:lnTo>
                    <a:pt x="72986" y="729857"/>
                  </a:lnTo>
                  <a:cubicBezTo>
                    <a:pt x="32677" y="729857"/>
                    <a:pt x="0" y="697180"/>
                    <a:pt x="0" y="656871"/>
                  </a:cubicBezTo>
                  <a:lnTo>
                    <a:pt x="0" y="72986"/>
                  </a:lnTo>
                  <a:close/>
                </a:path>
              </a:pathLst>
            </a:custGeom>
            <a:solidFill>
              <a:schemeClr val="accent1">
                <a:hueOff val="0"/>
                <a:satOff val="0"/>
                <a:lumOff val="0"/>
                <a:alpha val="48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3767" tIns="93767" rIns="1183921" bIns="93767" numCol="1" spcCol="1270" anchor="ctr" anchorCtr="0">
              <a:noAutofit/>
            </a:bodyPr>
            <a:lstStyle/>
            <a:p>
              <a:pPr lvl="0" algn="l" defTabSz="844550">
                <a:lnSpc>
                  <a:spcPct val="90000"/>
                </a:lnSpc>
                <a:spcBef>
                  <a:spcPct val="0"/>
                </a:spcBef>
                <a:spcAft>
                  <a:spcPct val="35000"/>
                </a:spcAft>
              </a:pPr>
              <a:r>
                <a:rPr lang="en-US" sz="1900" b="1" kern="1200" dirty="0" smtClean="0"/>
                <a:t>Property flagged in Browne’s – referred to HPO for next step</a:t>
              </a:r>
              <a:endParaRPr lang="en-US" sz="1900" b="1" kern="1200" dirty="0"/>
            </a:p>
          </p:txBody>
        </p:sp>
        <p:sp>
          <p:nvSpPr>
            <p:cNvPr id="7" name="Freeform 6"/>
            <p:cNvSpPr/>
            <p:nvPr/>
          </p:nvSpPr>
          <p:spPr>
            <a:xfrm>
              <a:off x="1496576" y="2687689"/>
              <a:ext cx="8245652" cy="729857"/>
            </a:xfrm>
            <a:custGeom>
              <a:avLst/>
              <a:gdLst>
                <a:gd name="connsiteX0" fmla="*/ 0 w 8245652"/>
                <a:gd name="connsiteY0" fmla="*/ 72986 h 729857"/>
                <a:gd name="connsiteX1" fmla="*/ 72986 w 8245652"/>
                <a:gd name="connsiteY1" fmla="*/ 0 h 729857"/>
                <a:gd name="connsiteX2" fmla="*/ 8172666 w 8245652"/>
                <a:gd name="connsiteY2" fmla="*/ 0 h 729857"/>
                <a:gd name="connsiteX3" fmla="*/ 8245652 w 8245652"/>
                <a:gd name="connsiteY3" fmla="*/ 72986 h 729857"/>
                <a:gd name="connsiteX4" fmla="*/ 8245652 w 8245652"/>
                <a:gd name="connsiteY4" fmla="*/ 656871 h 729857"/>
                <a:gd name="connsiteX5" fmla="*/ 8172666 w 8245652"/>
                <a:gd name="connsiteY5" fmla="*/ 729857 h 729857"/>
                <a:gd name="connsiteX6" fmla="*/ 72986 w 8245652"/>
                <a:gd name="connsiteY6" fmla="*/ 729857 h 729857"/>
                <a:gd name="connsiteX7" fmla="*/ 0 w 8245652"/>
                <a:gd name="connsiteY7" fmla="*/ 656871 h 729857"/>
                <a:gd name="connsiteX8" fmla="*/ 0 w 8245652"/>
                <a:gd name="connsiteY8" fmla="*/ 72986 h 7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5652" h="729857">
                  <a:moveTo>
                    <a:pt x="0" y="72986"/>
                  </a:moveTo>
                  <a:cubicBezTo>
                    <a:pt x="0" y="32677"/>
                    <a:pt x="32677" y="0"/>
                    <a:pt x="72986" y="0"/>
                  </a:cubicBezTo>
                  <a:lnTo>
                    <a:pt x="8172666" y="0"/>
                  </a:lnTo>
                  <a:cubicBezTo>
                    <a:pt x="8212975" y="0"/>
                    <a:pt x="8245652" y="32677"/>
                    <a:pt x="8245652" y="72986"/>
                  </a:cubicBezTo>
                  <a:lnTo>
                    <a:pt x="8245652" y="656871"/>
                  </a:lnTo>
                  <a:cubicBezTo>
                    <a:pt x="8245652" y="697180"/>
                    <a:pt x="8212975" y="729857"/>
                    <a:pt x="8172666" y="729857"/>
                  </a:cubicBezTo>
                  <a:lnTo>
                    <a:pt x="72986" y="729857"/>
                  </a:lnTo>
                  <a:cubicBezTo>
                    <a:pt x="32677" y="729857"/>
                    <a:pt x="0" y="697180"/>
                    <a:pt x="0" y="656871"/>
                  </a:cubicBezTo>
                  <a:lnTo>
                    <a:pt x="0" y="72986"/>
                  </a:lnTo>
                  <a:close/>
                </a:path>
              </a:pathLst>
            </a:custGeom>
            <a:solidFill>
              <a:schemeClr val="accent1">
                <a:hueOff val="0"/>
                <a:satOff val="0"/>
                <a:lumOff val="0"/>
                <a:alpha val="48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3767" tIns="93767" rIns="1183921" bIns="93767" numCol="1" spcCol="1270" anchor="ctr" anchorCtr="0">
              <a:noAutofit/>
            </a:bodyPr>
            <a:lstStyle/>
            <a:p>
              <a:pPr lvl="0" algn="l" defTabSz="844550">
                <a:lnSpc>
                  <a:spcPct val="90000"/>
                </a:lnSpc>
                <a:spcBef>
                  <a:spcPct val="0"/>
                </a:spcBef>
                <a:spcAft>
                  <a:spcPct val="35000"/>
                </a:spcAft>
              </a:pPr>
              <a:r>
                <a:rPr lang="en-US" sz="1900" b="1" kern="1200" dirty="0" smtClean="0"/>
                <a:t>Applicant completes online Certificate of Appropriateness Application</a:t>
              </a:r>
              <a:endParaRPr lang="en-US" sz="1900" b="1" kern="1200" dirty="0"/>
            </a:p>
          </p:txBody>
        </p:sp>
        <p:sp>
          <p:nvSpPr>
            <p:cNvPr id="8" name="Freeform 7"/>
            <p:cNvSpPr/>
            <p:nvPr/>
          </p:nvSpPr>
          <p:spPr>
            <a:xfrm>
              <a:off x="2112323" y="3518915"/>
              <a:ext cx="8245652" cy="729857"/>
            </a:xfrm>
            <a:custGeom>
              <a:avLst/>
              <a:gdLst>
                <a:gd name="connsiteX0" fmla="*/ 0 w 8245652"/>
                <a:gd name="connsiteY0" fmla="*/ 72986 h 729857"/>
                <a:gd name="connsiteX1" fmla="*/ 72986 w 8245652"/>
                <a:gd name="connsiteY1" fmla="*/ 0 h 729857"/>
                <a:gd name="connsiteX2" fmla="*/ 8172666 w 8245652"/>
                <a:gd name="connsiteY2" fmla="*/ 0 h 729857"/>
                <a:gd name="connsiteX3" fmla="*/ 8245652 w 8245652"/>
                <a:gd name="connsiteY3" fmla="*/ 72986 h 729857"/>
                <a:gd name="connsiteX4" fmla="*/ 8245652 w 8245652"/>
                <a:gd name="connsiteY4" fmla="*/ 656871 h 729857"/>
                <a:gd name="connsiteX5" fmla="*/ 8172666 w 8245652"/>
                <a:gd name="connsiteY5" fmla="*/ 729857 h 729857"/>
                <a:gd name="connsiteX6" fmla="*/ 72986 w 8245652"/>
                <a:gd name="connsiteY6" fmla="*/ 729857 h 729857"/>
                <a:gd name="connsiteX7" fmla="*/ 0 w 8245652"/>
                <a:gd name="connsiteY7" fmla="*/ 656871 h 729857"/>
                <a:gd name="connsiteX8" fmla="*/ 0 w 8245652"/>
                <a:gd name="connsiteY8" fmla="*/ 72986 h 7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5652" h="729857">
                  <a:moveTo>
                    <a:pt x="0" y="72986"/>
                  </a:moveTo>
                  <a:cubicBezTo>
                    <a:pt x="0" y="32677"/>
                    <a:pt x="32677" y="0"/>
                    <a:pt x="72986" y="0"/>
                  </a:cubicBezTo>
                  <a:lnTo>
                    <a:pt x="8172666" y="0"/>
                  </a:lnTo>
                  <a:cubicBezTo>
                    <a:pt x="8212975" y="0"/>
                    <a:pt x="8245652" y="32677"/>
                    <a:pt x="8245652" y="72986"/>
                  </a:cubicBezTo>
                  <a:lnTo>
                    <a:pt x="8245652" y="656871"/>
                  </a:lnTo>
                  <a:cubicBezTo>
                    <a:pt x="8245652" y="697180"/>
                    <a:pt x="8212975" y="729857"/>
                    <a:pt x="8172666" y="729857"/>
                  </a:cubicBezTo>
                  <a:lnTo>
                    <a:pt x="72986" y="729857"/>
                  </a:lnTo>
                  <a:cubicBezTo>
                    <a:pt x="32677" y="729857"/>
                    <a:pt x="0" y="697180"/>
                    <a:pt x="0" y="656871"/>
                  </a:cubicBezTo>
                  <a:lnTo>
                    <a:pt x="0" y="72986"/>
                  </a:lnTo>
                  <a:close/>
                </a:path>
              </a:pathLst>
            </a:custGeom>
            <a:solidFill>
              <a:schemeClr val="accent1">
                <a:hueOff val="0"/>
                <a:satOff val="0"/>
                <a:lumOff val="0"/>
                <a:alpha val="66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3767" tIns="93767" rIns="1183921" bIns="93767" numCol="1" spcCol="1270" anchor="ctr" anchorCtr="0">
              <a:noAutofit/>
            </a:bodyPr>
            <a:lstStyle/>
            <a:p>
              <a:pPr lvl="0" algn="l" defTabSz="844550">
                <a:lnSpc>
                  <a:spcPct val="90000"/>
                </a:lnSpc>
                <a:spcBef>
                  <a:spcPct val="0"/>
                </a:spcBef>
                <a:spcAft>
                  <a:spcPct val="35000"/>
                </a:spcAft>
              </a:pPr>
              <a:r>
                <a:rPr lang="en-US" sz="1900" b="1" kern="1200" dirty="0" smtClean="0"/>
                <a:t>HPO decides if review is ADMINISTRATIVE or FULL SHLC </a:t>
              </a:r>
              <a:endParaRPr lang="en-US" sz="1900" i="1" kern="1200" dirty="0"/>
            </a:p>
          </p:txBody>
        </p:sp>
        <p:sp>
          <p:nvSpPr>
            <p:cNvPr id="9" name="Freeform 8"/>
            <p:cNvSpPr/>
            <p:nvPr/>
          </p:nvSpPr>
          <p:spPr>
            <a:xfrm>
              <a:off x="2728070" y="4350142"/>
              <a:ext cx="8245652" cy="729857"/>
            </a:xfrm>
            <a:custGeom>
              <a:avLst/>
              <a:gdLst>
                <a:gd name="connsiteX0" fmla="*/ 0 w 8245652"/>
                <a:gd name="connsiteY0" fmla="*/ 72986 h 729857"/>
                <a:gd name="connsiteX1" fmla="*/ 72986 w 8245652"/>
                <a:gd name="connsiteY1" fmla="*/ 0 h 729857"/>
                <a:gd name="connsiteX2" fmla="*/ 8172666 w 8245652"/>
                <a:gd name="connsiteY2" fmla="*/ 0 h 729857"/>
                <a:gd name="connsiteX3" fmla="*/ 8245652 w 8245652"/>
                <a:gd name="connsiteY3" fmla="*/ 72986 h 729857"/>
                <a:gd name="connsiteX4" fmla="*/ 8245652 w 8245652"/>
                <a:gd name="connsiteY4" fmla="*/ 656871 h 729857"/>
                <a:gd name="connsiteX5" fmla="*/ 8172666 w 8245652"/>
                <a:gd name="connsiteY5" fmla="*/ 729857 h 729857"/>
                <a:gd name="connsiteX6" fmla="*/ 72986 w 8245652"/>
                <a:gd name="connsiteY6" fmla="*/ 729857 h 729857"/>
                <a:gd name="connsiteX7" fmla="*/ 0 w 8245652"/>
                <a:gd name="connsiteY7" fmla="*/ 656871 h 729857"/>
                <a:gd name="connsiteX8" fmla="*/ 0 w 8245652"/>
                <a:gd name="connsiteY8" fmla="*/ 72986 h 7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5652" h="729857">
                  <a:moveTo>
                    <a:pt x="0" y="72986"/>
                  </a:moveTo>
                  <a:cubicBezTo>
                    <a:pt x="0" y="32677"/>
                    <a:pt x="32677" y="0"/>
                    <a:pt x="72986" y="0"/>
                  </a:cubicBezTo>
                  <a:lnTo>
                    <a:pt x="8172666" y="0"/>
                  </a:lnTo>
                  <a:cubicBezTo>
                    <a:pt x="8212975" y="0"/>
                    <a:pt x="8245652" y="32677"/>
                    <a:pt x="8245652" y="72986"/>
                  </a:cubicBezTo>
                  <a:lnTo>
                    <a:pt x="8245652" y="656871"/>
                  </a:lnTo>
                  <a:cubicBezTo>
                    <a:pt x="8245652" y="697180"/>
                    <a:pt x="8212975" y="729857"/>
                    <a:pt x="8172666" y="729857"/>
                  </a:cubicBezTo>
                  <a:lnTo>
                    <a:pt x="72986" y="729857"/>
                  </a:lnTo>
                  <a:cubicBezTo>
                    <a:pt x="32677" y="729857"/>
                    <a:pt x="0" y="697180"/>
                    <a:pt x="0" y="656871"/>
                  </a:cubicBezTo>
                  <a:lnTo>
                    <a:pt x="0" y="72986"/>
                  </a:lnTo>
                  <a:close/>
                </a:path>
              </a:pathLst>
            </a:custGeom>
            <a:solidFill>
              <a:schemeClr val="accent1">
                <a:hueOff val="0"/>
                <a:satOff val="0"/>
                <a:lumOff val="0"/>
                <a:alpha val="66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3767" tIns="93767" rIns="1183921" bIns="93767" numCol="1" spcCol="1270" anchor="ctr" anchorCtr="0">
              <a:noAutofit/>
            </a:bodyPr>
            <a:lstStyle/>
            <a:p>
              <a:pPr lvl="0" algn="l" defTabSz="844550">
                <a:lnSpc>
                  <a:spcPct val="90000"/>
                </a:lnSpc>
                <a:spcBef>
                  <a:spcPct val="0"/>
                </a:spcBef>
                <a:spcAft>
                  <a:spcPct val="35000"/>
                </a:spcAft>
              </a:pPr>
              <a:r>
                <a:rPr lang="en-US" sz="1900" b="1" i="0" kern="1200" dirty="0" smtClean="0"/>
                <a:t>If </a:t>
              </a:r>
              <a:r>
                <a:rPr lang="en-US" sz="1900" b="1" i="1" u="sng" kern="1200" dirty="0" smtClean="0"/>
                <a:t>full review</a:t>
              </a:r>
              <a:r>
                <a:rPr lang="en-US" sz="1900" b="1" i="1" kern="1200" dirty="0" smtClean="0"/>
                <a:t> </a:t>
              </a:r>
              <a:r>
                <a:rPr lang="en-US" sz="1900" b="1" i="0" kern="1200" dirty="0" smtClean="0"/>
                <a:t>required, public hearing scheduled on next SHLC agenda (3</a:t>
              </a:r>
              <a:r>
                <a:rPr lang="en-US" sz="1900" b="1" i="0" kern="1200" baseline="30000" dirty="0" smtClean="0"/>
                <a:t>rd</a:t>
              </a:r>
              <a:r>
                <a:rPr lang="en-US" sz="1900" b="1" i="0" kern="1200" dirty="0" smtClean="0"/>
                <a:t> Wednesday of each month) </a:t>
              </a:r>
              <a:endParaRPr lang="en-US" sz="1900" b="1" i="0" kern="1200" dirty="0"/>
            </a:p>
          </p:txBody>
        </p:sp>
        <p:sp>
          <p:nvSpPr>
            <p:cNvPr id="10" name="Freeform 9"/>
            <p:cNvSpPr/>
            <p:nvPr/>
          </p:nvSpPr>
          <p:spPr>
            <a:xfrm>
              <a:off x="8036328" y="1558437"/>
              <a:ext cx="474407" cy="474407"/>
            </a:xfrm>
            <a:custGeom>
              <a:avLst/>
              <a:gdLst>
                <a:gd name="connsiteX0" fmla="*/ 0 w 474407"/>
                <a:gd name="connsiteY0" fmla="*/ 260924 h 474407"/>
                <a:gd name="connsiteX1" fmla="*/ 106742 w 474407"/>
                <a:gd name="connsiteY1" fmla="*/ 260924 h 474407"/>
                <a:gd name="connsiteX2" fmla="*/ 106742 w 474407"/>
                <a:gd name="connsiteY2" fmla="*/ 0 h 474407"/>
                <a:gd name="connsiteX3" fmla="*/ 367665 w 474407"/>
                <a:gd name="connsiteY3" fmla="*/ 0 h 474407"/>
                <a:gd name="connsiteX4" fmla="*/ 367665 w 474407"/>
                <a:gd name="connsiteY4" fmla="*/ 260924 h 474407"/>
                <a:gd name="connsiteX5" fmla="*/ 474407 w 474407"/>
                <a:gd name="connsiteY5" fmla="*/ 260924 h 474407"/>
                <a:gd name="connsiteX6" fmla="*/ 237204 w 474407"/>
                <a:gd name="connsiteY6" fmla="*/ 474407 h 474407"/>
                <a:gd name="connsiteX7" fmla="*/ 0 w 474407"/>
                <a:gd name="connsiteY7" fmla="*/ 260924 h 47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407" h="474407">
                  <a:moveTo>
                    <a:pt x="0" y="260924"/>
                  </a:moveTo>
                  <a:lnTo>
                    <a:pt x="106742" y="260924"/>
                  </a:lnTo>
                  <a:lnTo>
                    <a:pt x="106742" y="0"/>
                  </a:lnTo>
                  <a:lnTo>
                    <a:pt x="367665" y="0"/>
                  </a:lnTo>
                  <a:lnTo>
                    <a:pt x="367665" y="260924"/>
                  </a:lnTo>
                  <a:lnTo>
                    <a:pt x="474407" y="260924"/>
                  </a:lnTo>
                  <a:lnTo>
                    <a:pt x="237204" y="474407"/>
                  </a:lnTo>
                  <a:lnTo>
                    <a:pt x="0" y="26092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3412" tIns="26670" rIns="133412" bIns="144086" numCol="1" spcCol="1270" anchor="ctr" anchorCtr="0">
              <a:noAutofit/>
            </a:bodyPr>
            <a:lstStyle/>
            <a:p>
              <a:pPr lvl="0" algn="ctr" defTabSz="933450">
                <a:lnSpc>
                  <a:spcPct val="90000"/>
                </a:lnSpc>
                <a:spcBef>
                  <a:spcPct val="0"/>
                </a:spcBef>
                <a:spcAft>
                  <a:spcPct val="35000"/>
                </a:spcAft>
              </a:pPr>
              <a:endParaRPr lang="en-US" sz="2100" kern="1200"/>
            </a:p>
          </p:txBody>
        </p:sp>
        <p:sp>
          <p:nvSpPr>
            <p:cNvPr id="11" name="Freeform 10"/>
            <p:cNvSpPr/>
            <p:nvPr/>
          </p:nvSpPr>
          <p:spPr>
            <a:xfrm>
              <a:off x="8652075" y="2389664"/>
              <a:ext cx="474407" cy="474407"/>
            </a:xfrm>
            <a:custGeom>
              <a:avLst/>
              <a:gdLst>
                <a:gd name="connsiteX0" fmla="*/ 0 w 474407"/>
                <a:gd name="connsiteY0" fmla="*/ 260924 h 474407"/>
                <a:gd name="connsiteX1" fmla="*/ 106742 w 474407"/>
                <a:gd name="connsiteY1" fmla="*/ 260924 h 474407"/>
                <a:gd name="connsiteX2" fmla="*/ 106742 w 474407"/>
                <a:gd name="connsiteY2" fmla="*/ 0 h 474407"/>
                <a:gd name="connsiteX3" fmla="*/ 367665 w 474407"/>
                <a:gd name="connsiteY3" fmla="*/ 0 h 474407"/>
                <a:gd name="connsiteX4" fmla="*/ 367665 w 474407"/>
                <a:gd name="connsiteY4" fmla="*/ 260924 h 474407"/>
                <a:gd name="connsiteX5" fmla="*/ 474407 w 474407"/>
                <a:gd name="connsiteY5" fmla="*/ 260924 h 474407"/>
                <a:gd name="connsiteX6" fmla="*/ 237204 w 474407"/>
                <a:gd name="connsiteY6" fmla="*/ 474407 h 474407"/>
                <a:gd name="connsiteX7" fmla="*/ 0 w 474407"/>
                <a:gd name="connsiteY7" fmla="*/ 260924 h 47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407" h="474407">
                  <a:moveTo>
                    <a:pt x="0" y="260924"/>
                  </a:moveTo>
                  <a:lnTo>
                    <a:pt x="106742" y="260924"/>
                  </a:lnTo>
                  <a:lnTo>
                    <a:pt x="106742" y="0"/>
                  </a:lnTo>
                  <a:lnTo>
                    <a:pt x="367665" y="0"/>
                  </a:lnTo>
                  <a:lnTo>
                    <a:pt x="367665" y="260924"/>
                  </a:lnTo>
                  <a:lnTo>
                    <a:pt x="474407" y="260924"/>
                  </a:lnTo>
                  <a:lnTo>
                    <a:pt x="237204" y="474407"/>
                  </a:lnTo>
                  <a:lnTo>
                    <a:pt x="0" y="26092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3412" tIns="26670" rIns="133412" bIns="144086" numCol="1" spcCol="1270" anchor="ctr" anchorCtr="0">
              <a:noAutofit/>
            </a:bodyPr>
            <a:lstStyle/>
            <a:p>
              <a:pPr lvl="0" algn="ctr" defTabSz="933450">
                <a:lnSpc>
                  <a:spcPct val="90000"/>
                </a:lnSpc>
                <a:spcBef>
                  <a:spcPct val="0"/>
                </a:spcBef>
                <a:spcAft>
                  <a:spcPct val="35000"/>
                </a:spcAft>
              </a:pPr>
              <a:endParaRPr lang="en-US" sz="2100" kern="1200"/>
            </a:p>
          </p:txBody>
        </p:sp>
        <p:sp>
          <p:nvSpPr>
            <p:cNvPr id="12" name="Freeform 11"/>
            <p:cNvSpPr/>
            <p:nvPr/>
          </p:nvSpPr>
          <p:spPr>
            <a:xfrm>
              <a:off x="9267822" y="3208726"/>
              <a:ext cx="474407" cy="474407"/>
            </a:xfrm>
            <a:custGeom>
              <a:avLst/>
              <a:gdLst>
                <a:gd name="connsiteX0" fmla="*/ 0 w 474407"/>
                <a:gd name="connsiteY0" fmla="*/ 260924 h 474407"/>
                <a:gd name="connsiteX1" fmla="*/ 106742 w 474407"/>
                <a:gd name="connsiteY1" fmla="*/ 260924 h 474407"/>
                <a:gd name="connsiteX2" fmla="*/ 106742 w 474407"/>
                <a:gd name="connsiteY2" fmla="*/ 0 h 474407"/>
                <a:gd name="connsiteX3" fmla="*/ 367665 w 474407"/>
                <a:gd name="connsiteY3" fmla="*/ 0 h 474407"/>
                <a:gd name="connsiteX4" fmla="*/ 367665 w 474407"/>
                <a:gd name="connsiteY4" fmla="*/ 260924 h 474407"/>
                <a:gd name="connsiteX5" fmla="*/ 474407 w 474407"/>
                <a:gd name="connsiteY5" fmla="*/ 260924 h 474407"/>
                <a:gd name="connsiteX6" fmla="*/ 237204 w 474407"/>
                <a:gd name="connsiteY6" fmla="*/ 474407 h 474407"/>
                <a:gd name="connsiteX7" fmla="*/ 0 w 474407"/>
                <a:gd name="connsiteY7" fmla="*/ 260924 h 47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407" h="474407">
                  <a:moveTo>
                    <a:pt x="0" y="260924"/>
                  </a:moveTo>
                  <a:lnTo>
                    <a:pt x="106742" y="260924"/>
                  </a:lnTo>
                  <a:lnTo>
                    <a:pt x="106742" y="0"/>
                  </a:lnTo>
                  <a:lnTo>
                    <a:pt x="367665" y="0"/>
                  </a:lnTo>
                  <a:lnTo>
                    <a:pt x="367665" y="260924"/>
                  </a:lnTo>
                  <a:lnTo>
                    <a:pt x="474407" y="260924"/>
                  </a:lnTo>
                  <a:lnTo>
                    <a:pt x="237204" y="474407"/>
                  </a:lnTo>
                  <a:lnTo>
                    <a:pt x="0" y="26092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3412" tIns="26670" rIns="133412" bIns="144086" numCol="1" spcCol="1270" anchor="ctr" anchorCtr="0">
              <a:noAutofit/>
            </a:bodyPr>
            <a:lstStyle/>
            <a:p>
              <a:pPr lvl="0" algn="ctr" defTabSz="933450">
                <a:lnSpc>
                  <a:spcPct val="90000"/>
                </a:lnSpc>
                <a:spcBef>
                  <a:spcPct val="0"/>
                </a:spcBef>
                <a:spcAft>
                  <a:spcPct val="35000"/>
                </a:spcAft>
              </a:pPr>
              <a:endParaRPr lang="en-US" sz="2100" kern="1200"/>
            </a:p>
          </p:txBody>
        </p:sp>
        <p:sp>
          <p:nvSpPr>
            <p:cNvPr id="13" name="Freeform 12"/>
            <p:cNvSpPr/>
            <p:nvPr/>
          </p:nvSpPr>
          <p:spPr>
            <a:xfrm>
              <a:off x="9883568" y="4048062"/>
              <a:ext cx="474407" cy="474407"/>
            </a:xfrm>
            <a:custGeom>
              <a:avLst/>
              <a:gdLst>
                <a:gd name="connsiteX0" fmla="*/ 0 w 474407"/>
                <a:gd name="connsiteY0" fmla="*/ 260924 h 474407"/>
                <a:gd name="connsiteX1" fmla="*/ 106742 w 474407"/>
                <a:gd name="connsiteY1" fmla="*/ 260924 h 474407"/>
                <a:gd name="connsiteX2" fmla="*/ 106742 w 474407"/>
                <a:gd name="connsiteY2" fmla="*/ 0 h 474407"/>
                <a:gd name="connsiteX3" fmla="*/ 367665 w 474407"/>
                <a:gd name="connsiteY3" fmla="*/ 0 h 474407"/>
                <a:gd name="connsiteX4" fmla="*/ 367665 w 474407"/>
                <a:gd name="connsiteY4" fmla="*/ 260924 h 474407"/>
                <a:gd name="connsiteX5" fmla="*/ 474407 w 474407"/>
                <a:gd name="connsiteY5" fmla="*/ 260924 h 474407"/>
                <a:gd name="connsiteX6" fmla="*/ 237204 w 474407"/>
                <a:gd name="connsiteY6" fmla="*/ 474407 h 474407"/>
                <a:gd name="connsiteX7" fmla="*/ 0 w 474407"/>
                <a:gd name="connsiteY7" fmla="*/ 260924 h 47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407" h="474407">
                  <a:moveTo>
                    <a:pt x="0" y="260924"/>
                  </a:moveTo>
                  <a:lnTo>
                    <a:pt x="106742" y="260924"/>
                  </a:lnTo>
                  <a:lnTo>
                    <a:pt x="106742" y="0"/>
                  </a:lnTo>
                  <a:lnTo>
                    <a:pt x="367665" y="0"/>
                  </a:lnTo>
                  <a:lnTo>
                    <a:pt x="367665" y="260924"/>
                  </a:lnTo>
                  <a:lnTo>
                    <a:pt x="474407" y="260924"/>
                  </a:lnTo>
                  <a:lnTo>
                    <a:pt x="237204" y="474407"/>
                  </a:lnTo>
                  <a:lnTo>
                    <a:pt x="0" y="26092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3412" tIns="26670" rIns="133412" bIns="144086" numCol="1" spcCol="1270" anchor="ctr" anchorCtr="0">
              <a:noAutofit/>
            </a:bodyPr>
            <a:lstStyle/>
            <a:p>
              <a:pPr lvl="0" algn="ctr" defTabSz="933450">
                <a:lnSpc>
                  <a:spcPct val="90000"/>
                </a:lnSpc>
                <a:spcBef>
                  <a:spcPct val="0"/>
                </a:spcBef>
                <a:spcAft>
                  <a:spcPct val="35000"/>
                </a:spcAft>
              </a:pPr>
              <a:endParaRPr lang="en-US" sz="2100" kern="1200"/>
            </a:p>
          </p:txBody>
        </p:sp>
      </p:grpSp>
      <p:sp>
        <p:nvSpPr>
          <p:cNvPr id="3" name="Title 1"/>
          <p:cNvSpPr txBox="1">
            <a:spLocks/>
          </p:cNvSpPr>
          <p:nvPr/>
        </p:nvSpPr>
        <p:spPr>
          <a:xfrm>
            <a:off x="265083" y="91583"/>
            <a:ext cx="12095017" cy="970450"/>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effectLst>
                  <a:outerShdw blurRad="38100" dist="38100" dir="2700000" algn="tl">
                    <a:srgbClr val="000000">
                      <a:alpha val="43137"/>
                    </a:srgbClr>
                  </a:outerShdw>
                </a:effectLst>
              </a:rPr>
              <a:t>Flowchart for Design Review…Contributing</a:t>
            </a:r>
            <a:endParaRPr lang="en-US" dirty="0">
              <a:effectLst>
                <a:outerShdw blurRad="38100" dist="38100" dir="2700000" algn="tl">
                  <a:srgbClr val="000000">
                    <a:alpha val="43137"/>
                  </a:srgbClr>
                </a:outerShdw>
              </a:effectLst>
            </a:endParaRPr>
          </a:p>
        </p:txBody>
      </p:sp>
      <p:grpSp>
        <p:nvGrpSpPr>
          <p:cNvPr id="16" name="Group 15"/>
          <p:cNvGrpSpPr/>
          <p:nvPr/>
        </p:nvGrpSpPr>
        <p:grpSpPr>
          <a:xfrm>
            <a:off x="3279036" y="4929715"/>
            <a:ext cx="7143720" cy="3393671"/>
            <a:chOff x="3214255" y="1025236"/>
            <a:chExt cx="7143720" cy="3497233"/>
          </a:xfrm>
        </p:grpSpPr>
        <p:sp>
          <p:nvSpPr>
            <p:cNvPr id="17" name="Freeform 16"/>
            <p:cNvSpPr/>
            <p:nvPr/>
          </p:nvSpPr>
          <p:spPr>
            <a:xfrm>
              <a:off x="3214255" y="1025236"/>
              <a:ext cx="5296480" cy="798355"/>
            </a:xfrm>
            <a:custGeom>
              <a:avLst/>
              <a:gdLst>
                <a:gd name="connsiteX0" fmla="*/ 0 w 8245652"/>
                <a:gd name="connsiteY0" fmla="*/ 72986 h 729857"/>
                <a:gd name="connsiteX1" fmla="*/ 72986 w 8245652"/>
                <a:gd name="connsiteY1" fmla="*/ 0 h 729857"/>
                <a:gd name="connsiteX2" fmla="*/ 8172666 w 8245652"/>
                <a:gd name="connsiteY2" fmla="*/ 0 h 729857"/>
                <a:gd name="connsiteX3" fmla="*/ 8245652 w 8245652"/>
                <a:gd name="connsiteY3" fmla="*/ 72986 h 729857"/>
                <a:gd name="connsiteX4" fmla="*/ 8245652 w 8245652"/>
                <a:gd name="connsiteY4" fmla="*/ 656871 h 729857"/>
                <a:gd name="connsiteX5" fmla="*/ 8172666 w 8245652"/>
                <a:gd name="connsiteY5" fmla="*/ 729857 h 729857"/>
                <a:gd name="connsiteX6" fmla="*/ 72986 w 8245652"/>
                <a:gd name="connsiteY6" fmla="*/ 729857 h 729857"/>
                <a:gd name="connsiteX7" fmla="*/ 0 w 8245652"/>
                <a:gd name="connsiteY7" fmla="*/ 656871 h 729857"/>
                <a:gd name="connsiteX8" fmla="*/ 0 w 8245652"/>
                <a:gd name="connsiteY8" fmla="*/ 72986 h 7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5652" h="729857">
                  <a:moveTo>
                    <a:pt x="0" y="72986"/>
                  </a:moveTo>
                  <a:cubicBezTo>
                    <a:pt x="0" y="32677"/>
                    <a:pt x="32677" y="0"/>
                    <a:pt x="72986" y="0"/>
                  </a:cubicBezTo>
                  <a:lnTo>
                    <a:pt x="8172666" y="0"/>
                  </a:lnTo>
                  <a:cubicBezTo>
                    <a:pt x="8212975" y="0"/>
                    <a:pt x="8245652" y="32677"/>
                    <a:pt x="8245652" y="72986"/>
                  </a:cubicBezTo>
                  <a:lnTo>
                    <a:pt x="8245652" y="656871"/>
                  </a:lnTo>
                  <a:cubicBezTo>
                    <a:pt x="8245652" y="697180"/>
                    <a:pt x="8212975" y="729857"/>
                    <a:pt x="8172666" y="729857"/>
                  </a:cubicBezTo>
                  <a:lnTo>
                    <a:pt x="72986" y="729857"/>
                  </a:lnTo>
                  <a:cubicBezTo>
                    <a:pt x="32677" y="729857"/>
                    <a:pt x="0" y="697180"/>
                    <a:pt x="0" y="656871"/>
                  </a:cubicBezTo>
                  <a:lnTo>
                    <a:pt x="0" y="72986"/>
                  </a:lnTo>
                  <a:close/>
                </a:path>
              </a:pathLst>
            </a:custGeom>
            <a:solidFill>
              <a:schemeClr val="accent1">
                <a:alpha val="82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3297" tIns="143297" rIns="973510" bIns="143297" numCol="1" spcCol="1270" anchor="ctr" anchorCtr="0">
              <a:noAutofit/>
            </a:bodyPr>
            <a:lstStyle/>
            <a:p>
              <a:pPr lvl="0" algn="l" defTabSz="1422400">
                <a:lnSpc>
                  <a:spcPct val="90000"/>
                </a:lnSpc>
                <a:spcBef>
                  <a:spcPct val="0"/>
                </a:spcBef>
                <a:spcAft>
                  <a:spcPct val="35000"/>
                </a:spcAft>
              </a:pPr>
              <a:r>
                <a:rPr lang="en-US" b="1" kern="1200" dirty="0" smtClean="0"/>
                <a:t>Staff report is submitted to the applicant and SHLC 10 days prior to meeting</a:t>
              </a:r>
              <a:endParaRPr lang="en-US" b="1" kern="1200" dirty="0"/>
            </a:p>
          </p:txBody>
        </p:sp>
        <p:sp>
          <p:nvSpPr>
            <p:cNvPr id="18" name="Freeform 17"/>
            <p:cNvSpPr/>
            <p:nvPr/>
          </p:nvSpPr>
          <p:spPr>
            <a:xfrm>
              <a:off x="3214255" y="1938091"/>
              <a:ext cx="5912226" cy="729857"/>
            </a:xfrm>
            <a:custGeom>
              <a:avLst/>
              <a:gdLst>
                <a:gd name="connsiteX0" fmla="*/ 0 w 8245652"/>
                <a:gd name="connsiteY0" fmla="*/ 72986 h 729857"/>
                <a:gd name="connsiteX1" fmla="*/ 72986 w 8245652"/>
                <a:gd name="connsiteY1" fmla="*/ 0 h 729857"/>
                <a:gd name="connsiteX2" fmla="*/ 8172666 w 8245652"/>
                <a:gd name="connsiteY2" fmla="*/ 0 h 729857"/>
                <a:gd name="connsiteX3" fmla="*/ 8245652 w 8245652"/>
                <a:gd name="connsiteY3" fmla="*/ 72986 h 729857"/>
                <a:gd name="connsiteX4" fmla="*/ 8245652 w 8245652"/>
                <a:gd name="connsiteY4" fmla="*/ 656871 h 729857"/>
                <a:gd name="connsiteX5" fmla="*/ 8172666 w 8245652"/>
                <a:gd name="connsiteY5" fmla="*/ 729857 h 729857"/>
                <a:gd name="connsiteX6" fmla="*/ 72986 w 8245652"/>
                <a:gd name="connsiteY6" fmla="*/ 729857 h 729857"/>
                <a:gd name="connsiteX7" fmla="*/ 0 w 8245652"/>
                <a:gd name="connsiteY7" fmla="*/ 656871 h 729857"/>
                <a:gd name="connsiteX8" fmla="*/ 0 w 8245652"/>
                <a:gd name="connsiteY8" fmla="*/ 72986 h 7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5652" h="729857">
                  <a:moveTo>
                    <a:pt x="0" y="72986"/>
                  </a:moveTo>
                  <a:cubicBezTo>
                    <a:pt x="0" y="32677"/>
                    <a:pt x="32677" y="0"/>
                    <a:pt x="72986" y="0"/>
                  </a:cubicBezTo>
                  <a:lnTo>
                    <a:pt x="8172666" y="0"/>
                  </a:lnTo>
                  <a:cubicBezTo>
                    <a:pt x="8212975" y="0"/>
                    <a:pt x="8245652" y="32677"/>
                    <a:pt x="8245652" y="72986"/>
                  </a:cubicBezTo>
                  <a:lnTo>
                    <a:pt x="8245652" y="656871"/>
                  </a:lnTo>
                  <a:cubicBezTo>
                    <a:pt x="8245652" y="697180"/>
                    <a:pt x="8212975" y="729857"/>
                    <a:pt x="8172666" y="729857"/>
                  </a:cubicBezTo>
                  <a:lnTo>
                    <a:pt x="72986" y="729857"/>
                  </a:lnTo>
                  <a:cubicBezTo>
                    <a:pt x="32677" y="729857"/>
                    <a:pt x="0" y="697180"/>
                    <a:pt x="0" y="656871"/>
                  </a:cubicBezTo>
                  <a:lnTo>
                    <a:pt x="0" y="72986"/>
                  </a:lnTo>
                  <a:close/>
                </a:path>
              </a:pathLst>
            </a:custGeom>
            <a:solidFill>
              <a:schemeClr val="accent1">
                <a:hueOff val="0"/>
                <a:satOff val="0"/>
                <a:lumOff val="0"/>
                <a:alpha val="84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3767" tIns="93767" rIns="1183921" bIns="93767" numCol="1" spcCol="1270" anchor="ctr" anchorCtr="0">
              <a:noAutofit/>
            </a:bodyPr>
            <a:lstStyle/>
            <a:p>
              <a:pPr lvl="0" algn="l" defTabSz="844550">
                <a:lnSpc>
                  <a:spcPct val="90000"/>
                </a:lnSpc>
                <a:spcBef>
                  <a:spcPct val="0"/>
                </a:spcBef>
                <a:spcAft>
                  <a:spcPct val="35000"/>
                </a:spcAft>
              </a:pPr>
              <a:r>
                <a:rPr lang="en-US" sz="1900" b="1" kern="1200" dirty="0" smtClean="0"/>
                <a:t>Decision made at meeting, CoA approval or denial issued following day</a:t>
              </a:r>
              <a:endParaRPr lang="en-US" sz="1900" b="1" kern="1200" dirty="0"/>
            </a:p>
          </p:txBody>
        </p:sp>
        <p:sp>
          <p:nvSpPr>
            <p:cNvPr id="24" name="Freeform 23"/>
            <p:cNvSpPr/>
            <p:nvPr/>
          </p:nvSpPr>
          <p:spPr>
            <a:xfrm>
              <a:off x="9267822" y="3208726"/>
              <a:ext cx="474407" cy="474407"/>
            </a:xfrm>
            <a:custGeom>
              <a:avLst/>
              <a:gdLst>
                <a:gd name="connsiteX0" fmla="*/ 0 w 474407"/>
                <a:gd name="connsiteY0" fmla="*/ 260924 h 474407"/>
                <a:gd name="connsiteX1" fmla="*/ 106742 w 474407"/>
                <a:gd name="connsiteY1" fmla="*/ 260924 h 474407"/>
                <a:gd name="connsiteX2" fmla="*/ 106742 w 474407"/>
                <a:gd name="connsiteY2" fmla="*/ 0 h 474407"/>
                <a:gd name="connsiteX3" fmla="*/ 367665 w 474407"/>
                <a:gd name="connsiteY3" fmla="*/ 0 h 474407"/>
                <a:gd name="connsiteX4" fmla="*/ 367665 w 474407"/>
                <a:gd name="connsiteY4" fmla="*/ 260924 h 474407"/>
                <a:gd name="connsiteX5" fmla="*/ 474407 w 474407"/>
                <a:gd name="connsiteY5" fmla="*/ 260924 h 474407"/>
                <a:gd name="connsiteX6" fmla="*/ 237204 w 474407"/>
                <a:gd name="connsiteY6" fmla="*/ 474407 h 474407"/>
                <a:gd name="connsiteX7" fmla="*/ 0 w 474407"/>
                <a:gd name="connsiteY7" fmla="*/ 260924 h 47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407" h="474407">
                  <a:moveTo>
                    <a:pt x="0" y="260924"/>
                  </a:moveTo>
                  <a:lnTo>
                    <a:pt x="106742" y="260924"/>
                  </a:lnTo>
                  <a:lnTo>
                    <a:pt x="106742" y="0"/>
                  </a:lnTo>
                  <a:lnTo>
                    <a:pt x="367665" y="0"/>
                  </a:lnTo>
                  <a:lnTo>
                    <a:pt x="367665" y="260924"/>
                  </a:lnTo>
                  <a:lnTo>
                    <a:pt x="474407" y="260924"/>
                  </a:lnTo>
                  <a:lnTo>
                    <a:pt x="237204" y="474407"/>
                  </a:lnTo>
                  <a:lnTo>
                    <a:pt x="0" y="26092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3412" tIns="26670" rIns="133412" bIns="144086" numCol="1" spcCol="1270" anchor="ctr" anchorCtr="0">
              <a:noAutofit/>
            </a:bodyPr>
            <a:lstStyle/>
            <a:p>
              <a:pPr lvl="0" algn="ctr" defTabSz="933450">
                <a:lnSpc>
                  <a:spcPct val="90000"/>
                </a:lnSpc>
                <a:spcBef>
                  <a:spcPct val="0"/>
                </a:spcBef>
                <a:spcAft>
                  <a:spcPct val="35000"/>
                </a:spcAft>
              </a:pPr>
              <a:endParaRPr lang="en-US" sz="2100" kern="1200"/>
            </a:p>
          </p:txBody>
        </p:sp>
        <p:sp>
          <p:nvSpPr>
            <p:cNvPr id="25" name="Freeform 24"/>
            <p:cNvSpPr/>
            <p:nvPr/>
          </p:nvSpPr>
          <p:spPr>
            <a:xfrm>
              <a:off x="9883568" y="4048062"/>
              <a:ext cx="474407" cy="474407"/>
            </a:xfrm>
            <a:custGeom>
              <a:avLst/>
              <a:gdLst>
                <a:gd name="connsiteX0" fmla="*/ 0 w 474407"/>
                <a:gd name="connsiteY0" fmla="*/ 260924 h 474407"/>
                <a:gd name="connsiteX1" fmla="*/ 106742 w 474407"/>
                <a:gd name="connsiteY1" fmla="*/ 260924 h 474407"/>
                <a:gd name="connsiteX2" fmla="*/ 106742 w 474407"/>
                <a:gd name="connsiteY2" fmla="*/ 0 h 474407"/>
                <a:gd name="connsiteX3" fmla="*/ 367665 w 474407"/>
                <a:gd name="connsiteY3" fmla="*/ 0 h 474407"/>
                <a:gd name="connsiteX4" fmla="*/ 367665 w 474407"/>
                <a:gd name="connsiteY4" fmla="*/ 260924 h 474407"/>
                <a:gd name="connsiteX5" fmla="*/ 474407 w 474407"/>
                <a:gd name="connsiteY5" fmla="*/ 260924 h 474407"/>
                <a:gd name="connsiteX6" fmla="*/ 237204 w 474407"/>
                <a:gd name="connsiteY6" fmla="*/ 474407 h 474407"/>
                <a:gd name="connsiteX7" fmla="*/ 0 w 474407"/>
                <a:gd name="connsiteY7" fmla="*/ 260924 h 47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407" h="474407">
                  <a:moveTo>
                    <a:pt x="0" y="260924"/>
                  </a:moveTo>
                  <a:lnTo>
                    <a:pt x="106742" y="260924"/>
                  </a:lnTo>
                  <a:lnTo>
                    <a:pt x="106742" y="0"/>
                  </a:lnTo>
                  <a:lnTo>
                    <a:pt x="367665" y="0"/>
                  </a:lnTo>
                  <a:lnTo>
                    <a:pt x="367665" y="260924"/>
                  </a:lnTo>
                  <a:lnTo>
                    <a:pt x="474407" y="260924"/>
                  </a:lnTo>
                  <a:lnTo>
                    <a:pt x="237204" y="474407"/>
                  </a:lnTo>
                  <a:lnTo>
                    <a:pt x="0" y="26092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3412" tIns="26670" rIns="133412" bIns="144086" numCol="1" spcCol="1270" anchor="ctr" anchorCtr="0">
              <a:noAutofit/>
            </a:bodyPr>
            <a:lstStyle/>
            <a:p>
              <a:pPr lvl="0" algn="ctr" defTabSz="933450">
                <a:lnSpc>
                  <a:spcPct val="90000"/>
                </a:lnSpc>
                <a:spcBef>
                  <a:spcPct val="0"/>
                </a:spcBef>
                <a:spcAft>
                  <a:spcPct val="35000"/>
                </a:spcAft>
              </a:pPr>
              <a:endParaRPr lang="en-US" sz="2100" kern="1200"/>
            </a:p>
          </p:txBody>
        </p:sp>
      </p:grpSp>
      <p:sp>
        <p:nvSpPr>
          <p:cNvPr id="26" name="Freeform 25"/>
          <p:cNvSpPr/>
          <p:nvPr/>
        </p:nvSpPr>
        <p:spPr>
          <a:xfrm>
            <a:off x="8092317" y="4751119"/>
            <a:ext cx="474407" cy="460359"/>
          </a:xfrm>
          <a:custGeom>
            <a:avLst/>
            <a:gdLst>
              <a:gd name="connsiteX0" fmla="*/ 0 w 474407"/>
              <a:gd name="connsiteY0" fmla="*/ 260924 h 474407"/>
              <a:gd name="connsiteX1" fmla="*/ 106742 w 474407"/>
              <a:gd name="connsiteY1" fmla="*/ 260924 h 474407"/>
              <a:gd name="connsiteX2" fmla="*/ 106742 w 474407"/>
              <a:gd name="connsiteY2" fmla="*/ 0 h 474407"/>
              <a:gd name="connsiteX3" fmla="*/ 367665 w 474407"/>
              <a:gd name="connsiteY3" fmla="*/ 0 h 474407"/>
              <a:gd name="connsiteX4" fmla="*/ 367665 w 474407"/>
              <a:gd name="connsiteY4" fmla="*/ 260924 h 474407"/>
              <a:gd name="connsiteX5" fmla="*/ 474407 w 474407"/>
              <a:gd name="connsiteY5" fmla="*/ 260924 h 474407"/>
              <a:gd name="connsiteX6" fmla="*/ 237204 w 474407"/>
              <a:gd name="connsiteY6" fmla="*/ 474407 h 474407"/>
              <a:gd name="connsiteX7" fmla="*/ 0 w 474407"/>
              <a:gd name="connsiteY7" fmla="*/ 260924 h 47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407" h="474407">
                <a:moveTo>
                  <a:pt x="0" y="260924"/>
                </a:moveTo>
                <a:lnTo>
                  <a:pt x="106742" y="260924"/>
                </a:lnTo>
                <a:lnTo>
                  <a:pt x="106742" y="0"/>
                </a:lnTo>
                <a:lnTo>
                  <a:pt x="367665" y="0"/>
                </a:lnTo>
                <a:lnTo>
                  <a:pt x="367665" y="260924"/>
                </a:lnTo>
                <a:lnTo>
                  <a:pt x="474407" y="260924"/>
                </a:lnTo>
                <a:lnTo>
                  <a:pt x="237204" y="474407"/>
                </a:lnTo>
                <a:lnTo>
                  <a:pt x="0" y="26092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3412" tIns="26670" rIns="133412" bIns="144086" numCol="1" spcCol="1270" anchor="ctr" anchorCtr="0">
            <a:noAutofit/>
          </a:bodyPr>
          <a:lstStyle/>
          <a:p>
            <a:pPr lvl="0" algn="ctr" defTabSz="933450">
              <a:lnSpc>
                <a:spcPct val="90000"/>
              </a:lnSpc>
              <a:spcBef>
                <a:spcPct val="0"/>
              </a:spcBef>
              <a:spcAft>
                <a:spcPct val="35000"/>
              </a:spcAft>
            </a:pPr>
            <a:endParaRPr lang="en-US" sz="2100" kern="1200"/>
          </a:p>
        </p:txBody>
      </p:sp>
      <p:sp>
        <p:nvSpPr>
          <p:cNvPr id="27" name="Rounded Rectangle 26"/>
          <p:cNvSpPr/>
          <p:nvPr/>
        </p:nvSpPr>
        <p:spPr>
          <a:xfrm>
            <a:off x="265083" y="4406274"/>
            <a:ext cx="2094808" cy="2081650"/>
          </a:xfrm>
          <a:prstGeom prst="roundRect">
            <a:avLst/>
          </a:prstGeom>
          <a:solidFill>
            <a:schemeClr val="accent1">
              <a:alpha val="5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u="sng" dirty="0" smtClean="0"/>
              <a:t>Administrative:</a:t>
            </a:r>
            <a:r>
              <a:rPr lang="en-US" b="1" dirty="0" smtClean="0"/>
              <a:t> Decision made and COA given within 48 hours</a:t>
            </a:r>
            <a:endParaRPr lang="en-US" b="1" dirty="0"/>
          </a:p>
        </p:txBody>
      </p:sp>
      <p:sp>
        <p:nvSpPr>
          <p:cNvPr id="28" name="Left-Up Arrow 27"/>
          <p:cNvSpPr/>
          <p:nvPr/>
        </p:nvSpPr>
        <p:spPr>
          <a:xfrm rot="10800000">
            <a:off x="1172094" y="3599662"/>
            <a:ext cx="822960" cy="677924"/>
          </a:xfrm>
          <a:prstGeom prst="leftUpArrow">
            <a:avLst>
              <a:gd name="adj1" fmla="val 20472"/>
              <a:gd name="adj2" fmla="val 25000"/>
              <a:gd name="adj3" fmla="val 25000"/>
            </a:avLst>
          </a:prstGeom>
          <a:solidFill>
            <a:schemeClr val="accent1">
              <a:lumMod val="20000"/>
              <a:lumOff val="80000"/>
              <a:alpha val="8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8101108" y="5626516"/>
            <a:ext cx="474407" cy="460359"/>
          </a:xfrm>
          <a:custGeom>
            <a:avLst/>
            <a:gdLst>
              <a:gd name="connsiteX0" fmla="*/ 0 w 474407"/>
              <a:gd name="connsiteY0" fmla="*/ 260924 h 474407"/>
              <a:gd name="connsiteX1" fmla="*/ 106742 w 474407"/>
              <a:gd name="connsiteY1" fmla="*/ 260924 h 474407"/>
              <a:gd name="connsiteX2" fmla="*/ 106742 w 474407"/>
              <a:gd name="connsiteY2" fmla="*/ 0 h 474407"/>
              <a:gd name="connsiteX3" fmla="*/ 367665 w 474407"/>
              <a:gd name="connsiteY3" fmla="*/ 0 h 474407"/>
              <a:gd name="connsiteX4" fmla="*/ 367665 w 474407"/>
              <a:gd name="connsiteY4" fmla="*/ 260924 h 474407"/>
              <a:gd name="connsiteX5" fmla="*/ 474407 w 474407"/>
              <a:gd name="connsiteY5" fmla="*/ 260924 h 474407"/>
              <a:gd name="connsiteX6" fmla="*/ 237204 w 474407"/>
              <a:gd name="connsiteY6" fmla="*/ 474407 h 474407"/>
              <a:gd name="connsiteX7" fmla="*/ 0 w 474407"/>
              <a:gd name="connsiteY7" fmla="*/ 260924 h 47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407" h="474407">
                <a:moveTo>
                  <a:pt x="0" y="260924"/>
                </a:moveTo>
                <a:lnTo>
                  <a:pt x="106742" y="260924"/>
                </a:lnTo>
                <a:lnTo>
                  <a:pt x="106742" y="0"/>
                </a:lnTo>
                <a:lnTo>
                  <a:pt x="367665" y="0"/>
                </a:lnTo>
                <a:lnTo>
                  <a:pt x="367665" y="260924"/>
                </a:lnTo>
                <a:lnTo>
                  <a:pt x="474407" y="260924"/>
                </a:lnTo>
                <a:lnTo>
                  <a:pt x="237204" y="474407"/>
                </a:lnTo>
                <a:lnTo>
                  <a:pt x="0" y="26092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3412" tIns="26670" rIns="133412" bIns="144086" numCol="1" spcCol="1270" anchor="ctr" anchorCtr="0">
            <a:noAutofit/>
          </a:bodyPr>
          <a:lstStyle/>
          <a:p>
            <a:pPr lvl="0" algn="ctr" defTabSz="933450">
              <a:lnSpc>
                <a:spcPct val="90000"/>
              </a:lnSpc>
              <a:spcBef>
                <a:spcPct val="0"/>
              </a:spcBef>
              <a:spcAft>
                <a:spcPct val="35000"/>
              </a:spcAft>
            </a:pPr>
            <a:endParaRPr lang="en-US" sz="2100" kern="1200"/>
          </a:p>
        </p:txBody>
      </p:sp>
    </p:spTree>
    <p:extLst>
      <p:ext uri="{BB962C8B-B14F-4D97-AF65-F5344CB8AC3E}">
        <p14:creationId xmlns:p14="http://schemas.microsoft.com/office/powerpoint/2010/main" val="18776150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5083" y="91583"/>
            <a:ext cx="12095017" cy="970450"/>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effectLst>
                  <a:outerShdw blurRad="38100" dist="38100" dir="2700000" algn="tl">
                    <a:srgbClr val="000000">
                      <a:alpha val="43137"/>
                    </a:srgbClr>
                  </a:outerShdw>
                </a:effectLst>
              </a:rPr>
              <a:t>Flowchart for Design Review…Appeals</a:t>
            </a:r>
            <a:endParaRPr lang="en-US" dirty="0">
              <a:effectLst>
                <a:outerShdw blurRad="38100" dist="38100" dir="2700000" algn="tl">
                  <a:srgbClr val="000000">
                    <a:alpha val="43137"/>
                  </a:srgbClr>
                </a:outerShdw>
              </a:effectLst>
            </a:endParaRPr>
          </a:p>
        </p:txBody>
      </p:sp>
      <p:graphicFrame>
        <p:nvGraphicFramePr>
          <p:cNvPr id="3" name="Diagram 2"/>
          <p:cNvGraphicFramePr/>
          <p:nvPr>
            <p:extLst>
              <p:ext uri="{D42A27DB-BD31-4B8C-83A1-F6EECF244321}">
                <p14:modId xmlns:p14="http://schemas.microsoft.com/office/powerpoint/2010/main" val="1503561368"/>
              </p:ext>
            </p:extLst>
          </p:nvPr>
        </p:nvGraphicFramePr>
        <p:xfrm>
          <a:off x="430412" y="871651"/>
          <a:ext cx="1107994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30412" y="5864469"/>
            <a:ext cx="11307319" cy="923330"/>
          </a:xfrm>
          <a:prstGeom prst="rect">
            <a:avLst/>
          </a:prstGeom>
          <a:noFill/>
        </p:spPr>
        <p:txBody>
          <a:bodyPr wrap="square" rtlCol="0">
            <a:spAutoFit/>
          </a:bodyPr>
          <a:lstStyle/>
          <a:p>
            <a:r>
              <a:rPr lang="en-US" i="1" dirty="0" smtClean="0"/>
              <a:t>*A </a:t>
            </a:r>
            <a:r>
              <a:rPr lang="en-US" i="1" dirty="0"/>
              <a:t>negative recommendation or a non-acceptance of an application by the SHLC is not irrevocable. If new information becomes available or if the applicant wishes, the application may be resubmitted to the SHLC. In such a case, the entire procedure must begin anew.</a:t>
            </a:r>
          </a:p>
        </p:txBody>
      </p:sp>
    </p:spTree>
    <p:extLst>
      <p:ext uri="{BB962C8B-B14F-4D97-AF65-F5344CB8AC3E}">
        <p14:creationId xmlns:p14="http://schemas.microsoft.com/office/powerpoint/2010/main" val="11307479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712" y="252794"/>
            <a:ext cx="11779960" cy="6555641"/>
          </a:xfrm>
          <a:prstGeom prst="rect">
            <a:avLst/>
          </a:prstGeom>
          <a:noFill/>
        </p:spPr>
        <p:txBody>
          <a:bodyPr wrap="square" rtlCol="0">
            <a:spAutoFit/>
          </a:bodyPr>
          <a:lstStyle/>
          <a:p>
            <a:r>
              <a:rPr lang="en-US" sz="2800" b="1" dirty="0" smtClean="0"/>
              <a:t>Most decisions on Certificates of Appropriateness Applications are within 1-2 days of receipt of a completed application.</a:t>
            </a:r>
          </a:p>
          <a:p>
            <a:endParaRPr lang="en-US" sz="2800" b="1" dirty="0" smtClean="0"/>
          </a:p>
          <a:p>
            <a:pPr marL="914400" lvl="1" indent="-457200">
              <a:buFont typeface="Arial" panose="020B0604020202020204" pitchFamily="34" charset="0"/>
              <a:buChar char="•"/>
            </a:pPr>
            <a:r>
              <a:rPr lang="en-US" sz="2800" b="1" dirty="0" smtClean="0"/>
              <a:t>2019 - 5 admin, 5 SHLC</a:t>
            </a:r>
          </a:p>
          <a:p>
            <a:pPr marL="914400" lvl="1" indent="-457200">
              <a:buFont typeface="Arial" panose="020B0604020202020204" pitchFamily="34" charset="0"/>
              <a:buChar char="•"/>
            </a:pPr>
            <a:r>
              <a:rPr lang="en-US" sz="2800" b="1" dirty="0" smtClean="0"/>
              <a:t>2018 – 10 admin, 4 SHLC</a:t>
            </a:r>
            <a:endParaRPr lang="en-US" sz="2800" b="1" dirty="0"/>
          </a:p>
          <a:p>
            <a:pPr marL="914400" lvl="1" indent="-457200">
              <a:buFont typeface="Arial" panose="020B0604020202020204" pitchFamily="34" charset="0"/>
              <a:buChar char="•"/>
            </a:pPr>
            <a:r>
              <a:rPr lang="en-US" sz="2800" b="1" dirty="0" smtClean="0"/>
              <a:t>2017 – 15 admin, 6 SHLC</a:t>
            </a:r>
          </a:p>
          <a:p>
            <a:pPr marL="914400" lvl="1" indent="-457200">
              <a:buFont typeface="Arial" panose="020B0604020202020204" pitchFamily="34" charset="0"/>
              <a:buChar char="•"/>
            </a:pPr>
            <a:r>
              <a:rPr lang="en-US" sz="2800" b="1" dirty="0" smtClean="0"/>
              <a:t>2016 - 23 admin, 7 SHLC</a:t>
            </a:r>
          </a:p>
          <a:p>
            <a:pPr marL="914400" lvl="1" indent="-457200">
              <a:buFont typeface="Arial" panose="020B0604020202020204" pitchFamily="34" charset="0"/>
              <a:buChar char="•"/>
            </a:pPr>
            <a:r>
              <a:rPr lang="en-US" sz="2800" b="1" dirty="0" smtClean="0"/>
              <a:t>2015 – 9 admin, 8 SHLC</a:t>
            </a:r>
          </a:p>
          <a:p>
            <a:endParaRPr lang="en-US" sz="2800" b="1" dirty="0" smtClean="0"/>
          </a:p>
          <a:p>
            <a:r>
              <a:rPr lang="en-US" sz="2800" b="1" dirty="0" smtClean="0"/>
              <a:t>In 4.5 years, we have completed:</a:t>
            </a:r>
            <a:endParaRPr lang="en-US" sz="2800" b="1" dirty="0"/>
          </a:p>
          <a:p>
            <a:pPr marL="914400" lvl="1" indent="-457200">
              <a:buFont typeface="Arial" panose="020B0604020202020204" pitchFamily="34" charset="0"/>
              <a:buChar char="•"/>
            </a:pPr>
            <a:r>
              <a:rPr lang="en-US" sz="2800" b="1" dirty="0" smtClean="0"/>
              <a:t>62 Administrative reviews (review takes &lt; 48 hours)</a:t>
            </a:r>
          </a:p>
          <a:p>
            <a:pPr marL="914400" lvl="1" indent="-457200">
              <a:buFont typeface="Arial" panose="020B0604020202020204" pitchFamily="34" charset="0"/>
              <a:buChar char="•"/>
            </a:pPr>
            <a:r>
              <a:rPr lang="en-US" sz="2800" b="1" dirty="0" smtClean="0"/>
              <a:t>30 Full SHLC reviews (review generally takes &lt; 30 days)</a:t>
            </a:r>
          </a:p>
          <a:p>
            <a:endParaRPr lang="en-US" sz="2800" b="1" dirty="0" smtClean="0"/>
          </a:p>
          <a:p>
            <a:r>
              <a:rPr lang="en-US" sz="2800" b="1" dirty="0" smtClean="0"/>
              <a:t>We have never continued a CoA application, decisions are made at the next SHLC meeting</a:t>
            </a:r>
            <a:endParaRPr lang="en-US" sz="2800" b="1" dirty="0"/>
          </a:p>
        </p:txBody>
      </p:sp>
    </p:spTree>
    <p:extLst>
      <p:ext uri="{BB962C8B-B14F-4D97-AF65-F5344CB8AC3E}">
        <p14:creationId xmlns:p14="http://schemas.microsoft.com/office/powerpoint/2010/main" val="38547039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New Construction:</a:t>
            </a:r>
            <a:br>
              <a:rPr lang="en-US" dirty="0" smtClean="0"/>
            </a:br>
            <a:r>
              <a:rPr lang="en-US" dirty="0" smtClean="0"/>
              <a:t>Compatible vs Comparable</a:t>
            </a:r>
            <a:endParaRPr lang="en-US" dirty="0"/>
          </a:p>
        </p:txBody>
      </p:sp>
      <p:sp>
        <p:nvSpPr>
          <p:cNvPr id="4" name="Content Placeholder 3"/>
          <p:cNvSpPr>
            <a:spLocks noGrp="1"/>
          </p:cNvSpPr>
          <p:nvPr>
            <p:ph sz="half" idx="2"/>
          </p:nvPr>
        </p:nvSpPr>
        <p:spPr/>
        <p:txBody>
          <a:bodyPr/>
          <a:lstStyle/>
          <a:p>
            <a:pPr marL="0" indent="0" algn="ctr">
              <a:buNone/>
            </a:pPr>
            <a:r>
              <a:rPr lang="en-US" dirty="0"/>
              <a:t>Comparable</a:t>
            </a:r>
          </a:p>
        </p:txBody>
      </p:sp>
      <p:pic>
        <p:nvPicPr>
          <p:cNvPr id="205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03476" y="2086789"/>
            <a:ext cx="4443046" cy="17843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9930" y="4354729"/>
            <a:ext cx="3269871" cy="16375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363908B-2B40-4097-BE0A-AB8C9D51A7D4}"/>
              </a:ext>
            </a:extLst>
          </p:cNvPr>
          <p:cNvSpPr txBox="1"/>
          <p:nvPr/>
        </p:nvSpPr>
        <p:spPr>
          <a:xfrm>
            <a:off x="106263" y="6204035"/>
            <a:ext cx="12162304" cy="461665"/>
          </a:xfrm>
          <a:prstGeom prst="rect">
            <a:avLst/>
          </a:prstGeom>
          <a:noFill/>
        </p:spPr>
        <p:txBody>
          <a:bodyPr wrap="none" rtlCol="0">
            <a:spAutoFit/>
          </a:bodyPr>
          <a:lstStyle/>
          <a:p>
            <a:r>
              <a:rPr lang="en-US" sz="2400" dirty="0"/>
              <a:t>Compatible new design is not imitative or meant to be indistinguishable from old</a:t>
            </a:r>
          </a:p>
        </p:txBody>
      </p:sp>
      <p:pic>
        <p:nvPicPr>
          <p:cNvPr id="6" name="Picture 5"/>
          <p:cNvPicPr>
            <a:picLocks noChangeAspect="1"/>
          </p:cNvPicPr>
          <p:nvPr/>
        </p:nvPicPr>
        <p:blipFill>
          <a:blip r:embed="rId4"/>
          <a:stretch>
            <a:fillRect/>
          </a:stretch>
        </p:blipFill>
        <p:spPr>
          <a:xfrm>
            <a:off x="480647" y="2277484"/>
            <a:ext cx="4953000" cy="3714750"/>
          </a:xfrm>
          <a:prstGeom prst="rect">
            <a:avLst/>
          </a:prstGeom>
        </p:spPr>
      </p:pic>
    </p:spTree>
    <p:extLst>
      <p:ext uri="{BB962C8B-B14F-4D97-AF65-F5344CB8AC3E}">
        <p14:creationId xmlns:p14="http://schemas.microsoft.com/office/powerpoint/2010/main" val="21811257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l="1625" t="2244" r="2088" b="634"/>
          <a:stretch/>
        </p:blipFill>
        <p:spPr>
          <a:xfrm>
            <a:off x="149629" y="174567"/>
            <a:ext cx="8079971" cy="6475615"/>
          </a:xfrm>
          <a:prstGeom prst="rect">
            <a:avLst/>
          </a:prstGeom>
        </p:spPr>
      </p:pic>
      <p:pic>
        <p:nvPicPr>
          <p:cNvPr id="3" name="Picture 2"/>
          <p:cNvPicPr>
            <a:picLocks noChangeAspect="1"/>
          </p:cNvPicPr>
          <p:nvPr/>
        </p:nvPicPr>
        <p:blipFill>
          <a:blip r:embed="rId3"/>
          <a:stretch>
            <a:fillRect/>
          </a:stretch>
        </p:blipFill>
        <p:spPr>
          <a:xfrm>
            <a:off x="7886094" y="733252"/>
            <a:ext cx="4200525" cy="55245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7721093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6040" y="174336"/>
            <a:ext cx="5163561" cy="6548160"/>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7202" y="87606"/>
            <a:ext cx="5506587" cy="6721619"/>
          </a:xfrm>
          <a:prstGeom prst="rect">
            <a:avLst/>
          </a:prstGeom>
        </p:spPr>
      </p:pic>
    </p:spTree>
    <p:extLst>
      <p:ext uri="{BB962C8B-B14F-4D97-AF65-F5344CB8AC3E}">
        <p14:creationId xmlns:p14="http://schemas.microsoft.com/office/powerpoint/2010/main" val="86994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4196" y="2222287"/>
            <a:ext cx="11049090" cy="4203451"/>
          </a:xfrm>
        </p:spPr>
        <p:txBody>
          <a:bodyPr/>
          <a:lstStyle/>
          <a:p>
            <a:pPr marL="0" indent="0">
              <a:buNone/>
            </a:pPr>
            <a:r>
              <a:rPr lang="en-US" sz="2000" dirty="0"/>
              <a:t>Review proposals (as provided in </a:t>
            </a:r>
            <a:r>
              <a:rPr lang="en-US" sz="2000" dirty="0">
                <a:hlinkClick r:id="rId2"/>
              </a:rPr>
              <a:t>SMC 17D.100.200</a:t>
            </a:r>
            <a:r>
              <a:rPr lang="en-US" sz="2000" dirty="0"/>
              <a:t>) to construct, change, alter, modify, remodel, move, demolish and significantly affect properties or districts on the register.</a:t>
            </a:r>
          </a:p>
          <a:p>
            <a:pPr marL="0" indent="0">
              <a:buNone/>
            </a:pPr>
            <a:r>
              <a:rPr lang="en-US" sz="2000" dirty="0"/>
              <a:t>In making a decision on an application, the commission uses the </a:t>
            </a:r>
            <a:r>
              <a:rPr lang="en-US" sz="2000" b="1" dirty="0">
                <a:solidFill>
                  <a:schemeClr val="accent1"/>
                </a:solidFill>
              </a:rPr>
              <a:t>Secretary of the Interior’s Standards for Rehabilitation,</a:t>
            </a:r>
            <a:r>
              <a:rPr lang="en-US" sz="2000" dirty="0"/>
              <a:t> </a:t>
            </a:r>
            <a:r>
              <a:rPr lang="en-US" sz="2000" b="1" dirty="0">
                <a:solidFill>
                  <a:schemeClr val="accent1"/>
                </a:solidFill>
              </a:rPr>
              <a:t>historic district design standards and other general guidelines established and adopted by the commission</a:t>
            </a:r>
            <a:r>
              <a:rPr lang="en-US" sz="2000" dirty="0"/>
              <a:t>. In adopting and using standards, the commission does not limit new construction to any one architectural style but seeks to preserve the character and integrity of the landmark or the historic district through contemporary compatible designs.</a:t>
            </a:r>
          </a:p>
          <a:p>
            <a:endParaRPr lang="en-US" dirty="0"/>
          </a:p>
          <a:p>
            <a:endParaRPr lang="en-US" dirty="0"/>
          </a:p>
        </p:txBody>
      </p:sp>
      <p:sp>
        <p:nvSpPr>
          <p:cNvPr id="4" name="Title 1"/>
          <p:cNvSpPr>
            <a:spLocks noGrp="1"/>
          </p:cNvSpPr>
          <p:nvPr>
            <p:ph type="title"/>
          </p:nvPr>
        </p:nvSpPr>
        <p:spPr>
          <a:xfrm>
            <a:off x="290944" y="413936"/>
            <a:ext cx="11770822" cy="970450"/>
          </a:xfrm>
        </p:spPr>
        <p:txBody>
          <a:bodyPr/>
          <a:lstStyle/>
          <a:p>
            <a:r>
              <a:rPr lang="en-US" dirty="0" smtClean="0">
                <a:effectLst>
                  <a:outerShdw blurRad="38100" dist="38100" dir="2700000" algn="tl">
                    <a:srgbClr val="000000">
                      <a:alpha val="43137"/>
                    </a:srgbClr>
                  </a:outerShdw>
                </a:effectLst>
              </a:rPr>
              <a:t>SPOKANE HISTORIC LANDMARKS COMMISSION</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43843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3349869" cy="2540976"/>
          </a:xfrm>
        </p:spPr>
        <p:txBody>
          <a:bodyPr/>
          <a:lstStyle/>
          <a:p>
            <a:r>
              <a:rPr lang="en-US" sz="3600" dirty="0" smtClean="0">
                <a:effectLst>
                  <a:outerShdw blurRad="38100" dist="38100" dir="2700000" algn="tl">
                    <a:srgbClr val="000000">
                      <a:alpha val="43137"/>
                    </a:srgbClr>
                  </a:outerShdw>
                </a:effectLst>
              </a:rPr>
              <a:t>New Construction Framework for Compatibility</a:t>
            </a:r>
            <a:endParaRPr lang="en-US" sz="3600"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3453912" y="192333"/>
            <a:ext cx="8503627" cy="6573206"/>
          </a:xfrm>
          <a:prstGeom prst="rect">
            <a:avLst/>
          </a:prstGeom>
        </p:spPr>
      </p:pic>
      <p:pic>
        <p:nvPicPr>
          <p:cNvPr id="6" name="Picture 5"/>
          <p:cNvPicPr>
            <a:picLocks noChangeAspect="1"/>
          </p:cNvPicPr>
          <p:nvPr/>
        </p:nvPicPr>
        <p:blipFill>
          <a:blip r:embed="rId3"/>
          <a:stretch>
            <a:fillRect/>
          </a:stretch>
        </p:blipFill>
        <p:spPr>
          <a:xfrm>
            <a:off x="341068" y="2936630"/>
            <a:ext cx="6959180" cy="2484560"/>
          </a:xfrm>
          <a:prstGeom prst="rect">
            <a:avLst/>
          </a:prstGeom>
          <a:effectLst>
            <a:outerShdw blurRad="215900" dist="114300" dir="2880000" sx="103000" sy="103000" algn="l" rotWithShape="0">
              <a:prstClr val="black">
                <a:alpha val="40000"/>
              </a:prstClr>
            </a:outerShdw>
          </a:effectLst>
          <a:scene3d>
            <a:camera prst="orthographicFront"/>
            <a:lightRig rig="threePt" dir="t"/>
          </a:scene3d>
          <a:sp3d contourW="12700"/>
        </p:spPr>
      </p:pic>
    </p:spTree>
    <p:extLst>
      <p:ext uri="{BB962C8B-B14F-4D97-AF65-F5344CB8AC3E}">
        <p14:creationId xmlns:p14="http://schemas.microsoft.com/office/powerpoint/2010/main" val="424826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3349869" cy="2540976"/>
          </a:xfrm>
        </p:spPr>
        <p:txBody>
          <a:bodyPr/>
          <a:lstStyle/>
          <a:p>
            <a:r>
              <a:rPr lang="en-US" sz="3600" dirty="0" smtClean="0">
                <a:effectLst>
                  <a:outerShdw blurRad="38100" dist="38100" dir="2700000" algn="tl">
                    <a:srgbClr val="000000">
                      <a:alpha val="43137"/>
                    </a:srgbClr>
                  </a:outerShdw>
                </a:effectLst>
              </a:rPr>
              <a:t>New Construction Framework for Compatibility</a:t>
            </a:r>
            <a:endParaRPr lang="en-US" sz="3600"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3557954" y="174015"/>
            <a:ext cx="8443546" cy="6517966"/>
          </a:xfrm>
          <a:prstGeom prst="rect">
            <a:avLst/>
          </a:prstGeom>
        </p:spPr>
      </p:pic>
      <p:pic>
        <p:nvPicPr>
          <p:cNvPr id="4" name="Picture 3"/>
          <p:cNvPicPr>
            <a:picLocks noChangeAspect="1"/>
          </p:cNvPicPr>
          <p:nvPr/>
        </p:nvPicPr>
        <p:blipFill>
          <a:blip r:embed="rId3"/>
          <a:stretch>
            <a:fillRect/>
          </a:stretch>
        </p:blipFill>
        <p:spPr>
          <a:xfrm>
            <a:off x="175846" y="3432998"/>
            <a:ext cx="6019800" cy="2066925"/>
          </a:xfrm>
          <a:prstGeom prst="rect">
            <a:avLst/>
          </a:prstGeom>
          <a:effectLst>
            <a:outerShdw blurRad="215900" dist="114300" dir="2880000" sx="103000" sy="103000" algn="ctr" rotWithShape="0">
              <a:srgbClr val="000000">
                <a:alpha val="40000"/>
              </a:srgbClr>
            </a:outerShdw>
          </a:effectLst>
          <a:scene3d>
            <a:camera prst="orthographicFront"/>
            <a:lightRig rig="threePt" dir="t"/>
          </a:scene3d>
          <a:sp3d contourW="12700">
            <a:contourClr>
              <a:schemeClr val="bg1"/>
            </a:contourClr>
          </a:sp3d>
        </p:spPr>
      </p:pic>
    </p:spTree>
    <p:extLst>
      <p:ext uri="{BB962C8B-B14F-4D97-AF65-F5344CB8AC3E}">
        <p14:creationId xmlns:p14="http://schemas.microsoft.com/office/powerpoint/2010/main" val="41743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59840" y="394660"/>
            <a:ext cx="8123053" cy="6289564"/>
          </a:xfrm>
          <a:prstGeom prst="rect">
            <a:avLst/>
          </a:prstGeom>
        </p:spPr>
      </p:pic>
      <p:pic>
        <p:nvPicPr>
          <p:cNvPr id="2" name="Picture 1"/>
          <p:cNvPicPr>
            <a:picLocks noChangeAspect="1"/>
          </p:cNvPicPr>
          <p:nvPr/>
        </p:nvPicPr>
        <p:blipFill>
          <a:blip r:embed="rId3"/>
          <a:stretch>
            <a:fillRect/>
          </a:stretch>
        </p:blipFill>
        <p:spPr>
          <a:xfrm>
            <a:off x="346930" y="3205162"/>
            <a:ext cx="5343525" cy="2962275"/>
          </a:xfrm>
          <a:prstGeom prst="rect">
            <a:avLst/>
          </a:prstGeom>
          <a:effectLst>
            <a:outerShdw blurRad="215900" dist="114300" dir="2880000" sx="103000" sy="103000" algn="ctr" rotWithShape="0">
              <a:schemeClr val="bg1">
                <a:alpha val="40000"/>
              </a:schemeClr>
            </a:outerShdw>
          </a:effectLst>
          <a:scene3d>
            <a:camera prst="orthographicFront"/>
            <a:lightRig rig="threePt" dir="t"/>
          </a:scene3d>
          <a:sp3d contourW="12700">
            <a:contourClr>
              <a:schemeClr val="bg1"/>
            </a:contourClr>
          </a:sp3d>
        </p:spPr>
      </p:pic>
      <p:sp>
        <p:nvSpPr>
          <p:cNvPr id="4" name="Title 1"/>
          <p:cNvSpPr txBox="1">
            <a:spLocks/>
          </p:cNvSpPr>
          <p:nvPr/>
        </p:nvSpPr>
        <p:spPr>
          <a:xfrm>
            <a:off x="233916" y="147399"/>
            <a:ext cx="3349869" cy="2540976"/>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smtClean="0">
                <a:effectLst>
                  <a:outerShdw blurRad="38100" dist="38100" dir="2700000" algn="tl">
                    <a:srgbClr val="000000">
                      <a:alpha val="43137"/>
                    </a:srgbClr>
                  </a:outerShdw>
                </a:effectLst>
              </a:rPr>
              <a:t>New Construction Framework for Compatibility</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7198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44090" y="175845"/>
            <a:ext cx="8387202" cy="6479931"/>
          </a:xfrm>
          <a:prstGeom prst="rect">
            <a:avLst/>
          </a:prstGeom>
        </p:spPr>
      </p:pic>
      <p:sp>
        <p:nvSpPr>
          <p:cNvPr id="2" name="Title 1"/>
          <p:cNvSpPr txBox="1">
            <a:spLocks/>
          </p:cNvSpPr>
          <p:nvPr/>
        </p:nvSpPr>
        <p:spPr>
          <a:xfrm>
            <a:off x="202018" y="0"/>
            <a:ext cx="3349869" cy="2540976"/>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smtClean="0">
                <a:effectLst>
                  <a:outerShdw blurRad="38100" dist="38100" dir="2700000" algn="tl">
                    <a:srgbClr val="000000">
                      <a:alpha val="43137"/>
                    </a:srgbClr>
                  </a:outerShdw>
                </a:effectLst>
              </a:rPr>
              <a:t>New Construction Framework for Compatibility</a:t>
            </a:r>
            <a:endParaRPr lang="en-US" sz="3600"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stretch>
            <a:fillRect/>
          </a:stretch>
        </p:blipFill>
        <p:spPr>
          <a:xfrm>
            <a:off x="460864" y="3759445"/>
            <a:ext cx="5467350" cy="2152650"/>
          </a:xfrm>
          <a:prstGeom prst="rect">
            <a:avLst/>
          </a:prstGeom>
          <a:effectLst>
            <a:outerShdw blurRad="215900" dist="114300" dir="2880000" sx="103000" sy="103000" algn="ctr" rotWithShape="0">
              <a:schemeClr val="bg1">
                <a:alpha val="40000"/>
              </a:schemeClr>
            </a:outerShdw>
          </a:effectLst>
          <a:scene3d>
            <a:camera prst="orthographicFront"/>
            <a:lightRig rig="threePt" dir="t"/>
          </a:scene3d>
          <a:sp3d contourW="12700">
            <a:contourClr>
              <a:schemeClr val="bg1"/>
            </a:contourClr>
          </a:sp3d>
        </p:spPr>
      </p:pic>
    </p:spTree>
    <p:extLst>
      <p:ext uri="{BB962C8B-B14F-4D97-AF65-F5344CB8AC3E}">
        <p14:creationId xmlns:p14="http://schemas.microsoft.com/office/powerpoint/2010/main" val="384720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34464" y="233917"/>
            <a:ext cx="8308902" cy="6432698"/>
          </a:xfrm>
          <a:prstGeom prst="rect">
            <a:avLst/>
          </a:prstGeom>
        </p:spPr>
      </p:pic>
      <p:sp>
        <p:nvSpPr>
          <p:cNvPr id="3" name="Title 1"/>
          <p:cNvSpPr txBox="1">
            <a:spLocks/>
          </p:cNvSpPr>
          <p:nvPr/>
        </p:nvSpPr>
        <p:spPr>
          <a:xfrm>
            <a:off x="202018" y="21266"/>
            <a:ext cx="3349869" cy="2540976"/>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smtClean="0">
                <a:effectLst>
                  <a:outerShdw blurRad="38100" dist="38100" dir="2700000" algn="tl">
                    <a:srgbClr val="000000">
                      <a:alpha val="43137"/>
                    </a:srgbClr>
                  </a:outerShdw>
                </a:effectLst>
              </a:rPr>
              <a:t>New Construction Framework for Compatibility</a:t>
            </a:r>
            <a:endParaRPr lang="en-US" sz="36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stretch>
            <a:fillRect/>
          </a:stretch>
        </p:blipFill>
        <p:spPr>
          <a:xfrm>
            <a:off x="379338" y="2945220"/>
            <a:ext cx="5968913" cy="2114772"/>
          </a:xfrm>
          <a:prstGeom prst="rect">
            <a:avLst/>
          </a:prstGeom>
          <a:effectLst>
            <a:outerShdw blurRad="215900" dist="50800" dir="5400000" sx="103000" sy="103000" algn="ctr" rotWithShape="0">
              <a:schemeClr val="bg1">
                <a:alpha val="40000"/>
              </a:schemeClr>
            </a:outerShdw>
          </a:effectLst>
          <a:scene3d>
            <a:camera prst="orthographicFront"/>
            <a:lightRig rig="threePt" dir="t"/>
          </a:scene3d>
          <a:sp3d contourW="12700">
            <a:contourClr>
              <a:schemeClr val="bg1"/>
            </a:contourClr>
          </a:sp3d>
        </p:spPr>
      </p:pic>
    </p:spTree>
    <p:extLst>
      <p:ext uri="{BB962C8B-B14F-4D97-AF65-F5344CB8AC3E}">
        <p14:creationId xmlns:p14="http://schemas.microsoft.com/office/powerpoint/2010/main" val="181544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65083" y="883915"/>
            <a:ext cx="10708639" cy="3934691"/>
            <a:chOff x="265083" y="1025236"/>
            <a:chExt cx="10708639" cy="4054763"/>
          </a:xfrm>
        </p:grpSpPr>
        <p:sp>
          <p:nvSpPr>
            <p:cNvPr id="5" name="Freeform 4"/>
            <p:cNvSpPr/>
            <p:nvPr/>
          </p:nvSpPr>
          <p:spPr>
            <a:xfrm>
              <a:off x="265083" y="1025236"/>
              <a:ext cx="8245652" cy="729857"/>
            </a:xfrm>
            <a:custGeom>
              <a:avLst/>
              <a:gdLst>
                <a:gd name="connsiteX0" fmla="*/ 0 w 8245652"/>
                <a:gd name="connsiteY0" fmla="*/ 72986 h 729857"/>
                <a:gd name="connsiteX1" fmla="*/ 72986 w 8245652"/>
                <a:gd name="connsiteY1" fmla="*/ 0 h 729857"/>
                <a:gd name="connsiteX2" fmla="*/ 8172666 w 8245652"/>
                <a:gd name="connsiteY2" fmla="*/ 0 h 729857"/>
                <a:gd name="connsiteX3" fmla="*/ 8245652 w 8245652"/>
                <a:gd name="connsiteY3" fmla="*/ 72986 h 729857"/>
                <a:gd name="connsiteX4" fmla="*/ 8245652 w 8245652"/>
                <a:gd name="connsiteY4" fmla="*/ 656871 h 729857"/>
                <a:gd name="connsiteX5" fmla="*/ 8172666 w 8245652"/>
                <a:gd name="connsiteY5" fmla="*/ 729857 h 729857"/>
                <a:gd name="connsiteX6" fmla="*/ 72986 w 8245652"/>
                <a:gd name="connsiteY6" fmla="*/ 729857 h 729857"/>
                <a:gd name="connsiteX7" fmla="*/ 0 w 8245652"/>
                <a:gd name="connsiteY7" fmla="*/ 656871 h 729857"/>
                <a:gd name="connsiteX8" fmla="*/ 0 w 8245652"/>
                <a:gd name="connsiteY8" fmla="*/ 72986 h 7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5652" h="729857">
                  <a:moveTo>
                    <a:pt x="0" y="72986"/>
                  </a:moveTo>
                  <a:cubicBezTo>
                    <a:pt x="0" y="32677"/>
                    <a:pt x="32677" y="0"/>
                    <a:pt x="72986" y="0"/>
                  </a:cubicBezTo>
                  <a:lnTo>
                    <a:pt x="8172666" y="0"/>
                  </a:lnTo>
                  <a:cubicBezTo>
                    <a:pt x="8212975" y="0"/>
                    <a:pt x="8245652" y="32677"/>
                    <a:pt x="8245652" y="72986"/>
                  </a:cubicBezTo>
                  <a:lnTo>
                    <a:pt x="8245652" y="656871"/>
                  </a:lnTo>
                  <a:cubicBezTo>
                    <a:pt x="8245652" y="697180"/>
                    <a:pt x="8212975" y="729857"/>
                    <a:pt x="8172666" y="729857"/>
                  </a:cubicBezTo>
                  <a:lnTo>
                    <a:pt x="72986" y="729857"/>
                  </a:lnTo>
                  <a:cubicBezTo>
                    <a:pt x="32677" y="729857"/>
                    <a:pt x="0" y="697180"/>
                    <a:pt x="0" y="656871"/>
                  </a:cubicBezTo>
                  <a:lnTo>
                    <a:pt x="0" y="72986"/>
                  </a:lnTo>
                  <a:close/>
                </a:path>
              </a:pathLst>
            </a:custGeom>
            <a:solidFill>
              <a:schemeClr val="accent1">
                <a:alpha val="26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3297" tIns="143297" rIns="973510" bIns="143297" numCol="1" spcCol="1270" anchor="ctr" anchorCtr="0">
              <a:noAutofit/>
            </a:bodyPr>
            <a:lstStyle/>
            <a:p>
              <a:pPr lvl="0" algn="l" defTabSz="1422400">
                <a:lnSpc>
                  <a:spcPct val="90000"/>
                </a:lnSpc>
                <a:spcBef>
                  <a:spcPct val="0"/>
                </a:spcBef>
                <a:spcAft>
                  <a:spcPct val="35000"/>
                </a:spcAft>
              </a:pPr>
              <a:r>
                <a:rPr lang="en-US" sz="2400" b="1" kern="1200" dirty="0" smtClean="0"/>
                <a:t>Proponent contacts HPO for preliminary plan review with Design Review Committee</a:t>
              </a:r>
              <a:endParaRPr lang="en-US" sz="2400" b="1" kern="1200" dirty="0"/>
            </a:p>
          </p:txBody>
        </p:sp>
        <p:sp>
          <p:nvSpPr>
            <p:cNvPr id="6" name="Freeform 5"/>
            <p:cNvSpPr/>
            <p:nvPr/>
          </p:nvSpPr>
          <p:spPr>
            <a:xfrm>
              <a:off x="880829" y="1856462"/>
              <a:ext cx="8245652" cy="729857"/>
            </a:xfrm>
            <a:custGeom>
              <a:avLst/>
              <a:gdLst>
                <a:gd name="connsiteX0" fmla="*/ 0 w 8245652"/>
                <a:gd name="connsiteY0" fmla="*/ 72986 h 729857"/>
                <a:gd name="connsiteX1" fmla="*/ 72986 w 8245652"/>
                <a:gd name="connsiteY1" fmla="*/ 0 h 729857"/>
                <a:gd name="connsiteX2" fmla="*/ 8172666 w 8245652"/>
                <a:gd name="connsiteY2" fmla="*/ 0 h 729857"/>
                <a:gd name="connsiteX3" fmla="*/ 8245652 w 8245652"/>
                <a:gd name="connsiteY3" fmla="*/ 72986 h 729857"/>
                <a:gd name="connsiteX4" fmla="*/ 8245652 w 8245652"/>
                <a:gd name="connsiteY4" fmla="*/ 656871 h 729857"/>
                <a:gd name="connsiteX5" fmla="*/ 8172666 w 8245652"/>
                <a:gd name="connsiteY5" fmla="*/ 729857 h 729857"/>
                <a:gd name="connsiteX6" fmla="*/ 72986 w 8245652"/>
                <a:gd name="connsiteY6" fmla="*/ 729857 h 729857"/>
                <a:gd name="connsiteX7" fmla="*/ 0 w 8245652"/>
                <a:gd name="connsiteY7" fmla="*/ 656871 h 729857"/>
                <a:gd name="connsiteX8" fmla="*/ 0 w 8245652"/>
                <a:gd name="connsiteY8" fmla="*/ 72986 h 7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5652" h="729857">
                  <a:moveTo>
                    <a:pt x="0" y="72986"/>
                  </a:moveTo>
                  <a:cubicBezTo>
                    <a:pt x="0" y="32677"/>
                    <a:pt x="32677" y="0"/>
                    <a:pt x="72986" y="0"/>
                  </a:cubicBezTo>
                  <a:lnTo>
                    <a:pt x="8172666" y="0"/>
                  </a:lnTo>
                  <a:cubicBezTo>
                    <a:pt x="8212975" y="0"/>
                    <a:pt x="8245652" y="32677"/>
                    <a:pt x="8245652" y="72986"/>
                  </a:cubicBezTo>
                  <a:lnTo>
                    <a:pt x="8245652" y="656871"/>
                  </a:lnTo>
                  <a:cubicBezTo>
                    <a:pt x="8245652" y="697180"/>
                    <a:pt x="8212975" y="729857"/>
                    <a:pt x="8172666" y="729857"/>
                  </a:cubicBezTo>
                  <a:lnTo>
                    <a:pt x="72986" y="729857"/>
                  </a:lnTo>
                  <a:cubicBezTo>
                    <a:pt x="32677" y="729857"/>
                    <a:pt x="0" y="697180"/>
                    <a:pt x="0" y="656871"/>
                  </a:cubicBezTo>
                  <a:lnTo>
                    <a:pt x="0" y="72986"/>
                  </a:lnTo>
                  <a:close/>
                </a:path>
              </a:pathLst>
            </a:custGeom>
            <a:solidFill>
              <a:schemeClr val="accent1">
                <a:hueOff val="0"/>
                <a:satOff val="0"/>
                <a:lumOff val="0"/>
                <a:alpha val="36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3767" tIns="93767" rIns="1183921" bIns="93767" numCol="1" spcCol="1270" anchor="ctr" anchorCtr="0">
              <a:noAutofit/>
            </a:bodyPr>
            <a:lstStyle/>
            <a:p>
              <a:pPr lvl="0" algn="l" defTabSz="844550">
                <a:lnSpc>
                  <a:spcPct val="90000"/>
                </a:lnSpc>
                <a:spcBef>
                  <a:spcPct val="0"/>
                </a:spcBef>
                <a:spcAft>
                  <a:spcPct val="35000"/>
                </a:spcAft>
              </a:pPr>
              <a:r>
                <a:rPr lang="en-US" sz="1900" b="1" kern="1200" dirty="0" smtClean="0"/>
                <a:t>Project is scored for compatibility by the DRC/staff using the “Compatibility of Design Rating” sheet  </a:t>
              </a:r>
              <a:endParaRPr lang="en-US" sz="1900" b="1" kern="1200" dirty="0"/>
            </a:p>
          </p:txBody>
        </p:sp>
        <p:sp>
          <p:nvSpPr>
            <p:cNvPr id="7" name="Freeform 6"/>
            <p:cNvSpPr/>
            <p:nvPr/>
          </p:nvSpPr>
          <p:spPr>
            <a:xfrm>
              <a:off x="1496576" y="2687689"/>
              <a:ext cx="8245652" cy="729857"/>
            </a:xfrm>
            <a:custGeom>
              <a:avLst/>
              <a:gdLst>
                <a:gd name="connsiteX0" fmla="*/ 0 w 8245652"/>
                <a:gd name="connsiteY0" fmla="*/ 72986 h 729857"/>
                <a:gd name="connsiteX1" fmla="*/ 72986 w 8245652"/>
                <a:gd name="connsiteY1" fmla="*/ 0 h 729857"/>
                <a:gd name="connsiteX2" fmla="*/ 8172666 w 8245652"/>
                <a:gd name="connsiteY2" fmla="*/ 0 h 729857"/>
                <a:gd name="connsiteX3" fmla="*/ 8245652 w 8245652"/>
                <a:gd name="connsiteY3" fmla="*/ 72986 h 729857"/>
                <a:gd name="connsiteX4" fmla="*/ 8245652 w 8245652"/>
                <a:gd name="connsiteY4" fmla="*/ 656871 h 729857"/>
                <a:gd name="connsiteX5" fmla="*/ 8172666 w 8245652"/>
                <a:gd name="connsiteY5" fmla="*/ 729857 h 729857"/>
                <a:gd name="connsiteX6" fmla="*/ 72986 w 8245652"/>
                <a:gd name="connsiteY6" fmla="*/ 729857 h 729857"/>
                <a:gd name="connsiteX7" fmla="*/ 0 w 8245652"/>
                <a:gd name="connsiteY7" fmla="*/ 656871 h 729857"/>
                <a:gd name="connsiteX8" fmla="*/ 0 w 8245652"/>
                <a:gd name="connsiteY8" fmla="*/ 72986 h 7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5652" h="729857">
                  <a:moveTo>
                    <a:pt x="0" y="72986"/>
                  </a:moveTo>
                  <a:cubicBezTo>
                    <a:pt x="0" y="32677"/>
                    <a:pt x="32677" y="0"/>
                    <a:pt x="72986" y="0"/>
                  </a:cubicBezTo>
                  <a:lnTo>
                    <a:pt x="8172666" y="0"/>
                  </a:lnTo>
                  <a:cubicBezTo>
                    <a:pt x="8212975" y="0"/>
                    <a:pt x="8245652" y="32677"/>
                    <a:pt x="8245652" y="72986"/>
                  </a:cubicBezTo>
                  <a:lnTo>
                    <a:pt x="8245652" y="656871"/>
                  </a:lnTo>
                  <a:cubicBezTo>
                    <a:pt x="8245652" y="697180"/>
                    <a:pt x="8212975" y="729857"/>
                    <a:pt x="8172666" y="729857"/>
                  </a:cubicBezTo>
                  <a:lnTo>
                    <a:pt x="72986" y="729857"/>
                  </a:lnTo>
                  <a:cubicBezTo>
                    <a:pt x="32677" y="729857"/>
                    <a:pt x="0" y="697180"/>
                    <a:pt x="0" y="656871"/>
                  </a:cubicBezTo>
                  <a:lnTo>
                    <a:pt x="0" y="72986"/>
                  </a:lnTo>
                  <a:close/>
                </a:path>
              </a:pathLst>
            </a:custGeom>
            <a:solidFill>
              <a:schemeClr val="accent1">
                <a:hueOff val="0"/>
                <a:satOff val="0"/>
                <a:lumOff val="0"/>
                <a:alpha val="48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3767" tIns="93767" rIns="1183921" bIns="93767" numCol="1" spcCol="1270" anchor="ctr" anchorCtr="0">
              <a:noAutofit/>
            </a:bodyPr>
            <a:lstStyle/>
            <a:p>
              <a:pPr lvl="0" defTabSz="844550">
                <a:lnSpc>
                  <a:spcPct val="80000"/>
                </a:lnSpc>
                <a:spcBef>
                  <a:spcPct val="0"/>
                </a:spcBef>
              </a:pPr>
              <a:r>
                <a:rPr lang="en-US" b="1" kern="1200" dirty="0" smtClean="0"/>
                <a:t>Depending upon scor</a:t>
              </a:r>
              <a:r>
                <a:rPr lang="en-US" b="1" dirty="0" smtClean="0"/>
                <a:t>e, a conversation can </a:t>
              </a:r>
              <a:r>
                <a:rPr lang="en-US" b="1" dirty="0"/>
                <a:t>begin  about the appropriateness of that design for a specific site in</a:t>
              </a:r>
            </a:p>
            <a:p>
              <a:pPr lvl="0" defTabSz="844550">
                <a:lnSpc>
                  <a:spcPct val="80000"/>
                </a:lnSpc>
                <a:spcBef>
                  <a:spcPct val="0"/>
                </a:spcBef>
              </a:pPr>
              <a:r>
                <a:rPr lang="en-US" b="1" dirty="0"/>
                <a:t>the historic </a:t>
              </a:r>
              <a:r>
                <a:rPr lang="en-US" b="1" dirty="0" smtClean="0"/>
                <a:t>district  </a:t>
              </a:r>
              <a:endParaRPr lang="en-US" b="1" kern="1200" dirty="0"/>
            </a:p>
          </p:txBody>
        </p:sp>
        <p:sp>
          <p:nvSpPr>
            <p:cNvPr id="8" name="Freeform 7"/>
            <p:cNvSpPr/>
            <p:nvPr/>
          </p:nvSpPr>
          <p:spPr>
            <a:xfrm>
              <a:off x="2112323" y="3518915"/>
              <a:ext cx="8245652" cy="729857"/>
            </a:xfrm>
            <a:custGeom>
              <a:avLst/>
              <a:gdLst>
                <a:gd name="connsiteX0" fmla="*/ 0 w 8245652"/>
                <a:gd name="connsiteY0" fmla="*/ 72986 h 729857"/>
                <a:gd name="connsiteX1" fmla="*/ 72986 w 8245652"/>
                <a:gd name="connsiteY1" fmla="*/ 0 h 729857"/>
                <a:gd name="connsiteX2" fmla="*/ 8172666 w 8245652"/>
                <a:gd name="connsiteY2" fmla="*/ 0 h 729857"/>
                <a:gd name="connsiteX3" fmla="*/ 8245652 w 8245652"/>
                <a:gd name="connsiteY3" fmla="*/ 72986 h 729857"/>
                <a:gd name="connsiteX4" fmla="*/ 8245652 w 8245652"/>
                <a:gd name="connsiteY4" fmla="*/ 656871 h 729857"/>
                <a:gd name="connsiteX5" fmla="*/ 8172666 w 8245652"/>
                <a:gd name="connsiteY5" fmla="*/ 729857 h 729857"/>
                <a:gd name="connsiteX6" fmla="*/ 72986 w 8245652"/>
                <a:gd name="connsiteY6" fmla="*/ 729857 h 729857"/>
                <a:gd name="connsiteX7" fmla="*/ 0 w 8245652"/>
                <a:gd name="connsiteY7" fmla="*/ 656871 h 729857"/>
                <a:gd name="connsiteX8" fmla="*/ 0 w 8245652"/>
                <a:gd name="connsiteY8" fmla="*/ 72986 h 7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5652" h="729857">
                  <a:moveTo>
                    <a:pt x="0" y="72986"/>
                  </a:moveTo>
                  <a:cubicBezTo>
                    <a:pt x="0" y="32677"/>
                    <a:pt x="32677" y="0"/>
                    <a:pt x="72986" y="0"/>
                  </a:cubicBezTo>
                  <a:lnTo>
                    <a:pt x="8172666" y="0"/>
                  </a:lnTo>
                  <a:cubicBezTo>
                    <a:pt x="8212975" y="0"/>
                    <a:pt x="8245652" y="32677"/>
                    <a:pt x="8245652" y="72986"/>
                  </a:cubicBezTo>
                  <a:lnTo>
                    <a:pt x="8245652" y="656871"/>
                  </a:lnTo>
                  <a:cubicBezTo>
                    <a:pt x="8245652" y="697180"/>
                    <a:pt x="8212975" y="729857"/>
                    <a:pt x="8172666" y="729857"/>
                  </a:cubicBezTo>
                  <a:lnTo>
                    <a:pt x="72986" y="729857"/>
                  </a:lnTo>
                  <a:cubicBezTo>
                    <a:pt x="32677" y="729857"/>
                    <a:pt x="0" y="697180"/>
                    <a:pt x="0" y="656871"/>
                  </a:cubicBezTo>
                  <a:lnTo>
                    <a:pt x="0" y="72986"/>
                  </a:lnTo>
                  <a:close/>
                </a:path>
              </a:pathLst>
            </a:custGeom>
            <a:solidFill>
              <a:schemeClr val="accent1">
                <a:hueOff val="0"/>
                <a:satOff val="0"/>
                <a:lumOff val="0"/>
                <a:alpha val="66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3767" tIns="93767" rIns="1183921" bIns="93767" numCol="1" spcCol="1270" anchor="ctr" anchorCtr="0">
              <a:noAutofit/>
            </a:bodyPr>
            <a:lstStyle/>
            <a:p>
              <a:pPr lvl="0" algn="l" defTabSz="844550">
                <a:lnSpc>
                  <a:spcPct val="90000"/>
                </a:lnSpc>
                <a:spcBef>
                  <a:spcPct val="0"/>
                </a:spcBef>
                <a:spcAft>
                  <a:spcPct val="35000"/>
                </a:spcAft>
              </a:pPr>
              <a:r>
                <a:rPr lang="en-US" sz="1900" b="1" kern="1200" dirty="0" smtClean="0"/>
                <a:t>Architect may revise plans (or not) and submit for full SHLC review</a:t>
              </a:r>
              <a:endParaRPr lang="en-US" sz="1900" i="1" kern="1200" dirty="0"/>
            </a:p>
          </p:txBody>
        </p:sp>
        <p:sp>
          <p:nvSpPr>
            <p:cNvPr id="9" name="Freeform 8"/>
            <p:cNvSpPr/>
            <p:nvPr/>
          </p:nvSpPr>
          <p:spPr>
            <a:xfrm>
              <a:off x="2728070" y="4350142"/>
              <a:ext cx="8245652" cy="729857"/>
            </a:xfrm>
            <a:custGeom>
              <a:avLst/>
              <a:gdLst>
                <a:gd name="connsiteX0" fmla="*/ 0 w 8245652"/>
                <a:gd name="connsiteY0" fmla="*/ 72986 h 729857"/>
                <a:gd name="connsiteX1" fmla="*/ 72986 w 8245652"/>
                <a:gd name="connsiteY1" fmla="*/ 0 h 729857"/>
                <a:gd name="connsiteX2" fmla="*/ 8172666 w 8245652"/>
                <a:gd name="connsiteY2" fmla="*/ 0 h 729857"/>
                <a:gd name="connsiteX3" fmla="*/ 8245652 w 8245652"/>
                <a:gd name="connsiteY3" fmla="*/ 72986 h 729857"/>
                <a:gd name="connsiteX4" fmla="*/ 8245652 w 8245652"/>
                <a:gd name="connsiteY4" fmla="*/ 656871 h 729857"/>
                <a:gd name="connsiteX5" fmla="*/ 8172666 w 8245652"/>
                <a:gd name="connsiteY5" fmla="*/ 729857 h 729857"/>
                <a:gd name="connsiteX6" fmla="*/ 72986 w 8245652"/>
                <a:gd name="connsiteY6" fmla="*/ 729857 h 729857"/>
                <a:gd name="connsiteX7" fmla="*/ 0 w 8245652"/>
                <a:gd name="connsiteY7" fmla="*/ 656871 h 729857"/>
                <a:gd name="connsiteX8" fmla="*/ 0 w 8245652"/>
                <a:gd name="connsiteY8" fmla="*/ 72986 h 7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5652" h="729857">
                  <a:moveTo>
                    <a:pt x="0" y="72986"/>
                  </a:moveTo>
                  <a:cubicBezTo>
                    <a:pt x="0" y="32677"/>
                    <a:pt x="32677" y="0"/>
                    <a:pt x="72986" y="0"/>
                  </a:cubicBezTo>
                  <a:lnTo>
                    <a:pt x="8172666" y="0"/>
                  </a:lnTo>
                  <a:cubicBezTo>
                    <a:pt x="8212975" y="0"/>
                    <a:pt x="8245652" y="32677"/>
                    <a:pt x="8245652" y="72986"/>
                  </a:cubicBezTo>
                  <a:lnTo>
                    <a:pt x="8245652" y="656871"/>
                  </a:lnTo>
                  <a:cubicBezTo>
                    <a:pt x="8245652" y="697180"/>
                    <a:pt x="8212975" y="729857"/>
                    <a:pt x="8172666" y="729857"/>
                  </a:cubicBezTo>
                  <a:lnTo>
                    <a:pt x="72986" y="729857"/>
                  </a:lnTo>
                  <a:cubicBezTo>
                    <a:pt x="32677" y="729857"/>
                    <a:pt x="0" y="697180"/>
                    <a:pt x="0" y="656871"/>
                  </a:cubicBezTo>
                  <a:lnTo>
                    <a:pt x="0" y="72986"/>
                  </a:lnTo>
                  <a:close/>
                </a:path>
              </a:pathLst>
            </a:custGeom>
            <a:solidFill>
              <a:schemeClr val="accent1">
                <a:hueOff val="0"/>
                <a:satOff val="0"/>
                <a:lumOff val="0"/>
                <a:alpha val="73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3767" tIns="93767" rIns="1183921" bIns="93767" numCol="1" spcCol="1270" anchor="ctr" anchorCtr="0">
              <a:noAutofit/>
            </a:bodyPr>
            <a:lstStyle/>
            <a:p>
              <a:pPr lvl="0" algn="l" defTabSz="844550">
                <a:lnSpc>
                  <a:spcPct val="90000"/>
                </a:lnSpc>
                <a:spcBef>
                  <a:spcPct val="0"/>
                </a:spcBef>
                <a:spcAft>
                  <a:spcPct val="35000"/>
                </a:spcAft>
              </a:pPr>
              <a:r>
                <a:rPr lang="en-US" sz="1900" b="1" dirty="0"/>
                <a:t>P</a:t>
              </a:r>
              <a:r>
                <a:rPr lang="en-US" sz="1900" b="1" i="0" kern="1200" dirty="0" smtClean="0"/>
                <a:t>ublic hearing scheduled on next SHLC agenda (3</a:t>
              </a:r>
              <a:r>
                <a:rPr lang="en-US" sz="1900" b="1" i="0" kern="1200" baseline="30000" dirty="0" smtClean="0"/>
                <a:t>rd</a:t>
              </a:r>
              <a:r>
                <a:rPr lang="en-US" sz="1900" b="1" i="0" kern="1200" dirty="0" smtClean="0"/>
                <a:t> Wednesday of each month) </a:t>
              </a:r>
              <a:endParaRPr lang="en-US" sz="1900" b="1" i="0" kern="1200" dirty="0"/>
            </a:p>
          </p:txBody>
        </p:sp>
        <p:sp>
          <p:nvSpPr>
            <p:cNvPr id="10" name="Freeform 9"/>
            <p:cNvSpPr/>
            <p:nvPr/>
          </p:nvSpPr>
          <p:spPr>
            <a:xfrm>
              <a:off x="8036328" y="1558437"/>
              <a:ext cx="474407" cy="474407"/>
            </a:xfrm>
            <a:custGeom>
              <a:avLst/>
              <a:gdLst>
                <a:gd name="connsiteX0" fmla="*/ 0 w 474407"/>
                <a:gd name="connsiteY0" fmla="*/ 260924 h 474407"/>
                <a:gd name="connsiteX1" fmla="*/ 106742 w 474407"/>
                <a:gd name="connsiteY1" fmla="*/ 260924 h 474407"/>
                <a:gd name="connsiteX2" fmla="*/ 106742 w 474407"/>
                <a:gd name="connsiteY2" fmla="*/ 0 h 474407"/>
                <a:gd name="connsiteX3" fmla="*/ 367665 w 474407"/>
                <a:gd name="connsiteY3" fmla="*/ 0 h 474407"/>
                <a:gd name="connsiteX4" fmla="*/ 367665 w 474407"/>
                <a:gd name="connsiteY4" fmla="*/ 260924 h 474407"/>
                <a:gd name="connsiteX5" fmla="*/ 474407 w 474407"/>
                <a:gd name="connsiteY5" fmla="*/ 260924 h 474407"/>
                <a:gd name="connsiteX6" fmla="*/ 237204 w 474407"/>
                <a:gd name="connsiteY6" fmla="*/ 474407 h 474407"/>
                <a:gd name="connsiteX7" fmla="*/ 0 w 474407"/>
                <a:gd name="connsiteY7" fmla="*/ 260924 h 47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407" h="474407">
                  <a:moveTo>
                    <a:pt x="0" y="260924"/>
                  </a:moveTo>
                  <a:lnTo>
                    <a:pt x="106742" y="260924"/>
                  </a:lnTo>
                  <a:lnTo>
                    <a:pt x="106742" y="0"/>
                  </a:lnTo>
                  <a:lnTo>
                    <a:pt x="367665" y="0"/>
                  </a:lnTo>
                  <a:lnTo>
                    <a:pt x="367665" y="260924"/>
                  </a:lnTo>
                  <a:lnTo>
                    <a:pt x="474407" y="260924"/>
                  </a:lnTo>
                  <a:lnTo>
                    <a:pt x="237204" y="474407"/>
                  </a:lnTo>
                  <a:lnTo>
                    <a:pt x="0" y="26092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3412" tIns="26670" rIns="133412" bIns="144086" numCol="1" spcCol="1270" anchor="ctr" anchorCtr="0">
              <a:noAutofit/>
            </a:bodyPr>
            <a:lstStyle/>
            <a:p>
              <a:pPr lvl="0" algn="ctr" defTabSz="933450">
                <a:lnSpc>
                  <a:spcPct val="90000"/>
                </a:lnSpc>
                <a:spcBef>
                  <a:spcPct val="0"/>
                </a:spcBef>
                <a:spcAft>
                  <a:spcPct val="35000"/>
                </a:spcAft>
              </a:pPr>
              <a:endParaRPr lang="en-US" sz="2100" kern="1200"/>
            </a:p>
          </p:txBody>
        </p:sp>
        <p:sp>
          <p:nvSpPr>
            <p:cNvPr id="11" name="Freeform 10"/>
            <p:cNvSpPr/>
            <p:nvPr/>
          </p:nvSpPr>
          <p:spPr>
            <a:xfrm>
              <a:off x="8652075" y="2389664"/>
              <a:ext cx="474407" cy="474407"/>
            </a:xfrm>
            <a:custGeom>
              <a:avLst/>
              <a:gdLst>
                <a:gd name="connsiteX0" fmla="*/ 0 w 474407"/>
                <a:gd name="connsiteY0" fmla="*/ 260924 h 474407"/>
                <a:gd name="connsiteX1" fmla="*/ 106742 w 474407"/>
                <a:gd name="connsiteY1" fmla="*/ 260924 h 474407"/>
                <a:gd name="connsiteX2" fmla="*/ 106742 w 474407"/>
                <a:gd name="connsiteY2" fmla="*/ 0 h 474407"/>
                <a:gd name="connsiteX3" fmla="*/ 367665 w 474407"/>
                <a:gd name="connsiteY3" fmla="*/ 0 h 474407"/>
                <a:gd name="connsiteX4" fmla="*/ 367665 w 474407"/>
                <a:gd name="connsiteY4" fmla="*/ 260924 h 474407"/>
                <a:gd name="connsiteX5" fmla="*/ 474407 w 474407"/>
                <a:gd name="connsiteY5" fmla="*/ 260924 h 474407"/>
                <a:gd name="connsiteX6" fmla="*/ 237204 w 474407"/>
                <a:gd name="connsiteY6" fmla="*/ 474407 h 474407"/>
                <a:gd name="connsiteX7" fmla="*/ 0 w 474407"/>
                <a:gd name="connsiteY7" fmla="*/ 260924 h 47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407" h="474407">
                  <a:moveTo>
                    <a:pt x="0" y="260924"/>
                  </a:moveTo>
                  <a:lnTo>
                    <a:pt x="106742" y="260924"/>
                  </a:lnTo>
                  <a:lnTo>
                    <a:pt x="106742" y="0"/>
                  </a:lnTo>
                  <a:lnTo>
                    <a:pt x="367665" y="0"/>
                  </a:lnTo>
                  <a:lnTo>
                    <a:pt x="367665" y="260924"/>
                  </a:lnTo>
                  <a:lnTo>
                    <a:pt x="474407" y="260924"/>
                  </a:lnTo>
                  <a:lnTo>
                    <a:pt x="237204" y="474407"/>
                  </a:lnTo>
                  <a:lnTo>
                    <a:pt x="0" y="26092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3412" tIns="26670" rIns="133412" bIns="144086" numCol="1" spcCol="1270" anchor="ctr" anchorCtr="0">
              <a:noAutofit/>
            </a:bodyPr>
            <a:lstStyle/>
            <a:p>
              <a:pPr lvl="0" algn="ctr" defTabSz="933450">
                <a:lnSpc>
                  <a:spcPct val="90000"/>
                </a:lnSpc>
                <a:spcBef>
                  <a:spcPct val="0"/>
                </a:spcBef>
                <a:spcAft>
                  <a:spcPct val="35000"/>
                </a:spcAft>
              </a:pPr>
              <a:endParaRPr lang="en-US" sz="2100" kern="1200"/>
            </a:p>
          </p:txBody>
        </p:sp>
        <p:sp>
          <p:nvSpPr>
            <p:cNvPr id="12" name="Freeform 11"/>
            <p:cNvSpPr/>
            <p:nvPr/>
          </p:nvSpPr>
          <p:spPr>
            <a:xfrm>
              <a:off x="9267822" y="3208726"/>
              <a:ext cx="474407" cy="474407"/>
            </a:xfrm>
            <a:custGeom>
              <a:avLst/>
              <a:gdLst>
                <a:gd name="connsiteX0" fmla="*/ 0 w 474407"/>
                <a:gd name="connsiteY0" fmla="*/ 260924 h 474407"/>
                <a:gd name="connsiteX1" fmla="*/ 106742 w 474407"/>
                <a:gd name="connsiteY1" fmla="*/ 260924 h 474407"/>
                <a:gd name="connsiteX2" fmla="*/ 106742 w 474407"/>
                <a:gd name="connsiteY2" fmla="*/ 0 h 474407"/>
                <a:gd name="connsiteX3" fmla="*/ 367665 w 474407"/>
                <a:gd name="connsiteY3" fmla="*/ 0 h 474407"/>
                <a:gd name="connsiteX4" fmla="*/ 367665 w 474407"/>
                <a:gd name="connsiteY4" fmla="*/ 260924 h 474407"/>
                <a:gd name="connsiteX5" fmla="*/ 474407 w 474407"/>
                <a:gd name="connsiteY5" fmla="*/ 260924 h 474407"/>
                <a:gd name="connsiteX6" fmla="*/ 237204 w 474407"/>
                <a:gd name="connsiteY6" fmla="*/ 474407 h 474407"/>
                <a:gd name="connsiteX7" fmla="*/ 0 w 474407"/>
                <a:gd name="connsiteY7" fmla="*/ 260924 h 47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407" h="474407">
                  <a:moveTo>
                    <a:pt x="0" y="260924"/>
                  </a:moveTo>
                  <a:lnTo>
                    <a:pt x="106742" y="260924"/>
                  </a:lnTo>
                  <a:lnTo>
                    <a:pt x="106742" y="0"/>
                  </a:lnTo>
                  <a:lnTo>
                    <a:pt x="367665" y="0"/>
                  </a:lnTo>
                  <a:lnTo>
                    <a:pt x="367665" y="260924"/>
                  </a:lnTo>
                  <a:lnTo>
                    <a:pt x="474407" y="260924"/>
                  </a:lnTo>
                  <a:lnTo>
                    <a:pt x="237204" y="474407"/>
                  </a:lnTo>
                  <a:lnTo>
                    <a:pt x="0" y="26092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3412" tIns="26670" rIns="133412" bIns="144086" numCol="1" spcCol="1270" anchor="ctr" anchorCtr="0">
              <a:noAutofit/>
            </a:bodyPr>
            <a:lstStyle/>
            <a:p>
              <a:pPr lvl="0" algn="ctr" defTabSz="933450">
                <a:lnSpc>
                  <a:spcPct val="90000"/>
                </a:lnSpc>
                <a:spcBef>
                  <a:spcPct val="0"/>
                </a:spcBef>
                <a:spcAft>
                  <a:spcPct val="35000"/>
                </a:spcAft>
              </a:pPr>
              <a:endParaRPr lang="en-US" sz="2100" kern="1200"/>
            </a:p>
          </p:txBody>
        </p:sp>
        <p:sp>
          <p:nvSpPr>
            <p:cNvPr id="13" name="Freeform 12"/>
            <p:cNvSpPr/>
            <p:nvPr/>
          </p:nvSpPr>
          <p:spPr>
            <a:xfrm>
              <a:off x="9883568" y="4048062"/>
              <a:ext cx="474407" cy="474407"/>
            </a:xfrm>
            <a:custGeom>
              <a:avLst/>
              <a:gdLst>
                <a:gd name="connsiteX0" fmla="*/ 0 w 474407"/>
                <a:gd name="connsiteY0" fmla="*/ 260924 h 474407"/>
                <a:gd name="connsiteX1" fmla="*/ 106742 w 474407"/>
                <a:gd name="connsiteY1" fmla="*/ 260924 h 474407"/>
                <a:gd name="connsiteX2" fmla="*/ 106742 w 474407"/>
                <a:gd name="connsiteY2" fmla="*/ 0 h 474407"/>
                <a:gd name="connsiteX3" fmla="*/ 367665 w 474407"/>
                <a:gd name="connsiteY3" fmla="*/ 0 h 474407"/>
                <a:gd name="connsiteX4" fmla="*/ 367665 w 474407"/>
                <a:gd name="connsiteY4" fmla="*/ 260924 h 474407"/>
                <a:gd name="connsiteX5" fmla="*/ 474407 w 474407"/>
                <a:gd name="connsiteY5" fmla="*/ 260924 h 474407"/>
                <a:gd name="connsiteX6" fmla="*/ 237204 w 474407"/>
                <a:gd name="connsiteY6" fmla="*/ 474407 h 474407"/>
                <a:gd name="connsiteX7" fmla="*/ 0 w 474407"/>
                <a:gd name="connsiteY7" fmla="*/ 260924 h 47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407" h="474407">
                  <a:moveTo>
                    <a:pt x="0" y="260924"/>
                  </a:moveTo>
                  <a:lnTo>
                    <a:pt x="106742" y="260924"/>
                  </a:lnTo>
                  <a:lnTo>
                    <a:pt x="106742" y="0"/>
                  </a:lnTo>
                  <a:lnTo>
                    <a:pt x="367665" y="0"/>
                  </a:lnTo>
                  <a:lnTo>
                    <a:pt x="367665" y="260924"/>
                  </a:lnTo>
                  <a:lnTo>
                    <a:pt x="474407" y="260924"/>
                  </a:lnTo>
                  <a:lnTo>
                    <a:pt x="237204" y="474407"/>
                  </a:lnTo>
                  <a:lnTo>
                    <a:pt x="0" y="26092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3412" tIns="26670" rIns="133412" bIns="144086" numCol="1" spcCol="1270" anchor="ctr" anchorCtr="0">
              <a:noAutofit/>
            </a:bodyPr>
            <a:lstStyle/>
            <a:p>
              <a:pPr lvl="0" algn="ctr" defTabSz="933450">
                <a:lnSpc>
                  <a:spcPct val="90000"/>
                </a:lnSpc>
                <a:spcBef>
                  <a:spcPct val="0"/>
                </a:spcBef>
                <a:spcAft>
                  <a:spcPct val="35000"/>
                </a:spcAft>
              </a:pPr>
              <a:endParaRPr lang="en-US" sz="2100" kern="1200"/>
            </a:p>
          </p:txBody>
        </p:sp>
      </p:grpSp>
      <p:sp>
        <p:nvSpPr>
          <p:cNvPr id="3" name="Title 1"/>
          <p:cNvSpPr txBox="1">
            <a:spLocks/>
          </p:cNvSpPr>
          <p:nvPr/>
        </p:nvSpPr>
        <p:spPr>
          <a:xfrm>
            <a:off x="265083" y="91583"/>
            <a:ext cx="12095017" cy="970450"/>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effectLst>
                  <a:outerShdw blurRad="38100" dist="38100" dir="2700000" algn="tl">
                    <a:srgbClr val="000000">
                      <a:alpha val="43137"/>
                    </a:srgbClr>
                  </a:outerShdw>
                </a:effectLst>
              </a:rPr>
              <a:t>Flowchart for Design Review…New Construction</a:t>
            </a:r>
            <a:endParaRPr lang="en-US" dirty="0">
              <a:effectLst>
                <a:outerShdw blurRad="38100" dist="38100" dir="2700000" algn="tl">
                  <a:srgbClr val="000000">
                    <a:alpha val="43137"/>
                  </a:srgbClr>
                </a:outerShdw>
              </a:effectLst>
            </a:endParaRPr>
          </a:p>
        </p:txBody>
      </p:sp>
      <p:grpSp>
        <p:nvGrpSpPr>
          <p:cNvPr id="16" name="Group 15"/>
          <p:cNvGrpSpPr/>
          <p:nvPr/>
        </p:nvGrpSpPr>
        <p:grpSpPr>
          <a:xfrm>
            <a:off x="3279036" y="4929715"/>
            <a:ext cx="7143720" cy="3393671"/>
            <a:chOff x="3214255" y="1025236"/>
            <a:chExt cx="7143720" cy="3497233"/>
          </a:xfrm>
        </p:grpSpPr>
        <p:sp>
          <p:nvSpPr>
            <p:cNvPr id="17" name="Freeform 16"/>
            <p:cNvSpPr/>
            <p:nvPr/>
          </p:nvSpPr>
          <p:spPr>
            <a:xfrm>
              <a:off x="3214255" y="1025236"/>
              <a:ext cx="5296480" cy="798355"/>
            </a:xfrm>
            <a:custGeom>
              <a:avLst/>
              <a:gdLst>
                <a:gd name="connsiteX0" fmla="*/ 0 w 8245652"/>
                <a:gd name="connsiteY0" fmla="*/ 72986 h 729857"/>
                <a:gd name="connsiteX1" fmla="*/ 72986 w 8245652"/>
                <a:gd name="connsiteY1" fmla="*/ 0 h 729857"/>
                <a:gd name="connsiteX2" fmla="*/ 8172666 w 8245652"/>
                <a:gd name="connsiteY2" fmla="*/ 0 h 729857"/>
                <a:gd name="connsiteX3" fmla="*/ 8245652 w 8245652"/>
                <a:gd name="connsiteY3" fmla="*/ 72986 h 729857"/>
                <a:gd name="connsiteX4" fmla="*/ 8245652 w 8245652"/>
                <a:gd name="connsiteY4" fmla="*/ 656871 h 729857"/>
                <a:gd name="connsiteX5" fmla="*/ 8172666 w 8245652"/>
                <a:gd name="connsiteY5" fmla="*/ 729857 h 729857"/>
                <a:gd name="connsiteX6" fmla="*/ 72986 w 8245652"/>
                <a:gd name="connsiteY6" fmla="*/ 729857 h 729857"/>
                <a:gd name="connsiteX7" fmla="*/ 0 w 8245652"/>
                <a:gd name="connsiteY7" fmla="*/ 656871 h 729857"/>
                <a:gd name="connsiteX8" fmla="*/ 0 w 8245652"/>
                <a:gd name="connsiteY8" fmla="*/ 72986 h 7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5652" h="729857">
                  <a:moveTo>
                    <a:pt x="0" y="72986"/>
                  </a:moveTo>
                  <a:cubicBezTo>
                    <a:pt x="0" y="32677"/>
                    <a:pt x="32677" y="0"/>
                    <a:pt x="72986" y="0"/>
                  </a:cubicBezTo>
                  <a:lnTo>
                    <a:pt x="8172666" y="0"/>
                  </a:lnTo>
                  <a:cubicBezTo>
                    <a:pt x="8212975" y="0"/>
                    <a:pt x="8245652" y="32677"/>
                    <a:pt x="8245652" y="72986"/>
                  </a:cubicBezTo>
                  <a:lnTo>
                    <a:pt x="8245652" y="656871"/>
                  </a:lnTo>
                  <a:cubicBezTo>
                    <a:pt x="8245652" y="697180"/>
                    <a:pt x="8212975" y="729857"/>
                    <a:pt x="8172666" y="729857"/>
                  </a:cubicBezTo>
                  <a:lnTo>
                    <a:pt x="72986" y="729857"/>
                  </a:lnTo>
                  <a:cubicBezTo>
                    <a:pt x="32677" y="729857"/>
                    <a:pt x="0" y="697180"/>
                    <a:pt x="0" y="656871"/>
                  </a:cubicBezTo>
                  <a:lnTo>
                    <a:pt x="0" y="72986"/>
                  </a:lnTo>
                  <a:close/>
                </a:path>
              </a:pathLst>
            </a:custGeom>
            <a:solidFill>
              <a:schemeClr val="accent1">
                <a:alpha val="86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3297" tIns="143297" rIns="973510" bIns="143297" numCol="1" spcCol="1270" anchor="ctr" anchorCtr="0">
              <a:noAutofit/>
            </a:bodyPr>
            <a:lstStyle/>
            <a:p>
              <a:pPr lvl="0" algn="l" defTabSz="1422400">
                <a:lnSpc>
                  <a:spcPct val="90000"/>
                </a:lnSpc>
                <a:spcBef>
                  <a:spcPct val="0"/>
                </a:spcBef>
                <a:spcAft>
                  <a:spcPct val="35000"/>
                </a:spcAft>
              </a:pPr>
              <a:r>
                <a:rPr lang="en-US" b="1" kern="1200" dirty="0" smtClean="0"/>
                <a:t>Staff report is submitted to the applicant and SHLC 10 days prior to meeting</a:t>
              </a:r>
              <a:endParaRPr lang="en-US" b="1" kern="1200" dirty="0"/>
            </a:p>
          </p:txBody>
        </p:sp>
        <p:sp>
          <p:nvSpPr>
            <p:cNvPr id="18" name="Freeform 17"/>
            <p:cNvSpPr/>
            <p:nvPr/>
          </p:nvSpPr>
          <p:spPr>
            <a:xfrm>
              <a:off x="3214255" y="1938091"/>
              <a:ext cx="5912226" cy="729857"/>
            </a:xfrm>
            <a:custGeom>
              <a:avLst/>
              <a:gdLst>
                <a:gd name="connsiteX0" fmla="*/ 0 w 8245652"/>
                <a:gd name="connsiteY0" fmla="*/ 72986 h 729857"/>
                <a:gd name="connsiteX1" fmla="*/ 72986 w 8245652"/>
                <a:gd name="connsiteY1" fmla="*/ 0 h 729857"/>
                <a:gd name="connsiteX2" fmla="*/ 8172666 w 8245652"/>
                <a:gd name="connsiteY2" fmla="*/ 0 h 729857"/>
                <a:gd name="connsiteX3" fmla="*/ 8245652 w 8245652"/>
                <a:gd name="connsiteY3" fmla="*/ 72986 h 729857"/>
                <a:gd name="connsiteX4" fmla="*/ 8245652 w 8245652"/>
                <a:gd name="connsiteY4" fmla="*/ 656871 h 729857"/>
                <a:gd name="connsiteX5" fmla="*/ 8172666 w 8245652"/>
                <a:gd name="connsiteY5" fmla="*/ 729857 h 729857"/>
                <a:gd name="connsiteX6" fmla="*/ 72986 w 8245652"/>
                <a:gd name="connsiteY6" fmla="*/ 729857 h 729857"/>
                <a:gd name="connsiteX7" fmla="*/ 0 w 8245652"/>
                <a:gd name="connsiteY7" fmla="*/ 656871 h 729857"/>
                <a:gd name="connsiteX8" fmla="*/ 0 w 8245652"/>
                <a:gd name="connsiteY8" fmla="*/ 72986 h 7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5652" h="729857">
                  <a:moveTo>
                    <a:pt x="0" y="72986"/>
                  </a:moveTo>
                  <a:cubicBezTo>
                    <a:pt x="0" y="32677"/>
                    <a:pt x="32677" y="0"/>
                    <a:pt x="72986" y="0"/>
                  </a:cubicBezTo>
                  <a:lnTo>
                    <a:pt x="8172666" y="0"/>
                  </a:lnTo>
                  <a:cubicBezTo>
                    <a:pt x="8212975" y="0"/>
                    <a:pt x="8245652" y="32677"/>
                    <a:pt x="8245652" y="72986"/>
                  </a:cubicBezTo>
                  <a:lnTo>
                    <a:pt x="8245652" y="656871"/>
                  </a:lnTo>
                  <a:cubicBezTo>
                    <a:pt x="8245652" y="697180"/>
                    <a:pt x="8212975" y="729857"/>
                    <a:pt x="8172666" y="729857"/>
                  </a:cubicBezTo>
                  <a:lnTo>
                    <a:pt x="72986" y="729857"/>
                  </a:lnTo>
                  <a:cubicBezTo>
                    <a:pt x="32677" y="729857"/>
                    <a:pt x="0" y="697180"/>
                    <a:pt x="0" y="656871"/>
                  </a:cubicBezTo>
                  <a:lnTo>
                    <a:pt x="0" y="72986"/>
                  </a:lnTo>
                  <a:close/>
                </a:path>
              </a:pathLst>
            </a:custGeom>
            <a:solidFill>
              <a:schemeClr val="accent1">
                <a:hueOff val="0"/>
                <a:satOff val="0"/>
                <a:lumOff val="0"/>
                <a:alpha val="87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3767" tIns="93767" rIns="1183921" bIns="93767" numCol="1" spcCol="1270" anchor="ctr" anchorCtr="0">
              <a:noAutofit/>
            </a:bodyPr>
            <a:lstStyle/>
            <a:p>
              <a:pPr lvl="0" algn="l" defTabSz="844550">
                <a:lnSpc>
                  <a:spcPct val="90000"/>
                </a:lnSpc>
                <a:spcBef>
                  <a:spcPct val="0"/>
                </a:spcBef>
                <a:spcAft>
                  <a:spcPct val="35000"/>
                </a:spcAft>
              </a:pPr>
              <a:r>
                <a:rPr lang="en-US" sz="1900" b="1" kern="1200" dirty="0" smtClean="0"/>
                <a:t>Decision made at meeting, CoA approval or denial issued following day</a:t>
              </a:r>
              <a:endParaRPr lang="en-US" sz="1900" b="1" kern="1200" dirty="0"/>
            </a:p>
          </p:txBody>
        </p:sp>
        <p:sp>
          <p:nvSpPr>
            <p:cNvPr id="24" name="Freeform 23"/>
            <p:cNvSpPr/>
            <p:nvPr/>
          </p:nvSpPr>
          <p:spPr>
            <a:xfrm>
              <a:off x="9267822" y="3208726"/>
              <a:ext cx="474407" cy="474407"/>
            </a:xfrm>
            <a:custGeom>
              <a:avLst/>
              <a:gdLst>
                <a:gd name="connsiteX0" fmla="*/ 0 w 474407"/>
                <a:gd name="connsiteY0" fmla="*/ 260924 h 474407"/>
                <a:gd name="connsiteX1" fmla="*/ 106742 w 474407"/>
                <a:gd name="connsiteY1" fmla="*/ 260924 h 474407"/>
                <a:gd name="connsiteX2" fmla="*/ 106742 w 474407"/>
                <a:gd name="connsiteY2" fmla="*/ 0 h 474407"/>
                <a:gd name="connsiteX3" fmla="*/ 367665 w 474407"/>
                <a:gd name="connsiteY3" fmla="*/ 0 h 474407"/>
                <a:gd name="connsiteX4" fmla="*/ 367665 w 474407"/>
                <a:gd name="connsiteY4" fmla="*/ 260924 h 474407"/>
                <a:gd name="connsiteX5" fmla="*/ 474407 w 474407"/>
                <a:gd name="connsiteY5" fmla="*/ 260924 h 474407"/>
                <a:gd name="connsiteX6" fmla="*/ 237204 w 474407"/>
                <a:gd name="connsiteY6" fmla="*/ 474407 h 474407"/>
                <a:gd name="connsiteX7" fmla="*/ 0 w 474407"/>
                <a:gd name="connsiteY7" fmla="*/ 260924 h 47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407" h="474407">
                  <a:moveTo>
                    <a:pt x="0" y="260924"/>
                  </a:moveTo>
                  <a:lnTo>
                    <a:pt x="106742" y="260924"/>
                  </a:lnTo>
                  <a:lnTo>
                    <a:pt x="106742" y="0"/>
                  </a:lnTo>
                  <a:lnTo>
                    <a:pt x="367665" y="0"/>
                  </a:lnTo>
                  <a:lnTo>
                    <a:pt x="367665" y="260924"/>
                  </a:lnTo>
                  <a:lnTo>
                    <a:pt x="474407" y="260924"/>
                  </a:lnTo>
                  <a:lnTo>
                    <a:pt x="237204" y="474407"/>
                  </a:lnTo>
                  <a:lnTo>
                    <a:pt x="0" y="26092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3412" tIns="26670" rIns="133412" bIns="144086" numCol="1" spcCol="1270" anchor="ctr" anchorCtr="0">
              <a:noAutofit/>
            </a:bodyPr>
            <a:lstStyle/>
            <a:p>
              <a:pPr lvl="0" algn="ctr" defTabSz="933450">
                <a:lnSpc>
                  <a:spcPct val="90000"/>
                </a:lnSpc>
                <a:spcBef>
                  <a:spcPct val="0"/>
                </a:spcBef>
                <a:spcAft>
                  <a:spcPct val="35000"/>
                </a:spcAft>
              </a:pPr>
              <a:endParaRPr lang="en-US" sz="2100" kern="1200"/>
            </a:p>
          </p:txBody>
        </p:sp>
        <p:sp>
          <p:nvSpPr>
            <p:cNvPr id="25" name="Freeform 24"/>
            <p:cNvSpPr/>
            <p:nvPr/>
          </p:nvSpPr>
          <p:spPr>
            <a:xfrm>
              <a:off x="9883568" y="4048062"/>
              <a:ext cx="474407" cy="474407"/>
            </a:xfrm>
            <a:custGeom>
              <a:avLst/>
              <a:gdLst>
                <a:gd name="connsiteX0" fmla="*/ 0 w 474407"/>
                <a:gd name="connsiteY0" fmla="*/ 260924 h 474407"/>
                <a:gd name="connsiteX1" fmla="*/ 106742 w 474407"/>
                <a:gd name="connsiteY1" fmla="*/ 260924 h 474407"/>
                <a:gd name="connsiteX2" fmla="*/ 106742 w 474407"/>
                <a:gd name="connsiteY2" fmla="*/ 0 h 474407"/>
                <a:gd name="connsiteX3" fmla="*/ 367665 w 474407"/>
                <a:gd name="connsiteY3" fmla="*/ 0 h 474407"/>
                <a:gd name="connsiteX4" fmla="*/ 367665 w 474407"/>
                <a:gd name="connsiteY4" fmla="*/ 260924 h 474407"/>
                <a:gd name="connsiteX5" fmla="*/ 474407 w 474407"/>
                <a:gd name="connsiteY5" fmla="*/ 260924 h 474407"/>
                <a:gd name="connsiteX6" fmla="*/ 237204 w 474407"/>
                <a:gd name="connsiteY6" fmla="*/ 474407 h 474407"/>
                <a:gd name="connsiteX7" fmla="*/ 0 w 474407"/>
                <a:gd name="connsiteY7" fmla="*/ 260924 h 47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407" h="474407">
                  <a:moveTo>
                    <a:pt x="0" y="260924"/>
                  </a:moveTo>
                  <a:lnTo>
                    <a:pt x="106742" y="260924"/>
                  </a:lnTo>
                  <a:lnTo>
                    <a:pt x="106742" y="0"/>
                  </a:lnTo>
                  <a:lnTo>
                    <a:pt x="367665" y="0"/>
                  </a:lnTo>
                  <a:lnTo>
                    <a:pt x="367665" y="260924"/>
                  </a:lnTo>
                  <a:lnTo>
                    <a:pt x="474407" y="260924"/>
                  </a:lnTo>
                  <a:lnTo>
                    <a:pt x="237204" y="474407"/>
                  </a:lnTo>
                  <a:lnTo>
                    <a:pt x="0" y="26092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3412" tIns="26670" rIns="133412" bIns="144086" numCol="1" spcCol="1270" anchor="ctr" anchorCtr="0">
              <a:noAutofit/>
            </a:bodyPr>
            <a:lstStyle/>
            <a:p>
              <a:pPr lvl="0" algn="ctr" defTabSz="933450">
                <a:lnSpc>
                  <a:spcPct val="90000"/>
                </a:lnSpc>
                <a:spcBef>
                  <a:spcPct val="0"/>
                </a:spcBef>
                <a:spcAft>
                  <a:spcPct val="35000"/>
                </a:spcAft>
              </a:pPr>
              <a:endParaRPr lang="en-US" sz="2100" kern="1200"/>
            </a:p>
          </p:txBody>
        </p:sp>
      </p:grpSp>
      <p:sp>
        <p:nvSpPr>
          <p:cNvPr id="26" name="Freeform 25"/>
          <p:cNvSpPr/>
          <p:nvPr/>
        </p:nvSpPr>
        <p:spPr>
          <a:xfrm>
            <a:off x="8101109" y="4689575"/>
            <a:ext cx="474407" cy="460359"/>
          </a:xfrm>
          <a:custGeom>
            <a:avLst/>
            <a:gdLst>
              <a:gd name="connsiteX0" fmla="*/ 0 w 474407"/>
              <a:gd name="connsiteY0" fmla="*/ 260924 h 474407"/>
              <a:gd name="connsiteX1" fmla="*/ 106742 w 474407"/>
              <a:gd name="connsiteY1" fmla="*/ 260924 h 474407"/>
              <a:gd name="connsiteX2" fmla="*/ 106742 w 474407"/>
              <a:gd name="connsiteY2" fmla="*/ 0 h 474407"/>
              <a:gd name="connsiteX3" fmla="*/ 367665 w 474407"/>
              <a:gd name="connsiteY3" fmla="*/ 0 h 474407"/>
              <a:gd name="connsiteX4" fmla="*/ 367665 w 474407"/>
              <a:gd name="connsiteY4" fmla="*/ 260924 h 474407"/>
              <a:gd name="connsiteX5" fmla="*/ 474407 w 474407"/>
              <a:gd name="connsiteY5" fmla="*/ 260924 h 474407"/>
              <a:gd name="connsiteX6" fmla="*/ 237204 w 474407"/>
              <a:gd name="connsiteY6" fmla="*/ 474407 h 474407"/>
              <a:gd name="connsiteX7" fmla="*/ 0 w 474407"/>
              <a:gd name="connsiteY7" fmla="*/ 260924 h 47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407" h="474407">
                <a:moveTo>
                  <a:pt x="0" y="260924"/>
                </a:moveTo>
                <a:lnTo>
                  <a:pt x="106742" y="260924"/>
                </a:lnTo>
                <a:lnTo>
                  <a:pt x="106742" y="0"/>
                </a:lnTo>
                <a:lnTo>
                  <a:pt x="367665" y="0"/>
                </a:lnTo>
                <a:lnTo>
                  <a:pt x="367665" y="260924"/>
                </a:lnTo>
                <a:lnTo>
                  <a:pt x="474407" y="260924"/>
                </a:lnTo>
                <a:lnTo>
                  <a:pt x="237204" y="474407"/>
                </a:lnTo>
                <a:lnTo>
                  <a:pt x="0" y="26092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3412" tIns="26670" rIns="133412" bIns="144086" numCol="1" spcCol="1270" anchor="ctr" anchorCtr="0">
            <a:noAutofit/>
          </a:bodyPr>
          <a:lstStyle/>
          <a:p>
            <a:pPr lvl="0" algn="ctr" defTabSz="933450">
              <a:lnSpc>
                <a:spcPct val="90000"/>
              </a:lnSpc>
              <a:spcBef>
                <a:spcPct val="0"/>
              </a:spcBef>
              <a:spcAft>
                <a:spcPct val="35000"/>
              </a:spcAft>
            </a:pPr>
            <a:endParaRPr lang="en-US" sz="2100" kern="1200"/>
          </a:p>
        </p:txBody>
      </p:sp>
      <p:sp>
        <p:nvSpPr>
          <p:cNvPr id="21" name="Freeform 20"/>
          <p:cNvSpPr/>
          <p:nvPr/>
        </p:nvSpPr>
        <p:spPr>
          <a:xfrm>
            <a:off x="8101109" y="5529804"/>
            <a:ext cx="474407" cy="460359"/>
          </a:xfrm>
          <a:custGeom>
            <a:avLst/>
            <a:gdLst>
              <a:gd name="connsiteX0" fmla="*/ 0 w 474407"/>
              <a:gd name="connsiteY0" fmla="*/ 260924 h 474407"/>
              <a:gd name="connsiteX1" fmla="*/ 106742 w 474407"/>
              <a:gd name="connsiteY1" fmla="*/ 260924 h 474407"/>
              <a:gd name="connsiteX2" fmla="*/ 106742 w 474407"/>
              <a:gd name="connsiteY2" fmla="*/ 0 h 474407"/>
              <a:gd name="connsiteX3" fmla="*/ 367665 w 474407"/>
              <a:gd name="connsiteY3" fmla="*/ 0 h 474407"/>
              <a:gd name="connsiteX4" fmla="*/ 367665 w 474407"/>
              <a:gd name="connsiteY4" fmla="*/ 260924 h 474407"/>
              <a:gd name="connsiteX5" fmla="*/ 474407 w 474407"/>
              <a:gd name="connsiteY5" fmla="*/ 260924 h 474407"/>
              <a:gd name="connsiteX6" fmla="*/ 237204 w 474407"/>
              <a:gd name="connsiteY6" fmla="*/ 474407 h 474407"/>
              <a:gd name="connsiteX7" fmla="*/ 0 w 474407"/>
              <a:gd name="connsiteY7" fmla="*/ 260924 h 47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407" h="474407">
                <a:moveTo>
                  <a:pt x="0" y="260924"/>
                </a:moveTo>
                <a:lnTo>
                  <a:pt x="106742" y="260924"/>
                </a:lnTo>
                <a:lnTo>
                  <a:pt x="106742" y="0"/>
                </a:lnTo>
                <a:lnTo>
                  <a:pt x="367665" y="0"/>
                </a:lnTo>
                <a:lnTo>
                  <a:pt x="367665" y="260924"/>
                </a:lnTo>
                <a:lnTo>
                  <a:pt x="474407" y="260924"/>
                </a:lnTo>
                <a:lnTo>
                  <a:pt x="237204" y="474407"/>
                </a:lnTo>
                <a:lnTo>
                  <a:pt x="0" y="260924"/>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3412" tIns="26670" rIns="133412" bIns="144086" numCol="1" spcCol="1270" anchor="ctr" anchorCtr="0">
            <a:noAutofit/>
          </a:bodyPr>
          <a:lstStyle/>
          <a:p>
            <a:pPr lvl="0" algn="ctr" defTabSz="933450">
              <a:lnSpc>
                <a:spcPct val="90000"/>
              </a:lnSpc>
              <a:spcBef>
                <a:spcPct val="0"/>
              </a:spcBef>
              <a:spcAft>
                <a:spcPct val="35000"/>
              </a:spcAft>
            </a:pPr>
            <a:endParaRPr lang="en-US" sz="2100" kern="1200"/>
          </a:p>
        </p:txBody>
      </p:sp>
      <p:sp>
        <p:nvSpPr>
          <p:cNvPr id="2" name="Rounded Rectangle 1"/>
          <p:cNvSpPr/>
          <p:nvPr/>
        </p:nvSpPr>
        <p:spPr>
          <a:xfrm>
            <a:off x="9742228" y="5149934"/>
            <a:ext cx="2304460" cy="13738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Appeal of decision same as any other CoA</a:t>
            </a:r>
            <a:endParaRPr lang="en-US" b="1" dirty="0"/>
          </a:p>
        </p:txBody>
      </p:sp>
    </p:spTree>
    <p:extLst>
      <p:ext uri="{BB962C8B-B14F-4D97-AF65-F5344CB8AC3E}">
        <p14:creationId xmlns:p14="http://schemas.microsoft.com/office/powerpoint/2010/main" val="19853101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8649" y="112081"/>
            <a:ext cx="5093595" cy="6660855"/>
          </a:xfrm>
          <a:prstGeom prst="rect">
            <a:avLst/>
          </a:prstGeom>
        </p:spPr>
      </p:pic>
      <p:pic>
        <p:nvPicPr>
          <p:cNvPr id="3" name="Picture 2"/>
          <p:cNvPicPr>
            <a:picLocks noChangeAspect="1"/>
          </p:cNvPicPr>
          <p:nvPr/>
        </p:nvPicPr>
        <p:blipFill>
          <a:blip r:embed="rId3"/>
          <a:stretch>
            <a:fillRect/>
          </a:stretch>
        </p:blipFill>
        <p:spPr>
          <a:xfrm>
            <a:off x="6247179" y="112080"/>
            <a:ext cx="5097766" cy="6670399"/>
          </a:xfrm>
          <a:prstGeom prst="rect">
            <a:avLst/>
          </a:prstGeom>
        </p:spPr>
      </p:pic>
    </p:spTree>
    <p:extLst>
      <p:ext uri="{BB962C8B-B14F-4D97-AF65-F5344CB8AC3E}">
        <p14:creationId xmlns:p14="http://schemas.microsoft.com/office/powerpoint/2010/main" val="34210047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8560" y="1148317"/>
            <a:ext cx="8814390" cy="4524315"/>
          </a:xfrm>
          <a:prstGeom prst="rect">
            <a:avLst/>
          </a:prstGeom>
          <a:noFill/>
        </p:spPr>
        <p:txBody>
          <a:bodyPr wrap="square" rtlCol="0">
            <a:spAutoFit/>
          </a:bodyPr>
          <a:lstStyle/>
          <a:p>
            <a:r>
              <a:rPr lang="en-US" sz="2400" dirty="0" smtClean="0"/>
              <a:t>Creation of an historic district in Browne’s Addition is not intended to curtail development or stop new construction. The neighborhood’s underlying zoning of High Density Residential would not be changed as a result of the overlay zone. Rather, a district designation could protect housing stock that has historically been reserved for some of the lowest income residents in our community.</a:t>
            </a:r>
          </a:p>
          <a:p>
            <a:endParaRPr lang="en-US" sz="2400" dirty="0"/>
          </a:p>
          <a:p>
            <a:r>
              <a:rPr lang="en-US" sz="2400" dirty="0" smtClean="0"/>
              <a:t>The neighborhood’s intention for new construction is to have review of the proposed development for compatibility with the surrounding historic resources through an open public hearing process. </a:t>
            </a:r>
            <a:endParaRPr lang="en-US" sz="2400" dirty="0"/>
          </a:p>
        </p:txBody>
      </p:sp>
    </p:spTree>
    <p:extLst>
      <p:ext uri="{BB962C8B-B14F-4D97-AF65-F5344CB8AC3E}">
        <p14:creationId xmlns:p14="http://schemas.microsoft.com/office/powerpoint/2010/main" val="2299916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Next Steps…</a:t>
            </a:r>
            <a:endParaRPr lang="en-US" dirty="0">
              <a:effectLst>
                <a:outerShdw blurRad="38100" dist="38100" dir="2700000" algn="tl">
                  <a:srgbClr val="000000">
                    <a:alpha val="43137"/>
                  </a:srgbClr>
                </a:outerShdw>
              </a:effectLst>
            </a:endParaRPr>
          </a:p>
        </p:txBody>
      </p:sp>
      <p:sp>
        <p:nvSpPr>
          <p:cNvPr id="3" name="TextBox 2"/>
          <p:cNvSpPr txBox="1"/>
          <p:nvPr/>
        </p:nvSpPr>
        <p:spPr>
          <a:xfrm>
            <a:off x="285402" y="2064653"/>
            <a:ext cx="11621193" cy="4693593"/>
          </a:xfrm>
          <a:prstGeom prst="rect">
            <a:avLst/>
          </a:prstGeom>
          <a:noFill/>
        </p:spPr>
        <p:txBody>
          <a:bodyPr wrap="square" rtlCol="0">
            <a:spAutoFit/>
          </a:bodyPr>
          <a:lstStyle/>
          <a:p>
            <a:pPr marL="285750" indent="-285750">
              <a:buFont typeface="Arial" panose="020B0604020202020204" pitchFamily="34" charset="0"/>
              <a:buChar char="•"/>
            </a:pPr>
            <a:r>
              <a:rPr lang="en-US" sz="2300" dirty="0" smtClean="0"/>
              <a:t>We continue to update resource forms, design standards as we receive comments from the </a:t>
            </a:r>
            <a:r>
              <a:rPr lang="en-US" sz="2300" dirty="0" smtClean="0"/>
              <a:t>neighborhood and/or internal stakeholders</a:t>
            </a:r>
            <a:endParaRPr lang="en-US" sz="2300" dirty="0" smtClean="0"/>
          </a:p>
          <a:p>
            <a:pPr marL="285750" indent="-285750">
              <a:buFont typeface="Arial" panose="020B0604020202020204" pitchFamily="34" charset="0"/>
              <a:buChar char="•"/>
            </a:pPr>
            <a:r>
              <a:rPr lang="en-US" sz="2300" dirty="0"/>
              <a:t>We are on the Plan Commission agenda for a June 12 public hearing</a:t>
            </a:r>
          </a:p>
          <a:p>
            <a:pPr marL="742950" lvl="1" indent="-285750">
              <a:buFont typeface="Arial" panose="020B0604020202020204" pitchFamily="34" charset="0"/>
              <a:buChar char="•"/>
            </a:pPr>
            <a:r>
              <a:rPr lang="en-US" sz="2300" dirty="0" smtClean="0"/>
              <a:t>Landmarks </a:t>
            </a:r>
            <a:r>
              <a:rPr lang="en-US" sz="2300" dirty="0" smtClean="0"/>
              <a:t>Commission will review suggested changes by Plan Commission before </a:t>
            </a:r>
            <a:r>
              <a:rPr lang="en-US" sz="2300" dirty="0" smtClean="0"/>
              <a:t>property owner vote </a:t>
            </a:r>
            <a:r>
              <a:rPr lang="en-US" sz="2300" dirty="0" smtClean="0"/>
              <a:t>begins</a:t>
            </a:r>
          </a:p>
          <a:p>
            <a:pPr marL="742950" lvl="1" indent="-285750">
              <a:buFont typeface="Arial" panose="020B0604020202020204" pitchFamily="34" charset="0"/>
              <a:buChar char="•"/>
            </a:pPr>
            <a:r>
              <a:rPr lang="en-US" sz="2300" dirty="0" smtClean="0"/>
              <a:t>In order to bring the historic district overlay zone to City Council, there needs to be a 50% +1 return of ballots in the affirmative (approximately 185 “yes” ballots returned)</a:t>
            </a:r>
          </a:p>
          <a:p>
            <a:pPr marL="742950" lvl="1" indent="-285750">
              <a:buFont typeface="Arial" panose="020B0604020202020204" pitchFamily="34" charset="0"/>
              <a:buChar char="•"/>
            </a:pPr>
            <a:r>
              <a:rPr lang="en-US" sz="2300" dirty="0" smtClean="0"/>
              <a:t>Ballots not returned are considered a “no”</a:t>
            </a:r>
          </a:p>
          <a:p>
            <a:pPr marL="285750" indent="-285750">
              <a:buFont typeface="Arial" panose="020B0604020202020204" pitchFamily="34" charset="0"/>
              <a:buChar char="•"/>
            </a:pPr>
            <a:r>
              <a:rPr lang="en-US" sz="2300" dirty="0" smtClean="0"/>
              <a:t>Final </a:t>
            </a:r>
            <a:r>
              <a:rPr lang="en-US" sz="2300" dirty="0" smtClean="0"/>
              <a:t>approval of the documents and recommendation to City Council will occur by the Spokane Historic Landmarks Commission </a:t>
            </a:r>
          </a:p>
          <a:p>
            <a:pPr marL="285750" indent="-285750">
              <a:buFont typeface="Arial" panose="020B0604020202020204" pitchFamily="34" charset="0"/>
              <a:buChar char="•"/>
            </a:pPr>
            <a:r>
              <a:rPr lang="en-US" sz="2300" dirty="0" smtClean="0"/>
              <a:t>City Council will have the final action with the consideration of the Browne’s Addition Historic District Overlay Zone ordinance</a:t>
            </a:r>
          </a:p>
        </p:txBody>
      </p:sp>
    </p:spTree>
    <p:extLst>
      <p:ext uri="{BB962C8B-B14F-4D97-AF65-F5344CB8AC3E}">
        <p14:creationId xmlns:p14="http://schemas.microsoft.com/office/powerpoint/2010/main" val="38503617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70117" y="1778919"/>
            <a:ext cx="8462356" cy="1862048"/>
          </a:xfrm>
          <a:prstGeom prst="rect">
            <a:avLst/>
          </a:prstGeom>
          <a:noFill/>
        </p:spPr>
        <p:txBody>
          <a:bodyPr wrap="square" rtlCol="0">
            <a:spAutoFit/>
          </a:bodyPr>
          <a:lstStyle/>
          <a:p>
            <a:r>
              <a:rPr lang="en-US" sz="11500" dirty="0" smtClean="0">
                <a:solidFill>
                  <a:schemeClr val="accent1"/>
                </a:solidFill>
              </a:rPr>
              <a:t>Questions?</a:t>
            </a:r>
            <a:endParaRPr lang="en-US" sz="11500" dirty="0">
              <a:solidFill>
                <a:schemeClr val="accent1"/>
              </a:solidFill>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09" y="4339242"/>
            <a:ext cx="2934389" cy="2426485"/>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84267" y="4339242"/>
            <a:ext cx="3089561" cy="2443109"/>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18161" y="4347554"/>
            <a:ext cx="3025833" cy="2426485"/>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192212" y="4347554"/>
            <a:ext cx="3010872" cy="2426485"/>
          </a:xfrm>
          <a:prstGeom prst="rect">
            <a:avLst/>
          </a:prstGeom>
        </p:spPr>
      </p:pic>
    </p:spTree>
    <p:extLst>
      <p:ext uri="{BB962C8B-B14F-4D97-AF65-F5344CB8AC3E}">
        <p14:creationId xmlns:p14="http://schemas.microsoft.com/office/powerpoint/2010/main" val="32282622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302" y="-84827"/>
            <a:ext cx="7477789" cy="1655931"/>
          </a:xfrm>
        </p:spPr>
        <p:txBody>
          <a:bodyPr/>
          <a:lstStyle/>
          <a:p>
            <a:r>
              <a:rPr lang="en-US" dirty="0" smtClean="0"/>
              <a:t>IMPLEMENTING THE COMPREHENSIVE PLAN</a:t>
            </a:r>
            <a:endParaRPr lang="en-US" dirty="0"/>
          </a:p>
        </p:txBody>
      </p:sp>
      <p:sp>
        <p:nvSpPr>
          <p:cNvPr id="5" name="TextBox 4"/>
          <p:cNvSpPr txBox="1"/>
          <p:nvPr/>
        </p:nvSpPr>
        <p:spPr>
          <a:xfrm>
            <a:off x="66503" y="2094806"/>
            <a:ext cx="12028516" cy="5201424"/>
          </a:xfrm>
          <a:prstGeom prst="rect">
            <a:avLst/>
          </a:prstGeom>
          <a:noFill/>
        </p:spPr>
        <p:txBody>
          <a:bodyPr wrap="square" rtlCol="0">
            <a:spAutoFit/>
          </a:bodyPr>
          <a:lstStyle/>
          <a:p>
            <a:r>
              <a:rPr lang="en-US" sz="2600" b="1" dirty="0" smtClean="0"/>
              <a:t>Comprehensive Plan Chapter 8: Urban Design and Historic Preservation</a:t>
            </a:r>
          </a:p>
          <a:p>
            <a:r>
              <a:rPr lang="en-US" sz="2400" b="1" i="1" dirty="0">
                <a:solidFill>
                  <a:schemeClr val="accent1"/>
                </a:solidFill>
              </a:rPr>
              <a:t>DP </a:t>
            </a:r>
            <a:r>
              <a:rPr lang="en-US" sz="2400" b="1" i="1" dirty="0" smtClean="0">
                <a:solidFill>
                  <a:schemeClr val="accent1"/>
                </a:solidFill>
              </a:rPr>
              <a:t>1.1</a:t>
            </a:r>
            <a:r>
              <a:rPr lang="en-US" sz="2400" b="1" i="1" dirty="0">
                <a:solidFill>
                  <a:schemeClr val="accent1"/>
                </a:solidFill>
              </a:rPr>
              <a:t>: Landmark Structures, Buildings, and Sites</a:t>
            </a:r>
            <a:endParaRPr lang="en-US" sz="2400" b="1" i="1" dirty="0" smtClean="0">
              <a:solidFill>
                <a:schemeClr val="accent1"/>
              </a:solidFill>
            </a:endParaRPr>
          </a:p>
          <a:p>
            <a:pPr lvl="1"/>
            <a:r>
              <a:rPr lang="en-US" sz="2400" dirty="0" smtClean="0"/>
              <a:t>Recognize </a:t>
            </a:r>
            <a:r>
              <a:rPr lang="en-US" sz="2400" dirty="0"/>
              <a:t>and preserve unique or outstanding landmark structures, buildings, and sites</a:t>
            </a:r>
            <a:r>
              <a:rPr lang="en-US" sz="2400" dirty="0" smtClean="0"/>
              <a:t>.</a:t>
            </a:r>
          </a:p>
          <a:p>
            <a:r>
              <a:rPr lang="en-US" sz="2400" b="1" i="1" dirty="0">
                <a:solidFill>
                  <a:schemeClr val="accent1"/>
                </a:solidFill>
              </a:rPr>
              <a:t>DP </a:t>
            </a:r>
            <a:r>
              <a:rPr lang="en-US" sz="2400" b="1" i="1" dirty="0" smtClean="0">
                <a:solidFill>
                  <a:schemeClr val="accent1"/>
                </a:solidFill>
              </a:rPr>
              <a:t>1.2:  </a:t>
            </a:r>
            <a:r>
              <a:rPr lang="en-US" sz="2400" b="1" i="1" dirty="0">
                <a:solidFill>
                  <a:schemeClr val="accent1"/>
                </a:solidFill>
              </a:rPr>
              <a:t>New Development in Established </a:t>
            </a:r>
            <a:r>
              <a:rPr lang="en-US" sz="2400" b="1" i="1" dirty="0" smtClean="0">
                <a:solidFill>
                  <a:schemeClr val="accent1"/>
                </a:solidFill>
              </a:rPr>
              <a:t>Neighborhoods</a:t>
            </a:r>
          </a:p>
          <a:p>
            <a:pPr lvl="1"/>
            <a:r>
              <a:rPr lang="en-US" sz="2400" dirty="0" smtClean="0"/>
              <a:t>Encourage </a:t>
            </a:r>
            <a:r>
              <a:rPr lang="en-US" sz="2400" dirty="0"/>
              <a:t>new development that is of a type, scale, orientation, and design that maintains or improves the character, aesthetic quality, and livability of the </a:t>
            </a:r>
            <a:r>
              <a:rPr lang="en-US" sz="2400" dirty="0" smtClean="0"/>
              <a:t>neighborhood.</a:t>
            </a:r>
            <a:endParaRPr lang="en-US" sz="2400" dirty="0"/>
          </a:p>
          <a:p>
            <a:r>
              <a:rPr lang="en-US" sz="2400" b="1" i="1" dirty="0">
                <a:solidFill>
                  <a:schemeClr val="accent1"/>
                </a:solidFill>
              </a:rPr>
              <a:t>DP </a:t>
            </a:r>
            <a:r>
              <a:rPr lang="en-US" sz="2400" b="1" i="1" dirty="0" smtClean="0">
                <a:solidFill>
                  <a:schemeClr val="accent1"/>
                </a:solidFill>
              </a:rPr>
              <a:t>2.7: </a:t>
            </a:r>
            <a:r>
              <a:rPr lang="en-US" sz="2400" b="1" i="1" dirty="0">
                <a:solidFill>
                  <a:schemeClr val="accent1"/>
                </a:solidFill>
              </a:rPr>
              <a:t>Historic District and Sub-Area Design Guidelines </a:t>
            </a:r>
            <a:endParaRPr lang="en-US" sz="2400" b="1" i="1" dirty="0" smtClean="0">
              <a:solidFill>
                <a:schemeClr val="accent1"/>
              </a:solidFill>
            </a:endParaRPr>
          </a:p>
          <a:p>
            <a:pPr lvl="1"/>
            <a:r>
              <a:rPr lang="en-US" sz="2400" dirty="0" smtClean="0"/>
              <a:t>Utilize </a:t>
            </a:r>
            <a:r>
              <a:rPr lang="en-US" sz="2400" dirty="0"/>
              <a:t>design guidelines and criteria for sub-areas and historic districts that are based on local community participation and the particular character and development issues of each sub-area or historic district. </a:t>
            </a:r>
          </a:p>
          <a:p>
            <a:pPr marL="342900" indent="-342900">
              <a:buFont typeface="Arial" panose="020B0604020202020204" pitchFamily="34" charset="0"/>
              <a:buChar char="•"/>
            </a:pPr>
            <a:endParaRPr lang="en-US" sz="2400" dirty="0"/>
          </a:p>
          <a:p>
            <a:pPr marL="800100" lvl="1" indent="-342900">
              <a:buFont typeface="Arial" panose="020B0604020202020204" pitchFamily="34" charset="0"/>
              <a:buChar char="•"/>
            </a:pPr>
            <a:endParaRPr lang="en-US" sz="2000" i="1" dirty="0" smtClean="0"/>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l="-310" b="-682"/>
          <a:stretch/>
        </p:blipFill>
        <p:spPr>
          <a:xfrm>
            <a:off x="8118794" y="24856"/>
            <a:ext cx="3976225" cy="1815114"/>
          </a:xfrm>
          <a:prstGeom prst="rect">
            <a:avLst/>
          </a:prstGeom>
          <a:ln>
            <a:solidFill>
              <a:schemeClr val="accent1"/>
            </a:solidFill>
          </a:ln>
        </p:spPr>
      </p:pic>
    </p:spTree>
    <p:extLst>
      <p:ext uri="{BB962C8B-B14F-4D97-AF65-F5344CB8AC3E}">
        <p14:creationId xmlns:p14="http://schemas.microsoft.com/office/powerpoint/2010/main" val="33991969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740" y="422249"/>
            <a:ext cx="10571998" cy="970450"/>
          </a:xfrm>
        </p:spPr>
        <p:txBody>
          <a:bodyPr/>
          <a:lstStyle/>
          <a:p>
            <a:r>
              <a:rPr lang="en-US" dirty="0" smtClean="0"/>
              <a:t>IMPLEMENTING THE COMPREHENSIVE PLAN</a:t>
            </a:r>
            <a:endParaRPr lang="en-US" dirty="0"/>
          </a:p>
        </p:txBody>
      </p:sp>
      <p:sp>
        <p:nvSpPr>
          <p:cNvPr id="3" name="Content Placeholder 2"/>
          <p:cNvSpPr>
            <a:spLocks noGrp="1"/>
          </p:cNvSpPr>
          <p:nvPr>
            <p:ph idx="1"/>
          </p:nvPr>
        </p:nvSpPr>
        <p:spPr>
          <a:xfrm>
            <a:off x="233400" y="2263851"/>
            <a:ext cx="11811742" cy="4411269"/>
          </a:xfrm>
        </p:spPr>
        <p:txBody>
          <a:bodyPr>
            <a:normAutofit fontScale="92500"/>
          </a:bodyPr>
          <a:lstStyle/>
          <a:p>
            <a:pPr marL="0" indent="0">
              <a:buNone/>
            </a:pPr>
            <a:r>
              <a:rPr lang="en-US" sz="2600" b="1" i="1" dirty="0">
                <a:solidFill>
                  <a:schemeClr val="accent1"/>
                </a:solidFill>
              </a:rPr>
              <a:t>DP 3.10 Zoning Provisions and Building Regulations </a:t>
            </a:r>
            <a:endParaRPr lang="en-US" sz="2600" b="1" i="1" dirty="0" smtClean="0">
              <a:solidFill>
                <a:schemeClr val="accent1"/>
              </a:solidFill>
            </a:endParaRPr>
          </a:p>
          <a:p>
            <a:pPr marL="0" indent="0">
              <a:buNone/>
            </a:pPr>
            <a:r>
              <a:rPr lang="en-US" sz="2400" dirty="0" smtClean="0"/>
              <a:t>Utili</a:t>
            </a:r>
            <a:r>
              <a:rPr lang="en-US" sz="2600" dirty="0" smtClean="0"/>
              <a:t>ze </a:t>
            </a:r>
            <a:r>
              <a:rPr lang="en-US" sz="2600" b="1" dirty="0"/>
              <a:t>zoning provisions, building regulations, and design standards </a:t>
            </a:r>
            <a:r>
              <a:rPr lang="en-US" sz="2600" dirty="0"/>
              <a:t>that are appropriate for historic districts, sites, and structures. </a:t>
            </a:r>
            <a:endParaRPr lang="en-US" sz="2400" dirty="0" smtClean="0"/>
          </a:p>
          <a:p>
            <a:pPr marL="0" indent="0">
              <a:buNone/>
            </a:pPr>
            <a:r>
              <a:rPr lang="en-US" dirty="0" smtClean="0"/>
              <a:t>Discussion</a:t>
            </a:r>
            <a:r>
              <a:rPr lang="en-US" dirty="0"/>
              <a:t>: Regulations are tools that can and should be used to promote preservation and renovation rather than demolition. </a:t>
            </a:r>
            <a:r>
              <a:rPr lang="en-US" dirty="0" smtClean="0"/>
              <a:t>Examples </a:t>
            </a:r>
            <a:r>
              <a:rPr lang="en-US" dirty="0"/>
              <a:t>include retaining favorable zoning options (Historic Conditional Use Permits and Historic District Overlay </a:t>
            </a:r>
            <a:r>
              <a:rPr lang="en-US" dirty="0" smtClean="0"/>
              <a:t>Zones), and encouraging the use of form based codes and special building codes like the historic building sections of the International Building Code (IBC) and International Existing Building Code.</a:t>
            </a:r>
            <a:endParaRPr lang="en-US" sz="1900" dirty="0"/>
          </a:p>
          <a:p>
            <a:pPr marL="0" indent="0">
              <a:buNone/>
            </a:pPr>
            <a:r>
              <a:rPr lang="en-US" sz="2600" b="1" i="1" dirty="0">
                <a:solidFill>
                  <a:schemeClr val="accent1"/>
                </a:solidFill>
              </a:rPr>
              <a:t>DP 3.13 Historic Districts and Neighborhoods </a:t>
            </a:r>
            <a:endParaRPr lang="en-US" sz="2600" b="1" i="1" dirty="0" smtClean="0">
              <a:solidFill>
                <a:schemeClr val="accent1"/>
              </a:solidFill>
            </a:endParaRPr>
          </a:p>
          <a:p>
            <a:pPr marL="0" indent="0">
              <a:buNone/>
            </a:pPr>
            <a:r>
              <a:rPr lang="en-US" sz="2600" dirty="0" smtClean="0"/>
              <a:t>Assist</a:t>
            </a:r>
            <a:r>
              <a:rPr lang="en-US" sz="2600" b="1" i="1" dirty="0" smtClean="0"/>
              <a:t> </a:t>
            </a:r>
            <a:r>
              <a:rPr lang="en-US" sz="2600" dirty="0"/>
              <a:t>neighborhoods and other potential historic districts to identify, recognize, and highlight their social and economic origins and promote the preservation of their historic heritage, cultural resources, and built environment.</a:t>
            </a:r>
          </a:p>
        </p:txBody>
      </p:sp>
    </p:spTree>
    <p:extLst>
      <p:ext uri="{BB962C8B-B14F-4D97-AF65-F5344CB8AC3E}">
        <p14:creationId xmlns:p14="http://schemas.microsoft.com/office/powerpoint/2010/main" val="9011497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03" y="328650"/>
            <a:ext cx="13042670" cy="970450"/>
          </a:xfrm>
        </p:spPr>
        <p:txBody>
          <a:bodyPr/>
          <a:lstStyle/>
          <a:p>
            <a:r>
              <a:rPr lang="en-US" dirty="0">
                <a:effectLst>
                  <a:outerShdw blurRad="38100" dist="38100" dir="2700000" algn="tl">
                    <a:srgbClr val="000000">
                      <a:alpha val="43137"/>
                    </a:srgbClr>
                  </a:outerShdw>
                </a:effectLst>
              </a:rPr>
              <a:t>Browne’s Addition Design Standards </a:t>
            </a:r>
            <a:r>
              <a:rPr lang="en-US" dirty="0" smtClean="0">
                <a:effectLst>
                  <a:outerShdw blurRad="38100" dist="38100" dir="2700000" algn="tl">
                    <a:srgbClr val="000000">
                      <a:alpha val="43137"/>
                    </a:srgbClr>
                  </a:outerShdw>
                </a:effectLst>
              </a:rPr>
              <a:t>&amp; </a:t>
            </a:r>
            <a:r>
              <a:rPr lang="en-US" dirty="0">
                <a:effectLst>
                  <a:outerShdw blurRad="38100" dist="38100" dir="2700000" algn="tl">
                    <a:srgbClr val="000000">
                      <a:alpha val="43137"/>
                    </a:srgbClr>
                  </a:outerShdw>
                </a:effectLst>
              </a:rPr>
              <a:t>Guidelines</a:t>
            </a:r>
            <a:endParaRPr lang="en-US" dirty="0"/>
          </a:p>
        </p:txBody>
      </p:sp>
      <p:pic>
        <p:nvPicPr>
          <p:cNvPr id="4" name="Picture 3"/>
          <p:cNvPicPr>
            <a:picLocks noChangeAspect="1"/>
          </p:cNvPicPr>
          <p:nvPr/>
        </p:nvPicPr>
        <p:blipFill>
          <a:blip r:embed="rId2"/>
          <a:stretch>
            <a:fillRect/>
          </a:stretch>
        </p:blipFill>
        <p:spPr>
          <a:xfrm rot="21138775">
            <a:off x="2023533" y="1921163"/>
            <a:ext cx="7298267" cy="5639570"/>
          </a:xfrm>
          <a:prstGeom prst="rect">
            <a:avLst/>
          </a:prstGeom>
        </p:spPr>
      </p:pic>
    </p:spTree>
    <p:extLst>
      <p:ext uri="{BB962C8B-B14F-4D97-AF65-F5344CB8AC3E}">
        <p14:creationId xmlns:p14="http://schemas.microsoft.com/office/powerpoint/2010/main" val="31006318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6007" y="2128058"/>
            <a:ext cx="11671069"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The Secretary of the Interior’s Standards for Rehabilitating Historic Buildings was published in 1983. </a:t>
            </a:r>
          </a:p>
        </p:txBody>
      </p:sp>
      <p:sp>
        <p:nvSpPr>
          <p:cNvPr id="6" name="Rectangle 5"/>
          <p:cNvSpPr/>
          <p:nvPr/>
        </p:nvSpPr>
        <p:spPr>
          <a:xfrm>
            <a:off x="581890" y="2959055"/>
            <a:ext cx="11039302" cy="3785652"/>
          </a:xfrm>
          <a:prstGeom prst="rect">
            <a:avLst/>
          </a:prstGeom>
        </p:spPr>
        <p:txBody>
          <a:bodyPr wrap="square">
            <a:spAutoFit/>
          </a:bodyPr>
          <a:lstStyle/>
          <a:p>
            <a:r>
              <a:rPr lang="en-US" sz="2000" dirty="0"/>
              <a:t>The Secretary of the Interior's Standards for the Treatment of Historic Properties (36 CFR Part 68, 1995) consists of four treatment standards — Preservation, Rehabilitation, Restoration and Reconstruction — and are regulatory for NPS Grants–in–Aid programs. The Secretary of the Interior's Standards for Rehabilitation (36 CFR Part 67, 1990), which are included in the treatment standards, are regulatory for the Federal Historic Preservation Tax Incentives program and used as the criteria to determine if a project qualifies as “a certified rehabilitation.” </a:t>
            </a:r>
            <a:endParaRPr lang="en-US" sz="2000" dirty="0" smtClean="0"/>
          </a:p>
          <a:p>
            <a:endParaRPr lang="en-US" sz="2000" b="1" dirty="0">
              <a:solidFill>
                <a:schemeClr val="accent1"/>
              </a:solidFill>
            </a:endParaRPr>
          </a:p>
          <a:p>
            <a:r>
              <a:rPr lang="en-US" sz="2000" b="1" dirty="0" smtClean="0">
                <a:solidFill>
                  <a:schemeClr val="accent1"/>
                </a:solidFill>
              </a:rPr>
              <a:t>The </a:t>
            </a:r>
            <a:r>
              <a:rPr lang="en-US" sz="2000" b="1" dirty="0">
                <a:solidFill>
                  <a:schemeClr val="accent1"/>
                </a:solidFill>
              </a:rPr>
              <a:t>Secretary of the Interior's Standards for the Treatment of Historic Properties, in particular the Standards for Rehabilitation, are intended as general guidance for work on all historic properties and are widely used and have been adopted at the Federal, State and local levels.</a:t>
            </a:r>
          </a:p>
        </p:txBody>
      </p:sp>
      <p:sp>
        <p:nvSpPr>
          <p:cNvPr id="8" name="Title 1"/>
          <p:cNvSpPr>
            <a:spLocks noGrp="1"/>
          </p:cNvSpPr>
          <p:nvPr>
            <p:ph type="title"/>
          </p:nvPr>
        </p:nvSpPr>
        <p:spPr>
          <a:xfrm>
            <a:off x="-16936" y="345584"/>
            <a:ext cx="12564533" cy="970450"/>
          </a:xfrm>
        </p:spPr>
        <p:txBody>
          <a:bodyPr/>
          <a:lstStyle/>
          <a:p>
            <a:r>
              <a:rPr lang="en-US" dirty="0">
                <a:effectLst>
                  <a:outerShdw blurRad="38100" dist="38100" dir="2700000" algn="tl">
                    <a:srgbClr val="000000">
                      <a:alpha val="43137"/>
                    </a:srgbClr>
                  </a:outerShdw>
                </a:effectLst>
              </a:rPr>
              <a:t>Browne’s Addition Design Standards </a:t>
            </a:r>
            <a:r>
              <a:rPr lang="en-US" dirty="0" smtClean="0">
                <a:effectLst>
                  <a:outerShdw blurRad="38100" dist="38100" dir="2700000" algn="tl">
                    <a:srgbClr val="000000">
                      <a:alpha val="43137"/>
                    </a:srgbClr>
                  </a:outerShdw>
                </a:effectLst>
              </a:rPr>
              <a:t>&amp; </a:t>
            </a:r>
            <a:r>
              <a:rPr lang="en-US" dirty="0">
                <a:effectLst>
                  <a:outerShdw blurRad="38100" dist="38100" dir="2700000" algn="tl">
                    <a:srgbClr val="000000">
                      <a:alpha val="43137"/>
                    </a:srgbClr>
                  </a:outerShdw>
                </a:effectLst>
              </a:rPr>
              <a:t>Guidelines</a:t>
            </a:r>
            <a:endParaRPr lang="en-US" dirty="0"/>
          </a:p>
        </p:txBody>
      </p:sp>
    </p:spTree>
    <p:extLst>
      <p:ext uri="{BB962C8B-B14F-4D97-AF65-F5344CB8AC3E}">
        <p14:creationId xmlns:p14="http://schemas.microsoft.com/office/powerpoint/2010/main" val="38668143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4903" y="316185"/>
            <a:ext cx="11505795" cy="970450"/>
          </a:xfrm>
        </p:spPr>
        <p:txBody>
          <a:bodyPr/>
          <a:lstStyle/>
          <a:p>
            <a:r>
              <a:rPr lang="en-US" dirty="0" smtClean="0">
                <a:effectLst>
                  <a:outerShdw blurRad="38100" dist="38100" dir="2700000" algn="tl">
                    <a:srgbClr val="000000">
                      <a:alpha val="43137"/>
                    </a:srgbClr>
                  </a:outerShdw>
                </a:effectLst>
              </a:rPr>
              <a:t>Secretary’s Standards &amp; Browne’s Guidelines</a:t>
            </a:r>
            <a:endParaRPr lang="en-US"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08" y="4236218"/>
            <a:ext cx="3207604" cy="2405703"/>
          </a:xfrm>
          <a:prstGeom prst="rect">
            <a:avLst/>
          </a:prstGeom>
        </p:spPr>
      </p:pic>
      <p:sp>
        <p:nvSpPr>
          <p:cNvPr id="5" name="TextBox 4"/>
          <p:cNvSpPr txBox="1"/>
          <p:nvPr/>
        </p:nvSpPr>
        <p:spPr>
          <a:xfrm>
            <a:off x="4339244" y="2010604"/>
            <a:ext cx="7622771" cy="4555093"/>
          </a:xfrm>
          <a:prstGeom prst="rect">
            <a:avLst/>
          </a:prstGeom>
          <a:noFill/>
        </p:spPr>
        <p:txBody>
          <a:bodyPr wrap="square" rtlCol="0">
            <a:spAutoFit/>
          </a:bodyPr>
          <a:lstStyle/>
          <a:p>
            <a:pPr>
              <a:spcBef>
                <a:spcPts val="1200"/>
              </a:spcBef>
            </a:pPr>
            <a:r>
              <a:rPr lang="en-US" sz="2400" dirty="0"/>
              <a:t>The </a:t>
            </a:r>
            <a:r>
              <a:rPr lang="en-US" sz="2400" b="1" dirty="0">
                <a:solidFill>
                  <a:schemeClr val="accent1"/>
                </a:solidFill>
              </a:rPr>
              <a:t>Standards</a:t>
            </a:r>
            <a:r>
              <a:rPr lang="en-US" sz="2400" dirty="0"/>
              <a:t> are a series of concepts about maintaining, repairing, and replacing historic materials, as well as designing new additions or making alterations. </a:t>
            </a:r>
            <a:endParaRPr lang="en-US" sz="2400" dirty="0" smtClean="0"/>
          </a:p>
          <a:p>
            <a:pPr>
              <a:spcBef>
                <a:spcPts val="1200"/>
              </a:spcBef>
            </a:pPr>
            <a:r>
              <a:rPr lang="en-US" sz="2400" dirty="0" smtClean="0"/>
              <a:t>The </a:t>
            </a:r>
            <a:r>
              <a:rPr lang="en-US" sz="2400" b="1" dirty="0">
                <a:solidFill>
                  <a:schemeClr val="accent1"/>
                </a:solidFill>
              </a:rPr>
              <a:t>Guidelines</a:t>
            </a:r>
            <a:r>
              <a:rPr lang="en-US" sz="2400" dirty="0"/>
              <a:t> offer general design and technical recommendations to assist in applying the Standards to a specific property. </a:t>
            </a:r>
            <a:endParaRPr lang="en-US" sz="2400" dirty="0" smtClean="0"/>
          </a:p>
          <a:p>
            <a:pPr>
              <a:spcBef>
                <a:spcPts val="1200"/>
              </a:spcBef>
            </a:pPr>
            <a:r>
              <a:rPr lang="en-US" sz="2400" b="1" dirty="0" smtClean="0">
                <a:solidFill>
                  <a:schemeClr val="accent1"/>
                </a:solidFill>
              </a:rPr>
              <a:t>Together</a:t>
            </a:r>
            <a:r>
              <a:rPr lang="en-US" sz="2400" dirty="0"/>
              <a:t>, they provide a framework and guidance for decision-making about work or changes to a historic property. </a:t>
            </a:r>
            <a:endParaRPr lang="en-US" sz="2000" dirty="0" smtClean="0"/>
          </a:p>
          <a:p>
            <a:pPr marL="800100" lvl="1" indent="-342900">
              <a:spcBef>
                <a:spcPts val="1200"/>
              </a:spcBef>
              <a:buFont typeface="Arial" panose="020B0604020202020204" pitchFamily="34" charset="0"/>
              <a:buChar char="•"/>
            </a:pPr>
            <a:endParaRPr lang="en-US" sz="2000" dirty="0" smtClean="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5533"/>
          <a:stretch/>
        </p:blipFill>
        <p:spPr>
          <a:xfrm>
            <a:off x="546977" y="1650074"/>
            <a:ext cx="3792267" cy="2402416"/>
          </a:xfrm>
          <a:prstGeom prst="rect">
            <a:avLst/>
          </a:prstGeom>
        </p:spPr>
      </p:pic>
    </p:spTree>
    <p:extLst>
      <p:ext uri="{BB962C8B-B14F-4D97-AF65-F5344CB8AC3E}">
        <p14:creationId xmlns:p14="http://schemas.microsoft.com/office/powerpoint/2010/main" val="18706810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4986" y="701749"/>
            <a:ext cx="7563293" cy="5386090"/>
          </a:xfrm>
          <a:prstGeom prst="rect">
            <a:avLst/>
          </a:prstGeom>
        </p:spPr>
        <p:txBody>
          <a:bodyPr wrap="square">
            <a:spAutoFit/>
          </a:bodyPr>
          <a:lstStyle/>
          <a:p>
            <a:r>
              <a:rPr lang="en-US" sz="2400" i="1" dirty="0"/>
              <a:t>Secretary of the Interior’s Standards for Rehabilitation </a:t>
            </a:r>
            <a:r>
              <a:rPr lang="en-US" sz="2400" dirty="0"/>
              <a:t>constitute the </a:t>
            </a:r>
            <a:r>
              <a:rPr lang="en-US" sz="2800" b="1" dirty="0"/>
              <a:t>“standards” </a:t>
            </a:r>
            <a:r>
              <a:rPr lang="en-US" sz="2400" dirty="0"/>
              <a:t>in this document, while the additional guidance represents the </a:t>
            </a:r>
            <a:r>
              <a:rPr lang="en-US" sz="2800" b="1" dirty="0"/>
              <a:t>“guidelines” </a:t>
            </a:r>
            <a:r>
              <a:rPr lang="en-US" sz="2400" dirty="0"/>
              <a:t>for decision making both by property owners when undertaking </a:t>
            </a:r>
            <a:r>
              <a:rPr lang="en-US" sz="2400" dirty="0" smtClean="0"/>
              <a:t>how to complete work </a:t>
            </a:r>
            <a:r>
              <a:rPr lang="en-US" sz="2400" dirty="0"/>
              <a:t>within the district and the HPO and SHLC when issuing COAs in the district</a:t>
            </a:r>
            <a:r>
              <a:rPr lang="en-US" sz="2400" dirty="0" smtClean="0"/>
              <a:t>.</a:t>
            </a:r>
          </a:p>
          <a:p>
            <a:endParaRPr lang="en-US" sz="2400" dirty="0"/>
          </a:p>
          <a:p>
            <a:r>
              <a:rPr lang="en-US" sz="2400" dirty="0"/>
              <a:t>The Browne’s Addition Historic District Standards &amp; Guidelines document </a:t>
            </a:r>
            <a:r>
              <a:rPr lang="en-US" sz="2400" b="1" dirty="0">
                <a:solidFill>
                  <a:schemeClr val="accent1"/>
                </a:solidFill>
              </a:rPr>
              <a:t>expands and customizes </a:t>
            </a:r>
            <a:r>
              <a:rPr lang="en-US" sz="2400" dirty="0"/>
              <a:t>these more general standards. The guidelines are the basis for evaluating applications for COAs, and assist applicants in understanding the Commission’s decision-making process. </a:t>
            </a:r>
          </a:p>
        </p:txBody>
      </p:sp>
    </p:spTree>
    <p:extLst>
      <p:ext uri="{BB962C8B-B14F-4D97-AF65-F5344CB8AC3E}">
        <p14:creationId xmlns:p14="http://schemas.microsoft.com/office/powerpoint/2010/main" val="17793510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docProps/app.xml><?xml version="1.0" encoding="utf-8"?>
<Properties xmlns="http://schemas.openxmlformats.org/officeDocument/2006/extended-properties" xmlns:vt="http://schemas.openxmlformats.org/officeDocument/2006/docPropsVTypes">
  <Template>TM03457503[[fn=Quotable]]</Template>
  <TotalTime>6270</TotalTime>
  <Words>1868</Words>
  <Application>Microsoft Office PowerPoint</Application>
  <PresentationFormat>Widescreen</PresentationFormat>
  <Paragraphs>127</Paragraphs>
  <Slides>39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Century Gothic</vt:lpstr>
      <vt:lpstr>Padua</vt:lpstr>
      <vt:lpstr>Stencil</vt:lpstr>
      <vt:lpstr>Wingdings 2</vt:lpstr>
      <vt:lpstr>Quotable</vt:lpstr>
      <vt:lpstr>Browne’s Addition  Local Historic District Plan Commission Workshop #2</vt:lpstr>
      <vt:lpstr>SPOKANE HISTORIC LANDMARKS COMMISSION</vt:lpstr>
      <vt:lpstr>SPOKANE HISTORIC LANDMARKS COMMISSION</vt:lpstr>
      <vt:lpstr>IMPLEMENTING THE COMPREHENSIVE PLAN</vt:lpstr>
      <vt:lpstr>IMPLEMENTING THE COMPREHENSIVE PLAN</vt:lpstr>
      <vt:lpstr>Browne’s Addition Design Standards &amp; Guidelines</vt:lpstr>
      <vt:lpstr>Browne’s Addition Design Standards &amp; Guidelines</vt:lpstr>
      <vt:lpstr>Secretary’s Standards &amp; Browne’s Guidelines</vt:lpstr>
      <vt:lpstr>PowerPoint Presentation</vt:lpstr>
      <vt:lpstr>A property shall be used for its historic purpose or be placed in a new use that requires minimal change to the defining characteristics of the building and its site and environment.  </vt:lpstr>
      <vt:lpstr>The historic character of a property shall be retained and preserved. The removal of historic materials or alteration of features and spaces that characterize a property shall be avoided.   </vt:lpstr>
      <vt:lpstr>Each property shall be recognized as a physical record of its time, place, and use. Changes that create a false sense of historical development, such as adding conjectural features or architectural elements from other buildings, shall not be undertaken.  </vt:lpstr>
      <vt:lpstr>Most properties change over time; those changes that have acquired historic significance in their own right shall be retained and preserved.  </vt:lpstr>
      <vt:lpstr>Distinctive features, finishes, and construction techniques or examples of craftsmanship that characterize a property shall be preserved.  </vt:lpstr>
      <vt:lpstr>Deteriorated historic features shall be repaired rather than replaced. Where the severity of deterioration requires replacement of a distinctive feature, the new feature shall match the old in design, color, texture, and other visual qualities and, where possible, materials. Replacement of missing features shall be substantiated by documentary, physical, or pictorial evidence.  </vt:lpstr>
      <vt:lpstr>Chemical or physical treatments, such as sandblasting, that cause damage to historic materials shall not be used. The surface cleaning of structures, if appropriate, shall be undertaken using the gentlest means possible.  </vt:lpstr>
      <vt:lpstr>Significant archeological resources affected by a project shall be protected and preserved. If such resources must be disturbed, mitigation measures shall be undertaken.  </vt:lpstr>
      <vt:lpstr>New additions, exterior alterations, or related new construction shall not destroy historic materials that characterize the property. The new work shall be differentiated from the old and shall be compatible with the massing, size, scale, and architectural features to protect the historic integrity of the property and its environment.  </vt:lpstr>
      <vt:lpstr>New additions and adjacent or related new construction shall be undertaken in such a manner that if removed in the future, the essential form and integrity of the historic property and its environment would be unimpaired.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Construction: Compatible vs Comparable</vt:lpstr>
      <vt:lpstr>PowerPoint Presentation</vt:lpstr>
      <vt:lpstr>PowerPoint Presentation</vt:lpstr>
      <vt:lpstr>New Construction Framework for Compatibility</vt:lpstr>
      <vt:lpstr>New Construction Framework for Compatibility</vt:lpstr>
      <vt:lpstr>PowerPoint Presentation</vt:lpstr>
      <vt:lpstr>PowerPoint Presentation</vt:lpstr>
      <vt:lpstr>PowerPoint Presentation</vt:lpstr>
      <vt:lpstr>PowerPoint Presentation</vt:lpstr>
      <vt:lpstr>PowerPoint Presentation</vt:lpstr>
      <vt:lpstr>PowerPoint Presentation</vt:lpstr>
      <vt:lpstr>Next Steps…</vt:lpstr>
      <vt:lpstr>PowerPoint Presentation</vt:lpstr>
    </vt:vector>
  </TitlesOfParts>
  <Company>City of Spokane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Browne’s Addition  Local Historic District Plan Commission Workshop</dc:title>
  <dc:creator>Camporeale, Logan</dc:creator>
  <cp:lastModifiedBy>Duvall, Megan</cp:lastModifiedBy>
  <cp:revision>97</cp:revision>
  <dcterms:created xsi:type="dcterms:W3CDTF">2019-04-10T22:46:45Z</dcterms:created>
  <dcterms:modified xsi:type="dcterms:W3CDTF">2019-05-08T20:24:32Z</dcterms:modified>
</cp:coreProperties>
</file>