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305" r:id="rId3"/>
    <p:sldId id="306" r:id="rId4"/>
    <p:sldId id="307" r:id="rId5"/>
    <p:sldId id="308" r:id="rId6"/>
    <p:sldId id="311" r:id="rId7"/>
    <p:sldId id="310" r:id="rId8"/>
    <p:sldId id="309" r:id="rId9"/>
    <p:sldId id="319" r:id="rId10"/>
    <p:sldId id="312" r:id="rId11"/>
    <p:sldId id="313" r:id="rId12"/>
    <p:sldId id="327" r:id="rId13"/>
    <p:sldId id="275" r:id="rId14"/>
    <p:sldId id="259" r:id="rId15"/>
    <p:sldId id="321" r:id="rId16"/>
    <p:sldId id="326" r:id="rId17"/>
    <p:sldId id="320" r:id="rId18"/>
    <p:sldId id="325" r:id="rId19"/>
    <p:sldId id="270" r:id="rId20"/>
    <p:sldId id="271" r:id="rId21"/>
    <p:sldId id="314" r:id="rId22"/>
    <p:sldId id="315" r:id="rId23"/>
    <p:sldId id="316" r:id="rId24"/>
    <p:sldId id="317" r:id="rId25"/>
    <p:sldId id="328" r:id="rId26"/>
    <p:sldId id="322" r:id="rId27"/>
    <p:sldId id="323" r:id="rId28"/>
    <p:sldId id="324" r:id="rId29"/>
    <p:sldId id="272" r:id="rId30"/>
    <p:sldId id="273" r:id="rId31"/>
    <p:sldId id="318" r:id="rId32"/>
    <p:sldId id="26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86395" autoAdjust="0"/>
  </p:normalViewPr>
  <p:slideViewPr>
    <p:cSldViewPr snapToGrid="0">
      <p:cViewPr>
        <p:scale>
          <a:sx n="80" d="100"/>
          <a:sy n="80" d="100"/>
        </p:scale>
        <p:origin x="1188" y="52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EBE40-9E3B-4C25-BE9C-C9247D96AFA8}" type="datetimeFigureOut">
              <a:rPr lang="en-US" smtClean="0"/>
              <a:t>6/12/2019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D879A-E947-48ED-A4C6-2D346D525D68}" type="slidenum">
              <a:rPr lang="en-US" smtClean="0"/>
              <a:t>‹#›</a:t>
            </a:fld>
            <a:endParaRPr lang="en-US"/>
          </a:p>
        </p:txBody>
      </p:sp>
    </p:spTree>
    <p:extLst>
      <p:ext uri="{BB962C8B-B14F-4D97-AF65-F5344CB8AC3E}">
        <p14:creationId xmlns:p14="http://schemas.microsoft.com/office/powerpoint/2010/main" val="178898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2</a:t>
            </a:fld>
            <a:endParaRPr lang="en-US"/>
          </a:p>
        </p:txBody>
      </p:sp>
    </p:spTree>
    <p:extLst>
      <p:ext uri="{BB962C8B-B14F-4D97-AF65-F5344CB8AC3E}">
        <p14:creationId xmlns:p14="http://schemas.microsoft.com/office/powerpoint/2010/main" val="146870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will be doing these</a:t>
            </a:r>
            <a:r>
              <a:rPr lang="en-US" baseline="0" dirty="0" smtClean="0"/>
              <a:t> reviews? Many administrative, but more extensive projects require review by the Spokane Historic Landmarks Commission as a whole. They were established through the Spokane Municipal Code in the early 1980s and their job is to </a:t>
            </a:r>
            <a:r>
              <a:rPr lang="en-US" sz="1200" dirty="0" smtClean="0"/>
              <a:t>recognize, protect, enhance and preserve those buildings, </a:t>
            </a:r>
            <a:r>
              <a:rPr lang="en-US" sz="1400" b="1" dirty="0" smtClean="0">
                <a:solidFill>
                  <a:schemeClr val="accent1"/>
                </a:solidFill>
              </a:rPr>
              <a:t>districts</a:t>
            </a:r>
            <a:r>
              <a:rPr lang="en-US" sz="1200" dirty="0" smtClean="0"/>
              <a:t>, objects, sites and structures</a:t>
            </a:r>
            <a:r>
              <a:rPr lang="en-US" sz="1200" baseline="0" dirty="0" smtClean="0"/>
              <a:t> that are important to the history of Spokane. They “protect” buildings through design review when changes are proposed through the building permit process.</a:t>
            </a:r>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19</a:t>
            </a:fld>
            <a:endParaRPr lang="en-US"/>
          </a:p>
        </p:txBody>
      </p:sp>
    </p:spTree>
    <p:extLst>
      <p:ext uri="{BB962C8B-B14F-4D97-AF65-F5344CB8AC3E}">
        <p14:creationId xmlns:p14="http://schemas.microsoft.com/office/powerpoint/2010/main" val="265863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24</a:t>
            </a:fld>
            <a:endParaRPr lang="en-US"/>
          </a:p>
        </p:txBody>
      </p:sp>
    </p:spTree>
    <p:extLst>
      <p:ext uri="{BB962C8B-B14F-4D97-AF65-F5344CB8AC3E}">
        <p14:creationId xmlns:p14="http://schemas.microsoft.com/office/powerpoint/2010/main" val="3085699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it’s important</a:t>
            </a:r>
            <a:r>
              <a:rPr lang="en-US" baseline="0" dirty="0" smtClean="0"/>
              <a:t> to note that Chapter 8 of the City of Spokane’s Comprehensive Plan concerns Urban Design and Historic Preservation. These </a:t>
            </a:r>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29</a:t>
            </a:fld>
            <a:endParaRPr lang="en-US"/>
          </a:p>
        </p:txBody>
      </p:sp>
    </p:spTree>
    <p:extLst>
      <p:ext uri="{BB962C8B-B14F-4D97-AF65-F5344CB8AC3E}">
        <p14:creationId xmlns:p14="http://schemas.microsoft.com/office/powerpoint/2010/main" val="2227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Moratorium on demolition to</a:t>
            </a:r>
            <a:r>
              <a:rPr lang="en-US" baseline="0" dirty="0" smtClean="0"/>
              <a:t> give time to revise the HP ordinance </a:t>
            </a:r>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3</a:t>
            </a:fld>
            <a:endParaRPr lang="en-US"/>
          </a:p>
        </p:txBody>
      </p:sp>
    </p:spTree>
    <p:extLst>
      <p:ext uri="{BB962C8B-B14F-4D97-AF65-F5344CB8AC3E}">
        <p14:creationId xmlns:p14="http://schemas.microsoft.com/office/powerpoint/2010/main" val="4221155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boundary of the historic district roughly echoes that of the neighborhood boundaries. However, the historic district boundaries are slightly smaller than the neighborhood boundaries (see map) in order to exclude buildings on the edge of the boundary that do not contribute to the eligibility of the district due to age or integrity. </a:t>
            </a:r>
          </a:p>
          <a:p>
            <a:endParaRPr lang="en-US" dirty="0" smtClean="0"/>
          </a:p>
          <a:p>
            <a:r>
              <a:rPr lang="en-US" dirty="0" smtClean="0"/>
              <a:t>Parcels contained within the boundaries of the historic district total 373 (made up of 291 regular and 82 condominium parcels). </a:t>
            </a:r>
          </a:p>
          <a:p>
            <a:r>
              <a:rPr lang="en-US" dirty="0" smtClean="0"/>
              <a:t>	</a:t>
            </a:r>
          </a:p>
          <a:p>
            <a:r>
              <a:rPr lang="en-US" dirty="0" smtClean="0"/>
              <a:t>The total number of parcels (buildings, condos, and/or vacant lots) that were excluded on the edges of the boundary, but are within the neighborhood council boundary, were 205 (53 regular and 152 condo parcels). </a:t>
            </a:r>
          </a:p>
          <a:p>
            <a:endParaRPr lang="en-US" dirty="0" smtClean="0"/>
          </a:p>
          <a:p>
            <a:r>
              <a:rPr lang="en-US" dirty="0" smtClean="0"/>
              <a:t>Consideration was also given to the fact that the Historic Preservation Office has one full-time employee and currently has one full-time project employee. Tying up limited administrative resources for reviews of non-contributing properties on the edges of the district does not make sense. Nor does it make sense to add additional building permit review time to non-contributing resources on the edge of the historic district. </a:t>
            </a:r>
          </a:p>
          <a:p>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6</a:t>
            </a:fld>
            <a:endParaRPr lang="en-US"/>
          </a:p>
        </p:txBody>
      </p:sp>
    </p:spTree>
    <p:extLst>
      <p:ext uri="{BB962C8B-B14F-4D97-AF65-F5344CB8AC3E}">
        <p14:creationId xmlns:p14="http://schemas.microsoft.com/office/powerpoint/2010/main" val="308710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boundary of the historic district roughly echoes that of the neighborhood boundaries. However, the historic district boundaries are slightly smaller than the neighborhood boundaries (see map) in order to exclude buildings on the edge of the boundary that do not contribute to the eligibility of the district due to age or integrity. </a:t>
            </a:r>
          </a:p>
          <a:p>
            <a:endParaRPr lang="en-US" dirty="0" smtClean="0"/>
          </a:p>
          <a:p>
            <a:r>
              <a:rPr lang="en-US" dirty="0" smtClean="0"/>
              <a:t>Parcels contained within the boundaries of the historic district total 373 (made up of 291 regular and 82 condominium parcels). </a:t>
            </a:r>
          </a:p>
          <a:p>
            <a:r>
              <a:rPr lang="en-US" dirty="0" smtClean="0"/>
              <a:t>	</a:t>
            </a:r>
          </a:p>
          <a:p>
            <a:r>
              <a:rPr lang="en-US" dirty="0" smtClean="0"/>
              <a:t>The total number of parcels (buildings, condos, and/or vacant lots) that were excluded on the edges of the boundary, but are within the neighborhood council boundary, were 205 (53 regular and 152 condo parcels). </a:t>
            </a:r>
          </a:p>
          <a:p>
            <a:endParaRPr lang="en-US" dirty="0" smtClean="0"/>
          </a:p>
          <a:p>
            <a:r>
              <a:rPr lang="en-US" dirty="0" smtClean="0"/>
              <a:t>Consideration was also given to the fact that the Historic Preservation Office has one full-time employee and currently has one full-time project employee. Tying up limited administrative resources for reviews of non-contributing properties on the edges of the district does not make sense. Nor does it make sense to add additional building permit review time to non-contributing resources on the edge of the historic district.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7</a:t>
            </a:fld>
            <a:endParaRPr lang="en-US"/>
          </a:p>
        </p:txBody>
      </p:sp>
    </p:spTree>
    <p:extLst>
      <p:ext uri="{BB962C8B-B14F-4D97-AF65-F5344CB8AC3E}">
        <p14:creationId xmlns:p14="http://schemas.microsoft.com/office/powerpoint/2010/main" val="327624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Parcels contained within the boundaries of the historic district total 375 (made up of 293 regular and 82 condominium parcels). </a:t>
            </a:r>
          </a:p>
          <a:p>
            <a:r>
              <a:rPr lang="en-US" dirty="0" smtClean="0"/>
              <a:t>	</a:t>
            </a:r>
          </a:p>
          <a:p>
            <a:r>
              <a:rPr lang="en-US" dirty="0" smtClean="0"/>
              <a:t>The total number of parcels (buildings, condos, and/or vacant lots) that were excluded on the edges of the boundary, but are within the neighborhood council boundary, were 203 (51 regular and 152 condo parcels). </a:t>
            </a:r>
          </a:p>
          <a:p>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8</a:t>
            </a:fld>
            <a:endParaRPr lang="en-US"/>
          </a:p>
        </p:txBody>
      </p:sp>
    </p:spTree>
    <p:extLst>
      <p:ext uri="{BB962C8B-B14F-4D97-AF65-F5344CB8AC3E}">
        <p14:creationId xmlns:p14="http://schemas.microsoft.com/office/powerpoint/2010/main" val="386784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determine</a:t>
            </a:r>
            <a:r>
              <a:rPr lang="en-US" baseline="0" dirty="0" smtClean="0"/>
              <a:t> if a project should receive a CoA</a:t>
            </a:r>
            <a:r>
              <a:rPr lang="en-US" baseline="0" dirty="0" smtClean="0"/>
              <a:t>? Someone comes in for a building permit, if they are in the </a:t>
            </a:r>
            <a:r>
              <a:rPr lang="en-US" baseline="0" dirty="0" err="1" smtClean="0"/>
              <a:t>Brownes</a:t>
            </a:r>
            <a:r>
              <a:rPr lang="en-US" baseline="0" dirty="0" smtClean="0"/>
              <a:t> addition boundaries, permit tech directs them to HPO for next step. Most work can be reviewed administratively, but larger projects will go in front of the entire Landmarks Commission. All processes, guidance and standards are spelled out in the Browne’s Addition Historic District Design Standards and Guidelines. </a:t>
            </a:r>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13</a:t>
            </a:fld>
            <a:endParaRPr lang="en-US"/>
          </a:p>
        </p:txBody>
      </p:sp>
    </p:spTree>
    <p:extLst>
      <p:ext uri="{BB962C8B-B14F-4D97-AF65-F5344CB8AC3E}">
        <p14:creationId xmlns:p14="http://schemas.microsoft.com/office/powerpoint/2010/main" val="1404158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15</a:t>
            </a:fld>
            <a:endParaRPr lang="en-US"/>
          </a:p>
        </p:txBody>
      </p:sp>
    </p:spTree>
    <p:extLst>
      <p:ext uri="{BB962C8B-B14F-4D97-AF65-F5344CB8AC3E}">
        <p14:creationId xmlns:p14="http://schemas.microsoft.com/office/powerpoint/2010/main" val="2626216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the Standards and Guidelines</a:t>
            </a:r>
            <a:r>
              <a:rPr lang="en-US" baseline="0" dirty="0" smtClean="0"/>
              <a:t> are arranged – by Existing Single Family and Multi family, District wide guidelines, and </a:t>
            </a:r>
            <a:r>
              <a:rPr lang="en-US" baseline="0" dirty="0" smtClean="0"/>
              <a:t>New Construction and demolition. Break down each resource type by different kinds of work that might be done.</a:t>
            </a:r>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17</a:t>
            </a:fld>
            <a:endParaRPr lang="en-US"/>
          </a:p>
        </p:txBody>
      </p:sp>
    </p:spTree>
    <p:extLst>
      <p:ext uri="{BB962C8B-B14F-4D97-AF65-F5344CB8AC3E}">
        <p14:creationId xmlns:p14="http://schemas.microsoft.com/office/powerpoint/2010/main" val="280817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guidelines</a:t>
            </a:r>
            <a:r>
              <a:rPr lang="en-US" baseline="0" dirty="0" smtClean="0"/>
              <a:t> within </a:t>
            </a:r>
            <a:r>
              <a:rPr lang="en-US" baseline="0" dirty="0" smtClean="0"/>
              <a:t>the Single Family Residential chapter – porches and windows. Attempts to educate on different important character defining features, gives hints about things like energy efficiency, and then gives guidance when changes or repairs are sought. </a:t>
            </a:r>
            <a:endParaRPr lang="en-US" dirty="0"/>
          </a:p>
        </p:txBody>
      </p:sp>
      <p:sp>
        <p:nvSpPr>
          <p:cNvPr id="4" name="Slide Number Placeholder 3"/>
          <p:cNvSpPr>
            <a:spLocks noGrp="1"/>
          </p:cNvSpPr>
          <p:nvPr>
            <p:ph type="sldNum" sz="quarter" idx="10"/>
          </p:nvPr>
        </p:nvSpPr>
        <p:spPr/>
        <p:txBody>
          <a:bodyPr/>
          <a:lstStyle/>
          <a:p>
            <a:fld id="{C4DD879A-E947-48ED-A4C6-2D346D525D68}" type="slidenum">
              <a:rPr lang="en-US" smtClean="0"/>
              <a:t>18</a:t>
            </a:fld>
            <a:endParaRPr lang="en-US"/>
          </a:p>
        </p:txBody>
      </p:sp>
    </p:spTree>
    <p:extLst>
      <p:ext uri="{BB962C8B-B14F-4D97-AF65-F5344CB8AC3E}">
        <p14:creationId xmlns:p14="http://schemas.microsoft.com/office/powerpoint/2010/main" val="158173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6/12/2019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6/12/2019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6/12/2019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6/12/2019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6/12/2019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6/12/2019</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my.spokanecity.org/smc/?Section=04.35.01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hyperlink" Target="http://my.spokanecity.org/smc/?Section=17D.040.20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069" y="1449147"/>
            <a:ext cx="12136581" cy="2971051"/>
          </a:xfrm>
        </p:spPr>
        <p:txBody>
          <a:bodyPr/>
          <a:lstStyle/>
          <a:p>
            <a:r>
              <a:rPr lang="en-US" dirty="0" smtClean="0">
                <a:effectLst>
                  <a:outerShdw blurRad="38100" dist="38100" dir="2700000" algn="tl">
                    <a:srgbClr val="000000">
                      <a:alpha val="43137"/>
                    </a:srgbClr>
                  </a:outerShdw>
                </a:effectLst>
              </a:rPr>
              <a:t>Browne’s Addition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Local Historic District Overlay Zone</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Plan Commission Hearing</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810001" y="5272535"/>
            <a:ext cx="10572000" cy="434974"/>
          </a:xfrm>
        </p:spPr>
        <p:txBody>
          <a:bodyPr>
            <a:noAutofit/>
          </a:bodyPr>
          <a:lstStyle/>
          <a:p>
            <a:r>
              <a:rPr lang="en-US" sz="2400" b="1" dirty="0" smtClean="0"/>
              <a:t>June 12, 2019</a:t>
            </a:r>
            <a:endParaRPr lang="en-US" sz="2400" b="1" dirty="0"/>
          </a:p>
        </p:txBody>
      </p:sp>
    </p:spTree>
    <p:extLst>
      <p:ext uri="{BB962C8B-B14F-4D97-AF65-F5344CB8AC3E}">
        <p14:creationId xmlns:p14="http://schemas.microsoft.com/office/powerpoint/2010/main" val="1262925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447188"/>
            <a:ext cx="10571998" cy="970450"/>
          </a:xfrm>
        </p:spPr>
        <p:txBody>
          <a:bodyPr/>
          <a:lstStyle/>
          <a:p>
            <a:r>
              <a:rPr lang="en-US" dirty="0" smtClean="0">
                <a:effectLst>
                  <a:outerShdw blurRad="38100" dist="38100" dir="2700000" algn="tl">
                    <a:srgbClr val="000000">
                      <a:alpha val="43137"/>
                    </a:srgbClr>
                  </a:outerShdw>
                </a:effectLst>
              </a:rPr>
              <a:t>Process for Creation of the District</a:t>
            </a:r>
            <a:endParaRPr lang="en-US" dirty="0">
              <a:effectLst>
                <a:outerShdw blurRad="38100" dist="38100" dir="2700000" algn="tl">
                  <a:srgbClr val="000000">
                    <a:alpha val="43137"/>
                  </a:srgbClr>
                </a:outerShdw>
              </a:effectLst>
            </a:endParaRPr>
          </a:p>
        </p:txBody>
      </p:sp>
      <p:sp>
        <p:nvSpPr>
          <p:cNvPr id="3" name="TextBox 2"/>
          <p:cNvSpPr txBox="1"/>
          <p:nvPr/>
        </p:nvSpPr>
        <p:spPr>
          <a:xfrm>
            <a:off x="390525" y="2247900"/>
            <a:ext cx="11229975" cy="384720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800" dirty="0" smtClean="0"/>
              <a:t>Ballots will be mailed on June 20</a:t>
            </a:r>
            <a:r>
              <a:rPr lang="en-US" sz="2800" baseline="30000" dirty="0" smtClean="0"/>
              <a:t>th</a:t>
            </a:r>
            <a:r>
              <a:rPr lang="en-US" sz="2800" dirty="0" smtClean="0"/>
              <a:t> to property owners </a:t>
            </a:r>
          </a:p>
          <a:p>
            <a:pPr marL="285750" indent="-285750">
              <a:spcBef>
                <a:spcPts val="600"/>
              </a:spcBef>
              <a:buFont typeface="Arial" panose="020B0604020202020204" pitchFamily="34" charset="0"/>
              <a:buChar char="•"/>
            </a:pPr>
            <a:r>
              <a:rPr lang="en-US" sz="2800" dirty="0" smtClean="0"/>
              <a:t>60-day period for ballots to be returned (August 20)</a:t>
            </a:r>
          </a:p>
          <a:p>
            <a:pPr marL="285750" indent="-285750">
              <a:spcBef>
                <a:spcPts val="600"/>
              </a:spcBef>
              <a:buFont typeface="Arial" panose="020B0604020202020204" pitchFamily="34" charset="0"/>
              <a:buChar char="•"/>
            </a:pPr>
            <a:r>
              <a:rPr lang="en-US" sz="2800" dirty="0" smtClean="0"/>
              <a:t>Sign will be hung in district at least 30 days prior to SHLC Meeting of August 21 (will probably be up longer than that)</a:t>
            </a:r>
          </a:p>
          <a:p>
            <a:pPr marL="285750" indent="-285750">
              <a:spcBef>
                <a:spcPts val="600"/>
              </a:spcBef>
              <a:buFont typeface="Arial" panose="020B0604020202020204" pitchFamily="34" charset="0"/>
              <a:buChar char="•"/>
            </a:pPr>
            <a:r>
              <a:rPr lang="en-US" sz="2800" dirty="0" smtClean="0"/>
              <a:t>50% +1 of the property owners must return their ballots in the affirmative in order for the district overlay to move to City Council for final vote</a:t>
            </a:r>
          </a:p>
          <a:p>
            <a:pPr marL="285750" indent="-285750">
              <a:spcBef>
                <a:spcPts val="600"/>
              </a:spcBef>
              <a:buFont typeface="Arial" panose="020B0604020202020204" pitchFamily="34" charset="0"/>
              <a:buChar char="•"/>
            </a:pPr>
            <a:r>
              <a:rPr lang="en-US" sz="2800" dirty="0" smtClean="0"/>
              <a:t>Not returning a ballot counts as a “no” vote</a:t>
            </a:r>
            <a:endParaRPr lang="en-US" sz="2800" dirty="0"/>
          </a:p>
        </p:txBody>
      </p:sp>
    </p:spTree>
    <p:extLst>
      <p:ext uri="{BB962C8B-B14F-4D97-AF65-F5344CB8AC3E}">
        <p14:creationId xmlns:p14="http://schemas.microsoft.com/office/powerpoint/2010/main" val="25782578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360" y="424702"/>
            <a:ext cx="10571998" cy="970450"/>
          </a:xfrm>
        </p:spPr>
        <p:txBody>
          <a:bodyPr/>
          <a:lstStyle/>
          <a:p>
            <a:r>
              <a:rPr lang="en-US" dirty="0" smtClean="0">
                <a:effectLst>
                  <a:outerShdw blurRad="38100" dist="38100" dir="2700000" algn="tl">
                    <a:srgbClr val="000000">
                      <a:alpha val="43137"/>
                    </a:srgbClr>
                  </a:outerShdw>
                </a:effectLst>
              </a:rPr>
              <a:t>Once a district is formed:</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056" y="619124"/>
            <a:ext cx="4351966" cy="3104113"/>
          </a:xfrm>
          <a:prstGeom prst="rect">
            <a:avLst/>
          </a:prstGeom>
        </p:spPr>
      </p:pic>
      <p:sp>
        <p:nvSpPr>
          <p:cNvPr id="4" name="TextBox 3"/>
          <p:cNvSpPr txBox="1"/>
          <p:nvPr/>
        </p:nvSpPr>
        <p:spPr>
          <a:xfrm>
            <a:off x="371475" y="2171180"/>
            <a:ext cx="726358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All contributing properties are eligible for Special Tax Valuation – a property tax incentive for ‘significantly’ improved historic properties</a:t>
            </a:r>
            <a:endParaRPr lang="en-US" sz="2400" dirty="0"/>
          </a:p>
        </p:txBody>
      </p:sp>
      <p:sp>
        <p:nvSpPr>
          <p:cNvPr id="5" name="TextBox 4"/>
          <p:cNvSpPr txBox="1"/>
          <p:nvPr/>
        </p:nvSpPr>
        <p:spPr>
          <a:xfrm>
            <a:off x="371475" y="3829050"/>
            <a:ext cx="11534775" cy="2723823"/>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Building permits for exterior changes to properties within the boundaries of the district require a Certificate of Appropriateness</a:t>
            </a:r>
          </a:p>
          <a:p>
            <a:pPr marL="800100" lvl="1" indent="-342900">
              <a:spcBef>
                <a:spcPts val="600"/>
              </a:spcBef>
              <a:spcAft>
                <a:spcPts val="600"/>
              </a:spcAft>
              <a:buFont typeface="Arial" panose="020B0604020202020204" pitchFamily="34" charset="0"/>
              <a:buChar char="•"/>
            </a:pPr>
            <a:r>
              <a:rPr lang="en-US" sz="2000" dirty="0" smtClean="0"/>
              <a:t>Most </a:t>
            </a:r>
            <a:r>
              <a:rPr lang="en-US" sz="2000" dirty="0" err="1" smtClean="0"/>
              <a:t>CoAs</a:t>
            </a:r>
            <a:r>
              <a:rPr lang="en-US" sz="2000" dirty="0" smtClean="0"/>
              <a:t> can be done administratively by the Historic Preservation Office</a:t>
            </a:r>
          </a:p>
          <a:p>
            <a:pPr marL="800100" lvl="1" indent="-342900">
              <a:spcBef>
                <a:spcPts val="600"/>
              </a:spcBef>
              <a:spcAft>
                <a:spcPts val="600"/>
              </a:spcAft>
              <a:buFont typeface="Arial" panose="020B0604020202020204" pitchFamily="34" charset="0"/>
              <a:buChar char="•"/>
            </a:pPr>
            <a:r>
              <a:rPr lang="en-US" sz="2000" dirty="0" smtClean="0"/>
              <a:t>Some permits must go before the whole SHLC</a:t>
            </a:r>
          </a:p>
          <a:p>
            <a:pPr marL="342900" indent="-342900">
              <a:spcBef>
                <a:spcPts val="600"/>
              </a:spcBef>
              <a:spcAft>
                <a:spcPts val="600"/>
              </a:spcAft>
              <a:buFont typeface="Arial" panose="020B0604020202020204" pitchFamily="34" charset="0"/>
              <a:buChar char="•"/>
            </a:pPr>
            <a:r>
              <a:rPr lang="en-US" sz="2400" dirty="0" smtClean="0"/>
              <a:t>Demolition permits of contributing buildings need a CoA</a:t>
            </a:r>
          </a:p>
          <a:p>
            <a:pPr marL="342900" indent="-342900">
              <a:spcBef>
                <a:spcPts val="600"/>
              </a:spcBef>
              <a:spcAft>
                <a:spcPts val="600"/>
              </a:spcAft>
              <a:buFont typeface="Arial" panose="020B0604020202020204" pitchFamily="34" charset="0"/>
              <a:buChar char="•"/>
            </a:pPr>
            <a:r>
              <a:rPr lang="en-US" sz="2400" dirty="0" smtClean="0"/>
              <a:t>New construction within the historic district requires SHLC review</a:t>
            </a:r>
            <a:endParaRPr lang="en-US" sz="2400" dirty="0"/>
          </a:p>
        </p:txBody>
      </p:sp>
    </p:spTree>
    <p:extLst>
      <p:ext uri="{BB962C8B-B14F-4D97-AF65-F5344CB8AC3E}">
        <p14:creationId xmlns:p14="http://schemas.microsoft.com/office/powerpoint/2010/main" val="16971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7516" y="168542"/>
            <a:ext cx="10572750" cy="969963"/>
          </a:xfrm>
        </p:spPr>
        <p:txBody>
          <a:bodyPr/>
          <a:lstStyle/>
          <a:p>
            <a:r>
              <a:rPr lang="en-US" dirty="0" smtClean="0">
                <a:solidFill>
                  <a:schemeClr val="accent1"/>
                </a:solidFill>
              </a:rPr>
              <a:t>Special Tax Valuation</a:t>
            </a:r>
            <a:endParaRPr lang="en-US" dirty="0">
              <a:solidFill>
                <a:schemeClr val="accent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4707" y="340344"/>
            <a:ext cx="4362250" cy="3642479"/>
          </a:xfrm>
          <a:prstGeom prst="rect">
            <a:avLst/>
          </a:prstGeom>
        </p:spPr>
      </p:pic>
      <p:sp>
        <p:nvSpPr>
          <p:cNvPr id="4" name="TextBox 3"/>
          <p:cNvSpPr txBox="1"/>
          <p:nvPr/>
        </p:nvSpPr>
        <p:spPr>
          <a:xfrm>
            <a:off x="471637" y="1116534"/>
            <a:ext cx="7113069" cy="29700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State passed enabling legislation in the late 1980s </a:t>
            </a:r>
          </a:p>
          <a:p>
            <a:pPr marL="285750" indent="-285750">
              <a:spcAft>
                <a:spcPts val="600"/>
              </a:spcAft>
              <a:buFont typeface="Arial" panose="020B0604020202020204" pitchFamily="34" charset="0"/>
              <a:buChar char="•"/>
            </a:pPr>
            <a:r>
              <a:rPr lang="en-US" dirty="0" smtClean="0"/>
              <a:t>City/County Governments pass it locally</a:t>
            </a:r>
          </a:p>
          <a:p>
            <a:pPr marL="285750" indent="-285750">
              <a:spcAft>
                <a:spcPts val="600"/>
              </a:spcAft>
              <a:buFont typeface="Arial" panose="020B0604020202020204" pitchFamily="34" charset="0"/>
              <a:buChar char="•"/>
            </a:pPr>
            <a:r>
              <a:rPr lang="en-US" dirty="0" smtClean="0"/>
              <a:t>In Spokane, only properties individually listed on the Spokane Register or ‘contributing’ in a local register historic district are eligible </a:t>
            </a:r>
          </a:p>
          <a:p>
            <a:pPr marL="285750" indent="-285750">
              <a:spcAft>
                <a:spcPts val="600"/>
              </a:spcAft>
              <a:buFont typeface="Arial" panose="020B0604020202020204" pitchFamily="34" charset="0"/>
              <a:buChar char="•"/>
            </a:pPr>
            <a:r>
              <a:rPr lang="en-US" dirty="0" smtClean="0"/>
              <a:t>“Substantial” rehabilitation = 25% of Assessed Value of building alone in a 24 month period</a:t>
            </a:r>
          </a:p>
          <a:p>
            <a:pPr marL="285750" indent="-285750">
              <a:spcAft>
                <a:spcPts val="600"/>
              </a:spcAft>
              <a:buFont typeface="Arial" panose="020B0604020202020204" pitchFamily="34" charset="0"/>
              <a:buChar char="•"/>
            </a:pPr>
            <a:r>
              <a:rPr lang="en-US" dirty="0" smtClean="0"/>
              <a:t>Eligible costs are reduced from Assessed Value for 10 years</a:t>
            </a:r>
          </a:p>
          <a:p>
            <a:pPr marL="285750" indent="-285750">
              <a:spcAft>
                <a:spcPts val="600"/>
              </a:spcAft>
              <a:buFont typeface="Arial" panose="020B0604020202020204" pitchFamily="34" charset="0"/>
              <a:buChar char="•"/>
            </a:pPr>
            <a:r>
              <a:rPr lang="en-US" dirty="0" smtClean="0"/>
              <a:t>Can be phased as long as investment reaches 25% again</a:t>
            </a:r>
            <a:endParaRPr lang="en-US" dirty="0"/>
          </a:p>
        </p:txBody>
      </p:sp>
      <p:sp>
        <p:nvSpPr>
          <p:cNvPr id="5" name="TextBox 4"/>
          <p:cNvSpPr txBox="1"/>
          <p:nvPr/>
        </p:nvSpPr>
        <p:spPr>
          <a:xfrm>
            <a:off x="471637" y="4577676"/>
            <a:ext cx="10866922" cy="2031325"/>
          </a:xfrm>
          <a:prstGeom prst="rect">
            <a:avLst/>
          </a:prstGeom>
          <a:noFill/>
        </p:spPr>
        <p:txBody>
          <a:bodyPr wrap="square" rtlCol="0">
            <a:spAutoFit/>
          </a:bodyPr>
          <a:lstStyle/>
          <a:p>
            <a:r>
              <a:rPr lang="en-US" dirty="0" smtClean="0"/>
              <a:t>Assessed Value: $250,000 building	$80,000 land	$330,000 Total Value     - 	Taxes = $3761</a:t>
            </a:r>
          </a:p>
          <a:p>
            <a:endParaRPr lang="en-US" dirty="0"/>
          </a:p>
          <a:p>
            <a:r>
              <a:rPr lang="en-US" i="1" dirty="0" smtClean="0">
                <a:solidFill>
                  <a:schemeClr val="accent1"/>
                </a:solidFill>
              </a:rPr>
              <a:t>Receives Special Valuation of $200,000 for new roof, paint, new kitchen &amp; bathrooms, floor refinishing, porch repair, lighting, electrical, new furnace….</a:t>
            </a:r>
          </a:p>
          <a:p>
            <a:endParaRPr lang="en-US" dirty="0"/>
          </a:p>
          <a:p>
            <a:r>
              <a:rPr lang="en-US" dirty="0" smtClean="0"/>
              <a:t>Assessed Value: $300,000 building 	$85,000 land 	$385,000 total value		Taxes = $4388</a:t>
            </a:r>
          </a:p>
          <a:p>
            <a:r>
              <a:rPr lang="en-US" dirty="0" smtClean="0"/>
              <a:t>Remove $200,000 SPECIAL VALUATION				$185,000 TAXABLE value	Taxes = $2108</a:t>
            </a:r>
            <a:endParaRPr lang="en-US" dirty="0"/>
          </a:p>
        </p:txBody>
      </p:sp>
      <p:sp>
        <p:nvSpPr>
          <p:cNvPr id="6" name="TextBox 5"/>
          <p:cNvSpPr txBox="1"/>
          <p:nvPr/>
        </p:nvSpPr>
        <p:spPr>
          <a:xfrm>
            <a:off x="382149" y="4178911"/>
            <a:ext cx="3003082" cy="369332"/>
          </a:xfrm>
          <a:prstGeom prst="rect">
            <a:avLst/>
          </a:prstGeom>
          <a:noFill/>
        </p:spPr>
        <p:txBody>
          <a:bodyPr wrap="square" rtlCol="0">
            <a:spAutoFit/>
          </a:bodyPr>
          <a:lstStyle/>
          <a:p>
            <a:r>
              <a:rPr lang="en-US" b="1" dirty="0" smtClean="0">
                <a:solidFill>
                  <a:schemeClr val="accent1"/>
                </a:solidFill>
              </a:rPr>
              <a:t>EXAMPLE:</a:t>
            </a:r>
            <a:endParaRPr lang="en-US" b="1" dirty="0">
              <a:solidFill>
                <a:schemeClr val="accent1"/>
              </a:solidFill>
            </a:endParaRPr>
          </a:p>
        </p:txBody>
      </p:sp>
    </p:spTree>
    <p:extLst>
      <p:ext uri="{BB962C8B-B14F-4D97-AF65-F5344CB8AC3E}">
        <p14:creationId xmlns:p14="http://schemas.microsoft.com/office/powerpoint/2010/main" val="119068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03" y="328650"/>
            <a:ext cx="13042670" cy="970450"/>
          </a:xfrm>
        </p:spPr>
        <p:txBody>
          <a:bodyPr/>
          <a:lstStyle/>
          <a:p>
            <a:r>
              <a:rPr lang="en-US" dirty="0">
                <a:effectLst>
                  <a:outerShdw blurRad="38100" dist="38100" dir="2700000" algn="tl">
                    <a:srgbClr val="000000">
                      <a:alpha val="43137"/>
                    </a:srgbClr>
                  </a:outerShdw>
                </a:effectLst>
              </a:rPr>
              <a:t>Browne’s Addition Design Standards </a:t>
            </a:r>
            <a:r>
              <a:rPr lang="en-US" dirty="0" smtClean="0">
                <a:effectLst>
                  <a:outerShdw blurRad="38100" dist="38100" dir="2700000" algn="tl">
                    <a:srgbClr val="000000">
                      <a:alpha val="43137"/>
                    </a:srgbClr>
                  </a:outerShdw>
                </a:effectLst>
              </a:rPr>
              <a:t>&amp; </a:t>
            </a:r>
            <a:r>
              <a:rPr lang="en-US" dirty="0">
                <a:effectLst>
                  <a:outerShdw blurRad="38100" dist="38100" dir="2700000" algn="tl">
                    <a:srgbClr val="000000">
                      <a:alpha val="43137"/>
                    </a:srgbClr>
                  </a:outerShdw>
                </a:effectLst>
              </a:rPr>
              <a:t>Guidelines</a:t>
            </a:r>
            <a:endParaRPr lang="en-US" dirty="0"/>
          </a:p>
        </p:txBody>
      </p:sp>
      <p:pic>
        <p:nvPicPr>
          <p:cNvPr id="4" name="Picture 3"/>
          <p:cNvPicPr>
            <a:picLocks noChangeAspect="1"/>
          </p:cNvPicPr>
          <p:nvPr/>
        </p:nvPicPr>
        <p:blipFill>
          <a:blip r:embed="rId3"/>
          <a:stretch>
            <a:fillRect/>
          </a:stretch>
        </p:blipFill>
        <p:spPr>
          <a:xfrm rot="21138775">
            <a:off x="2023533" y="1921163"/>
            <a:ext cx="7298267" cy="5639570"/>
          </a:xfrm>
          <a:prstGeom prst="rect">
            <a:avLst/>
          </a:prstGeom>
        </p:spPr>
      </p:pic>
    </p:spTree>
    <p:extLst>
      <p:ext uri="{BB962C8B-B14F-4D97-AF65-F5344CB8AC3E}">
        <p14:creationId xmlns:p14="http://schemas.microsoft.com/office/powerpoint/2010/main" val="3100631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006" y="2328083"/>
            <a:ext cx="1167106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Secretary of the Interior’s Standards for Rehabilitating Historic Buildings was published in 1983. </a:t>
            </a:r>
          </a:p>
        </p:txBody>
      </p:sp>
      <p:sp>
        <p:nvSpPr>
          <p:cNvPr id="6" name="Rectangle 5"/>
          <p:cNvSpPr/>
          <p:nvPr/>
        </p:nvSpPr>
        <p:spPr>
          <a:xfrm>
            <a:off x="581890" y="3378155"/>
            <a:ext cx="11039302" cy="2492990"/>
          </a:xfrm>
          <a:prstGeom prst="rect">
            <a:avLst/>
          </a:prstGeom>
        </p:spPr>
        <p:txBody>
          <a:bodyPr wrap="square">
            <a:spAutoFit/>
          </a:bodyPr>
          <a:lstStyle/>
          <a:p>
            <a:r>
              <a:rPr lang="en-US" sz="2400" b="1" dirty="0" smtClean="0">
                <a:solidFill>
                  <a:schemeClr val="accent1"/>
                </a:solidFill>
              </a:rPr>
              <a:t>The </a:t>
            </a:r>
            <a:r>
              <a:rPr lang="en-US" sz="2400" b="1" dirty="0">
                <a:solidFill>
                  <a:schemeClr val="accent1"/>
                </a:solidFill>
              </a:rPr>
              <a:t>Secretary of the Interior's Standards for the Treatment of Historic Properties, in particular the Standards for Rehabilitation, are intended as general guidance for work on all historic properties and are widely used and have been adopted at the Federal, State and local levels</a:t>
            </a:r>
            <a:r>
              <a:rPr lang="en-US" sz="2400" b="1" dirty="0" smtClean="0">
                <a:solidFill>
                  <a:schemeClr val="accent1"/>
                </a:solidFill>
              </a:rPr>
              <a:t>.</a:t>
            </a:r>
          </a:p>
          <a:p>
            <a:endParaRPr lang="en-US" sz="2000" b="1" i="1" dirty="0" smtClean="0"/>
          </a:p>
          <a:p>
            <a:r>
              <a:rPr lang="en-US" sz="2000" b="1" i="1" dirty="0" smtClean="0"/>
              <a:t>The Standards have been added to the code in SMC 17D.100.100 E and listed in 17D.100.280 D (Browne’s Addition Historic District Overlay Section).</a:t>
            </a:r>
            <a:endParaRPr lang="en-US" sz="2000" b="1" i="1" dirty="0"/>
          </a:p>
        </p:txBody>
      </p:sp>
      <p:sp>
        <p:nvSpPr>
          <p:cNvPr id="8" name="Title 1"/>
          <p:cNvSpPr>
            <a:spLocks noGrp="1"/>
          </p:cNvSpPr>
          <p:nvPr>
            <p:ph type="title"/>
          </p:nvPr>
        </p:nvSpPr>
        <p:spPr>
          <a:xfrm>
            <a:off x="-16936" y="345584"/>
            <a:ext cx="12564533" cy="970450"/>
          </a:xfrm>
        </p:spPr>
        <p:txBody>
          <a:bodyPr/>
          <a:lstStyle/>
          <a:p>
            <a:r>
              <a:rPr lang="en-US" dirty="0">
                <a:effectLst>
                  <a:outerShdw blurRad="38100" dist="38100" dir="2700000" algn="tl">
                    <a:srgbClr val="000000">
                      <a:alpha val="43137"/>
                    </a:srgbClr>
                  </a:outerShdw>
                </a:effectLst>
              </a:rPr>
              <a:t>Browne’s Addition Design Standards </a:t>
            </a:r>
            <a:r>
              <a:rPr lang="en-US" dirty="0" smtClean="0">
                <a:effectLst>
                  <a:outerShdw blurRad="38100" dist="38100" dir="2700000" algn="tl">
                    <a:srgbClr val="000000">
                      <a:alpha val="43137"/>
                    </a:srgbClr>
                  </a:outerShdw>
                </a:effectLst>
              </a:rPr>
              <a:t>&amp; </a:t>
            </a:r>
            <a:r>
              <a:rPr lang="en-US" dirty="0">
                <a:effectLst>
                  <a:outerShdw blurRad="38100" dist="38100" dir="2700000" algn="tl">
                    <a:srgbClr val="000000">
                      <a:alpha val="43137"/>
                    </a:srgbClr>
                  </a:outerShdw>
                </a:effectLst>
              </a:rPr>
              <a:t>Guidelines</a:t>
            </a:r>
            <a:endParaRPr lang="en-US" dirty="0"/>
          </a:p>
        </p:txBody>
      </p:sp>
    </p:spTree>
    <p:extLst>
      <p:ext uri="{BB962C8B-B14F-4D97-AF65-F5344CB8AC3E}">
        <p14:creationId xmlns:p14="http://schemas.microsoft.com/office/powerpoint/2010/main" val="3866814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503" y="327358"/>
            <a:ext cx="11965515" cy="6061409"/>
          </a:xfrm>
          <a:prstGeom prst="rect">
            <a:avLst/>
          </a:prstGeom>
        </p:spPr>
      </p:pic>
    </p:spTree>
    <p:extLst>
      <p:ext uri="{BB962C8B-B14F-4D97-AF65-F5344CB8AC3E}">
        <p14:creationId xmlns:p14="http://schemas.microsoft.com/office/powerpoint/2010/main" val="2925869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4986" y="701749"/>
            <a:ext cx="7563293" cy="5386090"/>
          </a:xfrm>
          <a:prstGeom prst="rect">
            <a:avLst/>
          </a:prstGeom>
        </p:spPr>
        <p:txBody>
          <a:bodyPr wrap="square">
            <a:spAutoFit/>
          </a:bodyPr>
          <a:lstStyle/>
          <a:p>
            <a:r>
              <a:rPr lang="en-US" sz="2400" i="1" dirty="0"/>
              <a:t>Secretary of the Interior’s Standards for Rehabilitation </a:t>
            </a:r>
            <a:r>
              <a:rPr lang="en-US" sz="2400" dirty="0"/>
              <a:t>constitute the </a:t>
            </a:r>
            <a:r>
              <a:rPr lang="en-US" sz="2800" b="1" dirty="0"/>
              <a:t>“standards” </a:t>
            </a:r>
            <a:r>
              <a:rPr lang="en-US" sz="2400" dirty="0"/>
              <a:t>in this document, while the additional guidance represents the </a:t>
            </a:r>
            <a:r>
              <a:rPr lang="en-US" sz="2800" b="1" dirty="0"/>
              <a:t>“guidelines” </a:t>
            </a:r>
            <a:r>
              <a:rPr lang="en-US" sz="2400" dirty="0"/>
              <a:t>for decision making both by property owners when undertaking </a:t>
            </a:r>
            <a:r>
              <a:rPr lang="en-US" sz="2400" dirty="0" smtClean="0"/>
              <a:t>how to complete work </a:t>
            </a:r>
            <a:r>
              <a:rPr lang="en-US" sz="2400" dirty="0"/>
              <a:t>within the district and the HPO and SHLC when issuing COAs in the district</a:t>
            </a:r>
            <a:r>
              <a:rPr lang="en-US" sz="2400" dirty="0" smtClean="0"/>
              <a:t>.</a:t>
            </a:r>
          </a:p>
          <a:p>
            <a:endParaRPr lang="en-US" sz="2400" dirty="0"/>
          </a:p>
          <a:p>
            <a:r>
              <a:rPr lang="en-US" sz="2400" dirty="0"/>
              <a:t>The Browne’s Addition Historic District Standards &amp; Guidelines document </a:t>
            </a:r>
            <a:r>
              <a:rPr lang="en-US" sz="2400" b="1" dirty="0">
                <a:solidFill>
                  <a:schemeClr val="accent1"/>
                </a:solidFill>
              </a:rPr>
              <a:t>expands and customizes </a:t>
            </a:r>
            <a:r>
              <a:rPr lang="en-US" sz="2400" dirty="0"/>
              <a:t>these more general standards. The guidelines are the basis for evaluating applications for COAs, and assist applicants in understanding the Commission’s decision-making process. </a:t>
            </a:r>
          </a:p>
        </p:txBody>
      </p:sp>
    </p:spTree>
    <p:extLst>
      <p:ext uri="{BB962C8B-B14F-4D97-AF65-F5344CB8AC3E}">
        <p14:creationId xmlns:p14="http://schemas.microsoft.com/office/powerpoint/2010/main" val="1860374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00" y="-69053"/>
            <a:ext cx="10571998" cy="970450"/>
          </a:xfrm>
        </p:spPr>
        <p:txBody>
          <a:bodyPr/>
          <a:lstStyle/>
          <a:p>
            <a:r>
              <a:rPr lang="en-US" dirty="0" smtClean="0">
                <a:effectLst>
                  <a:outerShdw blurRad="38100" dist="38100" dir="2700000" algn="tl">
                    <a:srgbClr val="000000">
                      <a:alpha val="43137"/>
                    </a:srgbClr>
                  </a:outerShdw>
                </a:effectLst>
              </a:rPr>
              <a:t>Standards &amp; Guidelines</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5883545" y="848189"/>
            <a:ext cx="6256320" cy="4839341"/>
          </a:xfrm>
          <a:prstGeom prst="rect">
            <a:avLst/>
          </a:prstGeom>
        </p:spPr>
      </p:pic>
      <p:pic>
        <p:nvPicPr>
          <p:cNvPr id="4" name="Picture 3"/>
          <p:cNvPicPr>
            <a:picLocks noChangeAspect="1"/>
          </p:cNvPicPr>
          <p:nvPr/>
        </p:nvPicPr>
        <p:blipFill>
          <a:blip r:embed="rId4"/>
          <a:stretch>
            <a:fillRect/>
          </a:stretch>
        </p:blipFill>
        <p:spPr>
          <a:xfrm>
            <a:off x="77199" y="1840831"/>
            <a:ext cx="6265753" cy="4836444"/>
          </a:xfrm>
          <a:prstGeom prst="rect">
            <a:avLst/>
          </a:prstGeom>
        </p:spPr>
      </p:pic>
    </p:spTree>
    <p:extLst>
      <p:ext uri="{BB962C8B-B14F-4D97-AF65-F5344CB8AC3E}">
        <p14:creationId xmlns:p14="http://schemas.microsoft.com/office/powerpoint/2010/main" val="3607502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4247" y="97703"/>
            <a:ext cx="8611393" cy="6652013"/>
          </a:xfrm>
          <a:prstGeom prst="rect">
            <a:avLst/>
          </a:prstGeom>
        </p:spPr>
      </p:pic>
      <p:pic>
        <p:nvPicPr>
          <p:cNvPr id="4" name="Picture 3"/>
          <p:cNvPicPr>
            <a:picLocks noChangeAspect="1"/>
          </p:cNvPicPr>
          <p:nvPr/>
        </p:nvPicPr>
        <p:blipFill>
          <a:blip r:embed="rId4"/>
          <a:stretch>
            <a:fillRect/>
          </a:stretch>
        </p:blipFill>
        <p:spPr>
          <a:xfrm>
            <a:off x="3453063" y="97703"/>
            <a:ext cx="8637420" cy="6685972"/>
          </a:xfrm>
          <a:prstGeom prst="rect">
            <a:avLst/>
          </a:prstGeom>
        </p:spPr>
      </p:pic>
    </p:spTree>
    <p:extLst>
      <p:ext uri="{BB962C8B-B14F-4D97-AF65-F5344CB8AC3E}">
        <p14:creationId xmlns:p14="http://schemas.microsoft.com/office/powerpoint/2010/main" val="4909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19" y="347435"/>
            <a:ext cx="12207731" cy="970450"/>
          </a:xfrm>
        </p:spPr>
        <p:txBody>
          <a:bodyPr/>
          <a:lstStyle/>
          <a:p>
            <a:r>
              <a:rPr lang="en-US" dirty="0" smtClean="0">
                <a:effectLst>
                  <a:outerShdw blurRad="38100" dist="38100" dir="2700000" algn="tl">
                    <a:srgbClr val="000000">
                      <a:alpha val="43137"/>
                    </a:srgbClr>
                  </a:outerShdw>
                </a:effectLst>
              </a:rPr>
              <a:t>Spokane Historic Landmarks Commission</a:t>
            </a:r>
            <a:endParaRPr lang="en-US" dirty="0">
              <a:effectLst>
                <a:outerShdw blurRad="38100" dist="38100" dir="2700000" algn="tl">
                  <a:srgbClr val="000000">
                    <a:alpha val="43137"/>
                  </a:srgbClr>
                </a:outerShdw>
              </a:effectLst>
            </a:endParaRPr>
          </a:p>
        </p:txBody>
      </p:sp>
      <p:sp>
        <p:nvSpPr>
          <p:cNvPr id="4" name="TextBox 3"/>
          <p:cNvSpPr txBox="1"/>
          <p:nvPr/>
        </p:nvSpPr>
        <p:spPr>
          <a:xfrm>
            <a:off x="241069" y="2094807"/>
            <a:ext cx="11662756" cy="4431983"/>
          </a:xfrm>
          <a:prstGeom prst="rect">
            <a:avLst/>
          </a:prstGeom>
          <a:noFill/>
        </p:spPr>
        <p:txBody>
          <a:bodyPr wrap="square" rtlCol="0">
            <a:spAutoFit/>
          </a:bodyPr>
          <a:lstStyle/>
          <a:p>
            <a:r>
              <a:rPr lang="en-US" sz="2000" b="1" u="sng" dirty="0" smtClean="0"/>
              <a:t>Spokane Historic Landmarks Commission</a:t>
            </a:r>
            <a:r>
              <a:rPr lang="en-US" sz="2000" b="1" dirty="0" smtClean="0"/>
              <a:t>: </a:t>
            </a:r>
          </a:p>
          <a:p>
            <a:r>
              <a:rPr lang="en-US" sz="2000" dirty="0">
                <a:hlinkClick r:id="rId3"/>
              </a:rPr>
              <a:t>Section 04.35.010</a:t>
            </a:r>
            <a:r>
              <a:rPr lang="en-US" sz="2000" dirty="0"/>
              <a:t> Findings and Purpose</a:t>
            </a:r>
            <a:br>
              <a:rPr lang="en-US" sz="2000" dirty="0"/>
            </a:br>
            <a:r>
              <a:rPr lang="en-US" sz="2000" dirty="0"/>
              <a:t>Findings.</a:t>
            </a:r>
            <a:br>
              <a:rPr lang="en-US" sz="2000" dirty="0"/>
            </a:br>
            <a:r>
              <a:rPr lang="en-US" sz="2000" dirty="0"/>
              <a:t>The City and Spokane County find that the establishment of a landmarks commission with specific duties to recognize, protect, enhance and preserve those buildings, </a:t>
            </a:r>
            <a:r>
              <a:rPr lang="en-US" sz="2400" b="1" dirty="0">
                <a:solidFill>
                  <a:schemeClr val="accent1"/>
                </a:solidFill>
              </a:rPr>
              <a:t>districts</a:t>
            </a:r>
            <a:r>
              <a:rPr lang="en-US" sz="2000" dirty="0"/>
              <a:t>, objects, sites and structures which serve as visible reminders of the historical, archaeological, architectural, educational and cultural heritage of the City and County is a public necessity.</a:t>
            </a:r>
          </a:p>
          <a:p>
            <a:endParaRPr lang="en-US" sz="2000" dirty="0" smtClean="0"/>
          </a:p>
          <a:p>
            <a:r>
              <a:rPr lang="en-US" sz="2000" dirty="0" smtClean="0"/>
              <a:t>Purpose.</a:t>
            </a:r>
          </a:p>
          <a:p>
            <a:r>
              <a:rPr lang="en-US" sz="2000" dirty="0" smtClean="0"/>
              <a:t>Initiate </a:t>
            </a:r>
            <a:r>
              <a:rPr lang="en-US" sz="2000" dirty="0"/>
              <a:t>and maintain the Spokane register of historic places to encourage efforts by owners to maintain, rehabilitate and preserve properties. This official register compiles buildings, districts, objects, sites and structures identified by the commission as having historic significance worthy of recognition by the council or </a:t>
            </a:r>
            <a:r>
              <a:rPr lang="en-US" sz="2000" dirty="0" smtClean="0"/>
              <a:t>board. </a:t>
            </a:r>
            <a:r>
              <a:rPr lang="en-US" dirty="0"/>
              <a:t/>
            </a:r>
            <a:br>
              <a:rPr lang="en-US" dirty="0"/>
            </a:br>
            <a:endParaRPr lang="en-US" dirty="0" smtClean="0"/>
          </a:p>
        </p:txBody>
      </p:sp>
    </p:spTree>
    <p:extLst>
      <p:ext uri="{BB962C8B-B14F-4D97-AF65-F5344CB8AC3E}">
        <p14:creationId xmlns:p14="http://schemas.microsoft.com/office/powerpoint/2010/main" val="2581817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6051" y="339123"/>
            <a:ext cx="10571998" cy="970450"/>
          </a:xfrm>
        </p:spPr>
        <p:txBody>
          <a:bodyPr/>
          <a:lstStyle/>
          <a:p>
            <a:r>
              <a:rPr lang="en-US" dirty="0" smtClean="0">
                <a:effectLst>
                  <a:outerShdw blurRad="38100" dist="38100" dir="2700000" algn="tl">
                    <a:srgbClr val="000000">
                      <a:alpha val="43137"/>
                    </a:srgbClr>
                  </a:outerShdw>
                </a:effectLst>
              </a:rPr>
              <a:t>Basics of Browne’s Addition</a:t>
            </a:r>
            <a:endParaRPr 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1930" y="665019"/>
            <a:ext cx="4077669" cy="3058252"/>
          </a:xfrm>
          <a:prstGeom prst="rect">
            <a:avLst/>
          </a:prstGeom>
          <a:ln>
            <a:solidFill>
              <a:schemeClr val="bg1"/>
            </a:solid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1995" y="3819698"/>
            <a:ext cx="3207604" cy="2405703"/>
          </a:xfrm>
          <a:prstGeom prst="rect">
            <a:avLst/>
          </a:prstGeom>
        </p:spPr>
      </p:pic>
      <p:sp>
        <p:nvSpPr>
          <p:cNvPr id="5" name="TextBox 4"/>
          <p:cNvSpPr txBox="1"/>
          <p:nvPr/>
        </p:nvSpPr>
        <p:spPr>
          <a:xfrm>
            <a:off x="266007" y="2128058"/>
            <a:ext cx="7622771" cy="4493538"/>
          </a:xfrm>
          <a:prstGeom prst="rect">
            <a:avLst/>
          </a:prstGeom>
          <a:noFill/>
        </p:spPr>
        <p:txBody>
          <a:bodyPr wrap="square" rtlCol="0">
            <a:spAutoFit/>
          </a:bodyPr>
          <a:lstStyle/>
          <a:p>
            <a:r>
              <a:rPr lang="en-US" sz="2400" dirty="0" smtClean="0"/>
              <a:t>The neighborhood has been a National Register Historic District since 1976</a:t>
            </a:r>
          </a:p>
          <a:p>
            <a:pPr marL="742950" lvl="1" indent="-285750">
              <a:buFont typeface="Arial" panose="020B0604020202020204" pitchFamily="34" charset="0"/>
              <a:buChar char="•"/>
            </a:pPr>
            <a:r>
              <a:rPr lang="en-US" sz="2200" dirty="0" smtClean="0"/>
              <a:t>The only “protection” in a NR District in Spokane is a review of demolition</a:t>
            </a:r>
          </a:p>
          <a:p>
            <a:pPr marL="742950" lvl="1" indent="-285750">
              <a:buFont typeface="Arial" panose="020B0604020202020204" pitchFamily="34" charset="0"/>
              <a:buChar char="•"/>
            </a:pPr>
            <a:r>
              <a:rPr lang="en-US" sz="2200" dirty="0" smtClean="0"/>
              <a:t>In the past, as long as there was a replacement structure, HPO had to sign off on the demolition – without design review of the replacement structure</a:t>
            </a:r>
          </a:p>
          <a:p>
            <a:pPr>
              <a:spcBef>
                <a:spcPts val="1200"/>
              </a:spcBef>
            </a:pPr>
            <a:r>
              <a:rPr lang="en-US" sz="2400" dirty="0" smtClean="0"/>
              <a:t>After several demolitions in the neighborhood in 2015, the BANC asked the HPO and City Council for some additional protections for the historic neighborhood</a:t>
            </a:r>
          </a:p>
        </p:txBody>
      </p:sp>
    </p:spTree>
    <p:extLst>
      <p:ext uri="{BB962C8B-B14F-4D97-AF65-F5344CB8AC3E}">
        <p14:creationId xmlns:p14="http://schemas.microsoft.com/office/powerpoint/2010/main" val="3708990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196" y="2527087"/>
            <a:ext cx="11049090" cy="4203451"/>
          </a:xfrm>
        </p:spPr>
        <p:txBody>
          <a:bodyPr/>
          <a:lstStyle/>
          <a:p>
            <a:pPr marL="0" indent="0">
              <a:buNone/>
            </a:pPr>
            <a:r>
              <a:rPr lang="en-US" sz="2400" dirty="0"/>
              <a:t>Review proposals (as provided in </a:t>
            </a:r>
            <a:r>
              <a:rPr lang="en-US" sz="2400" dirty="0">
                <a:hlinkClick r:id="rId2"/>
              </a:rPr>
              <a:t>SMC 17D.100.200</a:t>
            </a:r>
            <a:r>
              <a:rPr lang="en-US" sz="2400" dirty="0"/>
              <a:t>) to construct, change, alter, modify, remodel, move, demolish and significantly affect properties or districts on the register.</a:t>
            </a:r>
          </a:p>
          <a:p>
            <a:pPr marL="0" indent="0">
              <a:buNone/>
            </a:pPr>
            <a:r>
              <a:rPr lang="en-US" sz="2400" dirty="0"/>
              <a:t>In making a decision on an application, the commission uses the </a:t>
            </a:r>
            <a:r>
              <a:rPr lang="en-US" sz="2400" b="1" dirty="0">
                <a:solidFill>
                  <a:schemeClr val="accent1"/>
                </a:solidFill>
              </a:rPr>
              <a:t>Secretary of the Interior’s Standards for Rehabilitation,</a:t>
            </a:r>
            <a:r>
              <a:rPr lang="en-US" sz="2400" dirty="0"/>
              <a:t> </a:t>
            </a:r>
            <a:r>
              <a:rPr lang="en-US" sz="2400" b="1" dirty="0">
                <a:solidFill>
                  <a:schemeClr val="accent1"/>
                </a:solidFill>
              </a:rPr>
              <a:t>historic district design standards and other general guidelines established and adopted by the commission</a:t>
            </a:r>
            <a:r>
              <a:rPr lang="en-US" sz="2400" dirty="0"/>
              <a:t>. In adopting and using standards, the commission does not limit new construction to any one architectural style but seeks to preserve the character and integrity of the landmark or the historic district through contemporary compatible designs.</a:t>
            </a:r>
          </a:p>
          <a:p>
            <a:endParaRPr lang="en-US" dirty="0"/>
          </a:p>
          <a:p>
            <a:endParaRPr lang="en-US" dirty="0"/>
          </a:p>
        </p:txBody>
      </p:sp>
      <p:sp>
        <p:nvSpPr>
          <p:cNvPr id="4" name="Title 1"/>
          <p:cNvSpPr>
            <a:spLocks noGrp="1"/>
          </p:cNvSpPr>
          <p:nvPr>
            <p:ph type="title"/>
          </p:nvPr>
        </p:nvSpPr>
        <p:spPr>
          <a:xfrm>
            <a:off x="290944" y="413936"/>
            <a:ext cx="11770822" cy="970450"/>
          </a:xfrm>
        </p:spPr>
        <p:txBody>
          <a:bodyPr/>
          <a:lstStyle/>
          <a:p>
            <a:r>
              <a:rPr lang="en-US" dirty="0" smtClean="0">
                <a:effectLst>
                  <a:outerShdw blurRad="38100" dist="38100" dir="2700000" algn="tl">
                    <a:srgbClr val="000000">
                      <a:alpha val="43137"/>
                    </a:srgbClr>
                  </a:outerShdw>
                </a:effectLst>
              </a:rPr>
              <a:t>Spokane Historic Landmarks Commission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4384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944" y="185336"/>
            <a:ext cx="11770822" cy="970450"/>
          </a:xfrm>
        </p:spPr>
        <p:txBody>
          <a:bodyPr/>
          <a:lstStyle/>
          <a:p>
            <a:r>
              <a:rPr lang="en-US" dirty="0" smtClean="0">
                <a:effectLst>
                  <a:outerShdw blurRad="38100" dist="38100" dir="2700000" algn="tl">
                    <a:srgbClr val="000000">
                      <a:alpha val="43137"/>
                    </a:srgbClr>
                  </a:outerShdw>
                </a:effectLst>
              </a:rPr>
              <a:t>Spokane Historic Landmarks Commission</a:t>
            </a:r>
            <a:endParaRPr lang="en-US"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92" y="1360240"/>
            <a:ext cx="8731385" cy="5189695"/>
          </a:xfrm>
          <a:prstGeom prst="rect">
            <a:avLst/>
          </a:prstGeom>
          <a:ln>
            <a:solidFill>
              <a:schemeClr val="bg1"/>
            </a:solidFill>
          </a:ln>
        </p:spPr>
      </p:pic>
      <p:sp>
        <p:nvSpPr>
          <p:cNvPr id="6" name="TextBox 5"/>
          <p:cNvSpPr txBox="1"/>
          <p:nvPr/>
        </p:nvSpPr>
        <p:spPr>
          <a:xfrm>
            <a:off x="9080477" y="3095625"/>
            <a:ext cx="3286124" cy="2308324"/>
          </a:xfrm>
          <a:prstGeom prst="rect">
            <a:avLst/>
          </a:prstGeom>
          <a:noFill/>
        </p:spPr>
        <p:txBody>
          <a:bodyPr wrap="square" rtlCol="0">
            <a:spAutoFit/>
          </a:bodyPr>
          <a:lstStyle/>
          <a:p>
            <a:r>
              <a:rPr lang="en-US" dirty="0" smtClean="0"/>
              <a:t>Historians (2)</a:t>
            </a:r>
          </a:p>
          <a:p>
            <a:r>
              <a:rPr lang="en-US" dirty="0" smtClean="0"/>
              <a:t>Archaeologist (1)</a:t>
            </a:r>
          </a:p>
          <a:p>
            <a:r>
              <a:rPr lang="en-US" dirty="0" smtClean="0"/>
              <a:t>Appraiser (1)</a:t>
            </a:r>
          </a:p>
          <a:p>
            <a:r>
              <a:rPr lang="en-US" dirty="0" smtClean="0"/>
              <a:t>Architects (2)</a:t>
            </a:r>
          </a:p>
          <a:p>
            <a:r>
              <a:rPr lang="en-US" dirty="0" smtClean="0"/>
              <a:t>Construction Specialist (1)</a:t>
            </a:r>
          </a:p>
          <a:p>
            <a:r>
              <a:rPr lang="en-US" dirty="0" smtClean="0"/>
              <a:t>City-at-Large (2)</a:t>
            </a:r>
          </a:p>
          <a:p>
            <a:r>
              <a:rPr lang="en-US" dirty="0" smtClean="0"/>
              <a:t>County-at-Large (2)</a:t>
            </a:r>
          </a:p>
          <a:p>
            <a:r>
              <a:rPr lang="en-US" dirty="0" smtClean="0"/>
              <a:t>Staff</a:t>
            </a:r>
            <a:endParaRPr lang="en-US" dirty="0"/>
          </a:p>
        </p:txBody>
      </p:sp>
      <p:cxnSp>
        <p:nvCxnSpPr>
          <p:cNvPr id="8" name="Straight Arrow Connector 7"/>
          <p:cNvCxnSpPr/>
          <p:nvPr/>
        </p:nvCxnSpPr>
        <p:spPr>
          <a:xfrm flipH="1" flipV="1">
            <a:off x="6044003" y="3286125"/>
            <a:ext cx="3186720" cy="38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143998" y="3181350"/>
            <a:ext cx="8086725" cy="10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391773" y="3390900"/>
            <a:ext cx="6838950" cy="180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345312" y="2981325"/>
            <a:ext cx="5818736" cy="857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221073" y="4124325"/>
            <a:ext cx="942975" cy="638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477374" y="4124325"/>
            <a:ext cx="7686674" cy="474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8325848" y="3481387"/>
            <a:ext cx="904875" cy="1782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525623" y="4645961"/>
            <a:ext cx="2638425" cy="14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763498" y="4410074"/>
            <a:ext cx="4467225" cy="303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6878048" y="3924301"/>
            <a:ext cx="2352675" cy="674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210923" y="4876800"/>
            <a:ext cx="5953125" cy="87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953998" y="3765618"/>
            <a:ext cx="4210050" cy="1108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005280" y="1998002"/>
            <a:ext cx="3186720" cy="923330"/>
          </a:xfrm>
          <a:prstGeom prst="rect">
            <a:avLst/>
          </a:prstGeom>
          <a:noFill/>
        </p:spPr>
        <p:txBody>
          <a:bodyPr wrap="square" rtlCol="0">
            <a:spAutoFit/>
          </a:bodyPr>
          <a:lstStyle/>
          <a:p>
            <a:r>
              <a:rPr lang="en-US" b="1" dirty="0" smtClean="0"/>
              <a:t>11 members strong made up of professionals and engaged citizens</a:t>
            </a:r>
            <a:endParaRPr lang="en-US" b="1" dirty="0"/>
          </a:p>
        </p:txBody>
      </p:sp>
    </p:spTree>
    <p:extLst>
      <p:ext uri="{BB962C8B-B14F-4D97-AF65-F5344CB8AC3E}">
        <p14:creationId xmlns:p14="http://schemas.microsoft.com/office/powerpoint/2010/main" val="1736768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197798"/>
            <a:ext cx="10571998" cy="970450"/>
          </a:xfrm>
        </p:spPr>
        <p:txBody>
          <a:bodyPr/>
          <a:lstStyle/>
          <a:p>
            <a:r>
              <a:rPr lang="en-US" dirty="0" smtClean="0">
                <a:effectLst>
                  <a:outerShdw blurRad="38100" dist="38100" dir="2700000" algn="tl">
                    <a:srgbClr val="000000">
                      <a:alpha val="43137"/>
                    </a:srgbClr>
                  </a:outerShdw>
                </a:effectLst>
              </a:rPr>
              <a:t>Process for the creation of the district</a:t>
            </a:r>
            <a:endParaRPr lang="en-US" dirty="0">
              <a:effectLst>
                <a:outerShdw blurRad="38100" dist="38100" dir="2700000" algn="tl">
                  <a:srgbClr val="000000">
                    <a:alpha val="43137"/>
                  </a:srgbClr>
                </a:outerShdw>
              </a:effectLst>
            </a:endParaRPr>
          </a:p>
        </p:txBody>
      </p:sp>
      <p:sp>
        <p:nvSpPr>
          <p:cNvPr id="3" name="TextBox 2"/>
          <p:cNvSpPr txBox="1"/>
          <p:nvPr/>
        </p:nvSpPr>
        <p:spPr>
          <a:xfrm>
            <a:off x="298607" y="1413165"/>
            <a:ext cx="11812385" cy="5447645"/>
          </a:xfrm>
          <a:prstGeom prst="rect">
            <a:avLst/>
          </a:prstGeom>
          <a:noFill/>
        </p:spPr>
        <p:txBody>
          <a:bodyPr wrap="square" rtlCol="0">
            <a:spAutoFit/>
          </a:bodyPr>
          <a:lstStyle/>
          <a:p>
            <a:r>
              <a:rPr lang="en-US" sz="2400" b="1" u="sng" dirty="0" smtClean="0">
                <a:effectLst>
                  <a:outerShdw blurRad="38100" dist="38100" dir="2700000" algn="tl">
                    <a:srgbClr val="000000">
                      <a:alpha val="43137"/>
                    </a:srgbClr>
                  </a:outerShdw>
                </a:effectLst>
              </a:rPr>
              <a:t>Public Outreach/Internal Process:</a:t>
            </a:r>
          </a:p>
          <a:p>
            <a:endParaRPr lang="en-US" dirty="0" smtClean="0"/>
          </a:p>
          <a:p>
            <a:r>
              <a:rPr lang="en-US" b="1" dirty="0" smtClean="0">
                <a:solidFill>
                  <a:schemeClr val="accent1"/>
                </a:solidFill>
              </a:rPr>
              <a:t>June 3, 2015 – 		Initial BANC Meeting</a:t>
            </a:r>
          </a:p>
          <a:p>
            <a:r>
              <a:rPr lang="en-US" dirty="0" smtClean="0"/>
              <a:t>October 24, 2016 – 	BANC Committee for Local District meeting</a:t>
            </a:r>
          </a:p>
          <a:p>
            <a:r>
              <a:rPr lang="en-US" dirty="0" smtClean="0"/>
              <a:t>November 2, 2016 – 	Browne’s Addition Local District strategy meeting (Neighborhood Services/HP staff)</a:t>
            </a:r>
          </a:p>
          <a:p>
            <a:r>
              <a:rPr lang="en-US" dirty="0" smtClean="0"/>
              <a:t>November 14, 2016 -	BANC </a:t>
            </a:r>
            <a:r>
              <a:rPr lang="en-US" dirty="0"/>
              <a:t>Committee for Local District </a:t>
            </a:r>
            <a:r>
              <a:rPr lang="en-US" dirty="0" smtClean="0"/>
              <a:t>meeting</a:t>
            </a:r>
          </a:p>
          <a:p>
            <a:r>
              <a:rPr lang="en-US" b="1" dirty="0" smtClean="0">
                <a:solidFill>
                  <a:schemeClr val="accent1"/>
                </a:solidFill>
              </a:rPr>
              <a:t>November 30, 2016 -HPO published Browne’s Addition Historic District website </a:t>
            </a:r>
          </a:p>
          <a:p>
            <a:r>
              <a:rPr lang="en-US" dirty="0" smtClean="0"/>
              <a:t>November 28, 2016 - BANC </a:t>
            </a:r>
            <a:r>
              <a:rPr lang="en-US" dirty="0"/>
              <a:t>Committee for Local District </a:t>
            </a:r>
            <a:r>
              <a:rPr lang="en-US" dirty="0" smtClean="0"/>
              <a:t>meeting</a:t>
            </a:r>
          </a:p>
          <a:p>
            <a:r>
              <a:rPr lang="en-US" dirty="0" smtClean="0"/>
              <a:t>December 7, 2016 - 	BANC Holiday Gathering, Brief update and discussion</a:t>
            </a:r>
          </a:p>
          <a:p>
            <a:r>
              <a:rPr lang="en-US" dirty="0" smtClean="0"/>
              <a:t>April 2017 - 			Applied for DAHP Federal Pass-through funding for district project</a:t>
            </a:r>
          </a:p>
          <a:p>
            <a:r>
              <a:rPr lang="en-US" dirty="0" smtClean="0"/>
              <a:t>June 2017 - 			Notice of receipt of grant – Project could not begin until October 1, 2017</a:t>
            </a:r>
          </a:p>
          <a:p>
            <a:r>
              <a:rPr lang="en-US" dirty="0" smtClean="0"/>
              <a:t>February 2018 - 		Historic Preservation Ordinance Update passes City Council</a:t>
            </a:r>
          </a:p>
          <a:p>
            <a:r>
              <a:rPr lang="en-US" dirty="0" smtClean="0"/>
              <a:t>February 2018 -		RFP for district project advertised</a:t>
            </a:r>
          </a:p>
          <a:p>
            <a:r>
              <a:rPr lang="en-US" dirty="0" smtClean="0"/>
              <a:t>March 2018 - 		Borth Preservation Consultant, LLC Hired for district nomination, resource forms, and 					design standards and guidelines document</a:t>
            </a:r>
          </a:p>
          <a:p>
            <a:r>
              <a:rPr lang="en-US" dirty="0" smtClean="0"/>
              <a:t>May 10, 2018 -		Browne’s Addition meetings/tour/kick-off with consultants and volunteers</a:t>
            </a:r>
          </a:p>
          <a:p>
            <a:r>
              <a:rPr lang="en-US" b="1" dirty="0" smtClean="0">
                <a:solidFill>
                  <a:schemeClr val="accent1"/>
                </a:solidFill>
              </a:rPr>
              <a:t>June 7, 2018 -		BANC Meeting Presentation to Neighborhood</a:t>
            </a:r>
          </a:p>
          <a:p>
            <a:r>
              <a:rPr lang="en-US" dirty="0"/>
              <a:t>July 24, 2018 - 		Browne’s Addition – training to volunteers for brochure distribution</a:t>
            </a:r>
          </a:p>
          <a:p>
            <a:endParaRPr lang="en-US" b="1" dirty="0" smtClean="0">
              <a:solidFill>
                <a:schemeClr val="accent1"/>
              </a:solidFill>
            </a:endParaRPr>
          </a:p>
        </p:txBody>
      </p:sp>
    </p:spTree>
    <p:extLst>
      <p:ext uri="{BB962C8B-B14F-4D97-AF65-F5344CB8AC3E}">
        <p14:creationId xmlns:p14="http://schemas.microsoft.com/office/powerpoint/2010/main" val="3084811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375" y="156243"/>
            <a:ext cx="10571998" cy="970450"/>
          </a:xfrm>
        </p:spPr>
        <p:txBody>
          <a:bodyPr/>
          <a:lstStyle/>
          <a:p>
            <a:r>
              <a:rPr lang="en-US" dirty="0" smtClean="0">
                <a:effectLst>
                  <a:outerShdw blurRad="38100" dist="38100" dir="2700000" algn="tl">
                    <a:srgbClr val="000000">
                      <a:alpha val="43137"/>
                    </a:srgbClr>
                  </a:outerShdw>
                </a:effectLst>
              </a:rPr>
              <a:t>Process for the creation of the district</a:t>
            </a:r>
            <a:endParaRPr lang="en-US" dirty="0">
              <a:effectLst>
                <a:outerShdw blurRad="38100" dist="38100" dir="2700000" algn="tl">
                  <a:srgbClr val="000000">
                    <a:alpha val="43137"/>
                  </a:srgbClr>
                </a:outerShdw>
              </a:effectLst>
            </a:endParaRPr>
          </a:p>
        </p:txBody>
      </p:sp>
      <p:sp>
        <p:nvSpPr>
          <p:cNvPr id="3" name="TextBox 2"/>
          <p:cNvSpPr txBox="1"/>
          <p:nvPr/>
        </p:nvSpPr>
        <p:spPr>
          <a:xfrm>
            <a:off x="215257" y="1260461"/>
            <a:ext cx="12000807" cy="61247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Public Outreach/Internal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smtClean="0">
              <a:ln>
                <a:noFill/>
              </a:ln>
              <a:solidFill>
                <a:prstClr val="white"/>
              </a:solidFill>
              <a:effectLst/>
              <a:uLnTx/>
              <a:uFillTx/>
              <a:latin typeface="Century Gothic" panose="020B0502020202020204"/>
              <a:ea typeface="+mn-ea"/>
              <a:cs typeface="+mn-cs"/>
            </a:endParaRPr>
          </a:p>
          <a:p>
            <a:r>
              <a:rPr lang="en-US" dirty="0" smtClean="0"/>
              <a:t>August </a:t>
            </a:r>
            <a:r>
              <a:rPr lang="en-US" dirty="0"/>
              <a:t>8, 2018 - 		Consultant meets with BANC volunteers </a:t>
            </a:r>
          </a:p>
          <a:p>
            <a:pPr lvl="0">
              <a:defRPr/>
            </a:pPr>
            <a:r>
              <a:rPr lang="en-US" dirty="0">
                <a:solidFill>
                  <a:prstClr val="white"/>
                </a:solidFill>
                <a:effectLst>
                  <a:outerShdw blurRad="38100" dist="38100" dir="2700000" algn="tl">
                    <a:srgbClr val="000000">
                      <a:alpha val="43137"/>
                    </a:srgbClr>
                  </a:outerShdw>
                </a:effectLst>
              </a:rPr>
              <a:t>August 29, 2018 -	</a:t>
            </a:r>
            <a:r>
              <a:rPr lang="en-US" dirty="0" smtClean="0">
                <a:solidFill>
                  <a:prstClr val="white"/>
                </a:solidFill>
                <a:effectLst>
                  <a:outerShdw blurRad="38100" dist="38100" dir="2700000" algn="tl">
                    <a:srgbClr val="000000">
                      <a:alpha val="43137"/>
                    </a:srgbClr>
                  </a:outerShdw>
                </a:effectLst>
              </a:rPr>
              <a:t>#</a:t>
            </a:r>
            <a:r>
              <a:rPr lang="en-US" dirty="0">
                <a:solidFill>
                  <a:prstClr val="white"/>
                </a:solidFill>
                <a:effectLst>
                  <a:outerShdw blurRad="38100" dist="38100" dir="2700000" algn="tl">
                    <a:srgbClr val="000000">
                      <a:alpha val="43137"/>
                    </a:srgbClr>
                  </a:outerShdw>
                </a:effectLst>
              </a:rPr>
              <a:t>1 Spokane </a:t>
            </a:r>
            <a:r>
              <a:rPr lang="en-US" dirty="0">
                <a:solidFill>
                  <a:prstClr val="white"/>
                </a:solidFill>
              </a:rPr>
              <a:t>Historic Landmarks Commission committee meeting on Design Standards </a:t>
            </a:r>
          </a:p>
          <a:p>
            <a:pPr lvl="0"/>
            <a:r>
              <a:rPr lang="en-US" b="1" dirty="0" smtClean="0">
                <a:solidFill>
                  <a:schemeClr val="accent1"/>
                </a:solidFill>
              </a:rPr>
              <a:t>September 13, </a:t>
            </a:r>
            <a:r>
              <a:rPr lang="en-US" b="1" dirty="0">
                <a:solidFill>
                  <a:schemeClr val="accent1"/>
                </a:solidFill>
              </a:rPr>
              <a:t>2018 </a:t>
            </a:r>
            <a:r>
              <a:rPr lang="en-US" b="1" dirty="0" smtClean="0">
                <a:solidFill>
                  <a:schemeClr val="accent1"/>
                </a:solidFill>
              </a:rPr>
              <a:t>-BANC </a:t>
            </a:r>
            <a:r>
              <a:rPr lang="en-US" b="1" dirty="0">
                <a:solidFill>
                  <a:schemeClr val="accent1"/>
                </a:solidFill>
              </a:rPr>
              <a:t>Meeting Presentation</a:t>
            </a:r>
          </a:p>
          <a:p>
            <a:pPr lvl="0"/>
            <a:r>
              <a:rPr kumimoji="0" lang="en-US" b="0" i="0" u="none" strike="noStrike" kern="1200" cap="none" spc="0" normalizeH="0" baseline="0" noProof="0" dirty="0" smtClean="0">
                <a:ln>
                  <a:noFill/>
                </a:ln>
                <a:solidFill>
                  <a:prstClr val="white"/>
                </a:solidFill>
                <a:effectLst/>
                <a:uLnTx/>
                <a:uFillTx/>
                <a:latin typeface="Century Gothic" panose="020B0502020202020204"/>
              </a:rPr>
              <a:t>October 3, 2018 - 	#</a:t>
            </a:r>
            <a:r>
              <a:rPr lang="en-US" dirty="0" smtClean="0">
                <a:solidFill>
                  <a:prstClr val="white"/>
                </a:solidFill>
              </a:rPr>
              <a:t>2 Spokane Historic </a:t>
            </a:r>
            <a:r>
              <a:rPr lang="en-US" dirty="0">
                <a:solidFill>
                  <a:prstClr val="white"/>
                </a:solidFill>
              </a:rPr>
              <a:t>Landmarks Commission committee meeting on Design Standards </a:t>
            </a:r>
            <a:endParaRPr kumimoji="0" lang="en-US" b="0" i="0" u="none" strike="noStrike" kern="1200" cap="none" spc="0" normalizeH="0" baseline="0" noProof="0" dirty="0" smtClean="0">
              <a:ln>
                <a:noFill/>
              </a:ln>
              <a:solidFill>
                <a:prstClr val="white"/>
              </a:solidFill>
              <a:effectLst/>
              <a:uLnTx/>
              <a:uFillTx/>
              <a:latin typeface="Century Gothic" panose="020B0502020202020204"/>
            </a:endParaRPr>
          </a:p>
          <a:p>
            <a:r>
              <a:rPr lang="en-US" dirty="0">
                <a:solidFill>
                  <a:prstClr val="white"/>
                </a:solidFill>
              </a:rPr>
              <a:t>October 3, 2018 - 	</a:t>
            </a:r>
            <a:r>
              <a:rPr lang="en-US" dirty="0" smtClean="0">
                <a:solidFill>
                  <a:prstClr val="white"/>
                </a:solidFill>
              </a:rPr>
              <a:t>Press Release on upcoming workshops/Browne’s progress</a:t>
            </a:r>
          </a:p>
          <a:p>
            <a:r>
              <a:rPr lang="en-US" b="1" dirty="0" smtClean="0">
                <a:solidFill>
                  <a:schemeClr val="accent1"/>
                </a:solidFill>
              </a:rPr>
              <a:t>October 5, 2018 - 	Mailing sent to all property owners within the district boundaries</a:t>
            </a:r>
          </a:p>
          <a:p>
            <a:r>
              <a:rPr lang="en-US" dirty="0" smtClean="0">
                <a:solidFill>
                  <a:prstClr val="white"/>
                </a:solidFill>
              </a:rPr>
              <a:t>October </a:t>
            </a:r>
            <a:r>
              <a:rPr lang="en-US" dirty="0">
                <a:solidFill>
                  <a:prstClr val="white"/>
                </a:solidFill>
              </a:rPr>
              <a:t>10, 2018 - 	Internal district adoption process – Planning, Legal &amp; HP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white"/>
                </a:solidFill>
                <a:effectLst/>
                <a:uLnTx/>
                <a:uFillTx/>
                <a:latin typeface="Century Gothic" panose="020B0502020202020204"/>
              </a:rPr>
              <a:t>October 12, 2018 -	Local media interview</a:t>
            </a:r>
            <a:r>
              <a:rPr kumimoji="0" lang="en-US" b="0" i="0" u="none" strike="noStrike" kern="1200" cap="none" spc="0" normalizeH="0" noProof="0" dirty="0" smtClean="0">
                <a:ln>
                  <a:noFill/>
                </a:ln>
                <a:solidFill>
                  <a:prstClr val="white"/>
                </a:solidFill>
                <a:effectLst/>
                <a:uLnTx/>
                <a:uFillTx/>
                <a:latin typeface="Century Gothic" panose="020B0502020202020204"/>
              </a:rPr>
              <a:t> with HPO on Browne’s Addition project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prstClr val="white"/>
                </a:solidFill>
                <a:latin typeface="Century Gothic" panose="020B0502020202020204"/>
              </a:rPr>
              <a:t>October 15, 2018 -	Draft documents submitted to HPO</a:t>
            </a:r>
            <a:endParaRPr kumimoji="0" lang="en-US" b="0" i="0" u="none" strike="noStrike" kern="1200" cap="none" spc="0" normalizeH="0" noProof="0" dirty="0" smtClean="0">
              <a:ln>
                <a:noFill/>
              </a:ln>
              <a:solidFill>
                <a:prstClr val="white"/>
              </a:solidFill>
              <a:effectLst/>
              <a:uLnTx/>
              <a:uFillTx/>
              <a:latin typeface="Century Gothic" panose="020B0502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chemeClr val="accent1"/>
                </a:solidFill>
                <a:latin typeface="Century Gothic" panose="020B0502020202020204"/>
              </a:rPr>
              <a:t>October</a:t>
            </a:r>
            <a:r>
              <a:rPr lang="en-US" b="1" dirty="0" smtClean="0">
                <a:solidFill>
                  <a:schemeClr val="accent1"/>
                </a:solidFill>
                <a:latin typeface="Century Gothic" panose="020B0502020202020204"/>
              </a:rPr>
              <a:t> 18, 2018 - 	#1 Browne’s Addition Workshop – Compatible New Construction in Browne’s </a:t>
            </a:r>
          </a:p>
          <a:p>
            <a:pPr lvl="0"/>
            <a:r>
              <a:rPr kumimoji="0" lang="en-US" b="1" i="0" u="none" strike="noStrike" kern="1200" cap="none" spc="0" normalizeH="0" baseline="0" noProof="0" dirty="0" smtClean="0">
                <a:ln>
                  <a:noFill/>
                </a:ln>
                <a:solidFill>
                  <a:schemeClr val="accent1"/>
                </a:solidFill>
                <a:effectLst/>
                <a:uLnTx/>
                <a:uFillTx/>
                <a:latin typeface="Century Gothic" panose="020B0502020202020204"/>
              </a:rPr>
              <a:t>November 7,</a:t>
            </a:r>
            <a:r>
              <a:rPr kumimoji="0" lang="en-US" b="1" i="0" u="none" strike="noStrike" kern="1200" cap="none" spc="0" normalizeH="0" noProof="0" dirty="0" smtClean="0">
                <a:ln>
                  <a:noFill/>
                </a:ln>
                <a:solidFill>
                  <a:schemeClr val="accent1"/>
                </a:solidFill>
                <a:effectLst/>
                <a:uLnTx/>
                <a:uFillTx/>
                <a:latin typeface="Century Gothic" panose="020B0502020202020204"/>
              </a:rPr>
              <a:t> 2018 -	#2 </a:t>
            </a:r>
            <a:r>
              <a:rPr lang="en-US" b="1" dirty="0" smtClean="0">
                <a:solidFill>
                  <a:schemeClr val="accent1"/>
                </a:solidFill>
              </a:rPr>
              <a:t>Browne’s </a:t>
            </a:r>
            <a:r>
              <a:rPr lang="en-US" b="1" dirty="0">
                <a:solidFill>
                  <a:schemeClr val="accent1"/>
                </a:solidFill>
              </a:rPr>
              <a:t>Addition Workshop – </a:t>
            </a:r>
            <a:r>
              <a:rPr lang="en-US" b="1" dirty="0" smtClean="0">
                <a:solidFill>
                  <a:schemeClr val="accent1"/>
                </a:solidFill>
              </a:rPr>
              <a:t>Frequently Asked Questions </a:t>
            </a:r>
          </a:p>
          <a:p>
            <a:pPr lvl="0"/>
            <a:r>
              <a:rPr lang="en-US" dirty="0" smtClean="0">
                <a:solidFill>
                  <a:prstClr val="white"/>
                </a:solidFill>
              </a:rPr>
              <a:t>December 13, 2018-	BANC Neighborhood Holiday Gathering – Update</a:t>
            </a:r>
          </a:p>
          <a:p>
            <a:pPr lvl="0"/>
            <a:r>
              <a:rPr lang="en-US" dirty="0" smtClean="0">
                <a:solidFill>
                  <a:prstClr val="white"/>
                </a:solidFill>
              </a:rPr>
              <a:t>February 18, 2019 -	Final draft documents received from Consultant</a:t>
            </a:r>
          </a:p>
          <a:p>
            <a:pPr lvl="0"/>
            <a:r>
              <a:rPr lang="en-US" dirty="0" smtClean="0">
                <a:solidFill>
                  <a:prstClr val="white"/>
                </a:solidFill>
              </a:rPr>
              <a:t>March 1, 2019 -		Draft documents added to Browne’s webpage on HPO website</a:t>
            </a:r>
          </a:p>
          <a:p>
            <a:pPr lvl="0"/>
            <a:r>
              <a:rPr lang="en-US" b="1" dirty="0">
                <a:solidFill>
                  <a:schemeClr val="accent1"/>
                </a:solidFill>
              </a:rPr>
              <a:t>March 14, 2019 - 	Postcard mailing to all property owners</a:t>
            </a:r>
            <a:r>
              <a:rPr lang="en-US" dirty="0">
                <a:solidFill>
                  <a:prstClr val="white"/>
                </a:solidFill>
              </a:rPr>
              <a:t> announcing availability of docs, workshop</a:t>
            </a:r>
          </a:p>
          <a:p>
            <a:pPr lvl="0"/>
            <a:r>
              <a:rPr lang="en-US" dirty="0"/>
              <a:t>March 20, 2019 -		SHLC Preliminary Approval for Browne’s Addition documents</a:t>
            </a:r>
          </a:p>
          <a:p>
            <a:pPr lvl="0"/>
            <a:r>
              <a:rPr lang="en-US" b="1" dirty="0">
                <a:solidFill>
                  <a:schemeClr val="accent1"/>
                </a:solidFill>
              </a:rPr>
              <a:t>March 27, 2019 -	#3 Browne’s Addition Workshop – Overview of Completed Documents/Discussion</a:t>
            </a:r>
          </a:p>
          <a:p>
            <a:pPr lvl="0"/>
            <a:endParaRPr lang="en-US" dirty="0" smtClean="0">
              <a:solidFill>
                <a:prstClr val="white"/>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ndParaRPr>
          </a:p>
        </p:txBody>
      </p:sp>
    </p:spTree>
    <p:extLst>
      <p:ext uri="{BB962C8B-B14F-4D97-AF65-F5344CB8AC3E}">
        <p14:creationId xmlns:p14="http://schemas.microsoft.com/office/powerpoint/2010/main" val="64733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629" y="2124799"/>
            <a:ext cx="11991976" cy="4247317"/>
          </a:xfrm>
          <a:prstGeom prst="rect">
            <a:avLst/>
          </a:prstGeom>
        </p:spPr>
        <p:txBody>
          <a:bodyPr wrap="square">
            <a:spAutoFit/>
          </a:bodyPr>
          <a:lstStyle/>
          <a:p>
            <a:pPr lvl="0"/>
            <a:r>
              <a:rPr lang="en-US" dirty="0" smtClean="0">
                <a:solidFill>
                  <a:prstClr val="white"/>
                </a:solidFill>
              </a:rPr>
              <a:t>March </a:t>
            </a:r>
            <a:r>
              <a:rPr lang="en-US" dirty="0">
                <a:solidFill>
                  <a:prstClr val="white"/>
                </a:solidFill>
              </a:rPr>
              <a:t>29, 2019 -		Survey to BANC for specific Design Standards and Guidelines questions </a:t>
            </a:r>
          </a:p>
          <a:p>
            <a:pPr lvl="0"/>
            <a:r>
              <a:rPr lang="en-US" b="1" dirty="0">
                <a:solidFill>
                  <a:schemeClr val="accent1"/>
                </a:solidFill>
              </a:rPr>
              <a:t>April 8, 2019 -		</a:t>
            </a:r>
            <a:r>
              <a:rPr lang="en-US" b="1" dirty="0" smtClean="0">
                <a:solidFill>
                  <a:schemeClr val="accent1"/>
                </a:solidFill>
              </a:rPr>
              <a:t>Urban </a:t>
            </a:r>
            <a:r>
              <a:rPr lang="en-US" b="1" dirty="0">
                <a:solidFill>
                  <a:schemeClr val="accent1"/>
                </a:solidFill>
              </a:rPr>
              <a:t>Experience City Council Committee update on BA District</a:t>
            </a:r>
          </a:p>
          <a:p>
            <a:pPr lvl="0"/>
            <a:r>
              <a:rPr lang="en-US" b="1" dirty="0">
                <a:solidFill>
                  <a:schemeClr val="accent1"/>
                </a:solidFill>
              </a:rPr>
              <a:t>April 24, 2019 -		Plan Commission Workshop #1</a:t>
            </a:r>
          </a:p>
          <a:p>
            <a:pPr lvl="0"/>
            <a:r>
              <a:rPr lang="en-US" b="1" dirty="0">
                <a:solidFill>
                  <a:schemeClr val="accent1"/>
                </a:solidFill>
              </a:rPr>
              <a:t>May 8, 2019 -		</a:t>
            </a:r>
            <a:r>
              <a:rPr lang="en-US" b="1" dirty="0" smtClean="0">
                <a:solidFill>
                  <a:schemeClr val="accent1"/>
                </a:solidFill>
              </a:rPr>
              <a:t>Plan </a:t>
            </a:r>
            <a:r>
              <a:rPr lang="en-US" b="1" dirty="0">
                <a:solidFill>
                  <a:schemeClr val="accent1"/>
                </a:solidFill>
              </a:rPr>
              <a:t>Commission Workshop #</a:t>
            </a:r>
            <a:r>
              <a:rPr lang="en-US" b="1" dirty="0" smtClean="0">
                <a:solidFill>
                  <a:schemeClr val="accent1"/>
                </a:solidFill>
              </a:rPr>
              <a:t>2</a:t>
            </a:r>
          </a:p>
          <a:p>
            <a:pPr lvl="0"/>
            <a:r>
              <a:rPr lang="en-US" dirty="0" smtClean="0"/>
              <a:t>May 16, 2019 - 		BANC Meeting – Process Update</a:t>
            </a:r>
          </a:p>
          <a:p>
            <a:pPr lvl="0"/>
            <a:r>
              <a:rPr lang="en-US" dirty="0" smtClean="0"/>
              <a:t>May 21, 2019 -		Submittal to Commerce of 60-day Notice to Adopt </a:t>
            </a:r>
          </a:p>
          <a:p>
            <a:pPr lvl="0"/>
            <a:r>
              <a:rPr lang="en-US" b="1" dirty="0" smtClean="0">
                <a:solidFill>
                  <a:schemeClr val="accent1"/>
                </a:solidFill>
              </a:rPr>
              <a:t>May 22, 2019 -		Plan Commission Workshop #3</a:t>
            </a:r>
          </a:p>
          <a:p>
            <a:pPr lvl="0"/>
            <a:r>
              <a:rPr lang="en-US" dirty="0" smtClean="0"/>
              <a:t>May 28, 2019 - 		SEPA Non-project Determination of Non-significance</a:t>
            </a:r>
          </a:p>
          <a:p>
            <a:pPr lvl="0"/>
            <a:r>
              <a:rPr lang="en-US" b="1" dirty="0" smtClean="0">
                <a:solidFill>
                  <a:schemeClr val="accent1"/>
                </a:solidFill>
              </a:rPr>
              <a:t>May 29, 2019 -		Plan Commission Hearing Notice mailed to all residents, tax payers and property 						owners in Browne’s Addition</a:t>
            </a:r>
          </a:p>
          <a:p>
            <a:pPr lvl="0"/>
            <a:r>
              <a:rPr lang="en-US" b="1" dirty="0" smtClean="0">
                <a:solidFill>
                  <a:schemeClr val="accent1"/>
                </a:solidFill>
              </a:rPr>
              <a:t>June 12, 2019 -		Plan Commission Hearing</a:t>
            </a:r>
          </a:p>
          <a:p>
            <a:pPr lvl="0"/>
            <a:r>
              <a:rPr lang="en-US" b="1" dirty="0" smtClean="0">
                <a:solidFill>
                  <a:schemeClr val="accent1"/>
                </a:solidFill>
              </a:rPr>
              <a:t>June 19, 2019 -		SHLC Hearing</a:t>
            </a:r>
          </a:p>
          <a:p>
            <a:pPr lvl="0"/>
            <a:r>
              <a:rPr lang="en-US" b="1" dirty="0" smtClean="0">
                <a:solidFill>
                  <a:schemeClr val="accent1"/>
                </a:solidFill>
              </a:rPr>
              <a:t>June 20, 2019 - 		Ballots to be mailed to all property owners in district for vote</a:t>
            </a:r>
          </a:p>
          <a:p>
            <a:pPr lvl="0"/>
            <a:endParaRPr lang="en-US" b="1" dirty="0">
              <a:solidFill>
                <a:schemeClr val="accent1"/>
              </a:solidFill>
            </a:endParaRPr>
          </a:p>
          <a:p>
            <a:pPr lvl="0"/>
            <a:r>
              <a:rPr lang="en-US" i="1" dirty="0" smtClean="0"/>
              <a:t>Meetings with Planners, Legal and Current Planning: 4/11/19; 4/18/19; 5/2/19; 5/16/18; 5/31/18</a:t>
            </a:r>
            <a:endParaRPr lang="en-US" sz="2000" i="1" dirty="0">
              <a:solidFill>
                <a:prstClr val="white"/>
              </a:solidFill>
            </a:endParaRPr>
          </a:p>
        </p:txBody>
      </p:sp>
      <p:sp>
        <p:nvSpPr>
          <p:cNvPr id="5" name="Rectangle 4"/>
          <p:cNvSpPr/>
          <p:nvPr/>
        </p:nvSpPr>
        <p:spPr>
          <a:xfrm>
            <a:off x="399757" y="1134572"/>
            <a:ext cx="5158785" cy="461665"/>
          </a:xfrm>
          <a:prstGeom prst="rect">
            <a:avLst/>
          </a:prstGeom>
        </p:spPr>
        <p:txBody>
          <a:bodyPr wrap="none">
            <a:spAutoFit/>
          </a:bodyPr>
          <a:lstStyle/>
          <a:p>
            <a:r>
              <a:rPr lang="en-US" sz="2400" b="1" u="sng" dirty="0">
                <a:effectLst>
                  <a:outerShdw blurRad="38100" dist="38100" dir="2700000" algn="tl">
                    <a:srgbClr val="000000">
                      <a:alpha val="43137"/>
                    </a:srgbClr>
                  </a:outerShdw>
                </a:effectLst>
              </a:rPr>
              <a:t>Public Outreach/Internal Process:</a:t>
            </a:r>
          </a:p>
        </p:txBody>
      </p:sp>
      <p:sp>
        <p:nvSpPr>
          <p:cNvPr id="6" name="Title 1"/>
          <p:cNvSpPr>
            <a:spLocks noGrp="1"/>
          </p:cNvSpPr>
          <p:nvPr>
            <p:ph type="title"/>
          </p:nvPr>
        </p:nvSpPr>
        <p:spPr>
          <a:xfrm>
            <a:off x="399757" y="164122"/>
            <a:ext cx="10571998" cy="970450"/>
          </a:xfrm>
        </p:spPr>
        <p:txBody>
          <a:bodyPr/>
          <a:lstStyle/>
          <a:p>
            <a:r>
              <a:rPr lang="en-US" dirty="0" smtClean="0">
                <a:effectLst>
                  <a:outerShdw blurRad="38100" dist="38100" dir="2700000" algn="tl">
                    <a:srgbClr val="000000">
                      <a:alpha val="43137"/>
                    </a:srgbClr>
                  </a:outerShdw>
                </a:effectLst>
              </a:rPr>
              <a:t>Process for the creation of the district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238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791" y="147778"/>
            <a:ext cx="11831868" cy="6463539"/>
          </a:xfrm>
          <a:prstGeom prst="rect">
            <a:avLst/>
          </a:prstGeom>
        </p:spPr>
      </p:pic>
      <p:pic>
        <p:nvPicPr>
          <p:cNvPr id="8" name="Picture 7"/>
          <p:cNvPicPr>
            <a:picLocks noChangeAspect="1"/>
          </p:cNvPicPr>
          <p:nvPr/>
        </p:nvPicPr>
        <p:blipFill>
          <a:blip r:embed="rId3"/>
          <a:stretch>
            <a:fillRect/>
          </a:stretch>
        </p:blipFill>
        <p:spPr>
          <a:xfrm rot="537069">
            <a:off x="-121548" y="422965"/>
            <a:ext cx="11895795" cy="6300969"/>
          </a:xfrm>
          <a:prstGeom prst="rect">
            <a:avLst/>
          </a:prstGeom>
        </p:spPr>
      </p:pic>
      <p:pic>
        <p:nvPicPr>
          <p:cNvPr id="2" name="Picture 1"/>
          <p:cNvPicPr>
            <a:picLocks noChangeAspect="1"/>
          </p:cNvPicPr>
          <p:nvPr/>
        </p:nvPicPr>
        <p:blipFill>
          <a:blip r:embed="rId4"/>
          <a:stretch>
            <a:fillRect/>
          </a:stretch>
        </p:blipFill>
        <p:spPr>
          <a:xfrm rot="20398474">
            <a:off x="1175020" y="834486"/>
            <a:ext cx="10943975" cy="6474017"/>
          </a:xfrm>
          <a:prstGeom prst="rect">
            <a:avLst/>
          </a:prstGeom>
        </p:spPr>
      </p:pic>
      <p:pic>
        <p:nvPicPr>
          <p:cNvPr id="3" name="Picture 2"/>
          <p:cNvPicPr>
            <a:picLocks noChangeAspect="1"/>
          </p:cNvPicPr>
          <p:nvPr/>
        </p:nvPicPr>
        <p:blipFill>
          <a:blip r:embed="rId5"/>
          <a:stretch>
            <a:fillRect/>
          </a:stretch>
        </p:blipFill>
        <p:spPr>
          <a:xfrm>
            <a:off x="1125033" y="320651"/>
            <a:ext cx="10807366" cy="5838934"/>
          </a:xfrm>
          <a:prstGeom prst="rect">
            <a:avLst/>
          </a:prstGeom>
        </p:spPr>
      </p:pic>
      <p:pic>
        <p:nvPicPr>
          <p:cNvPr id="4" name="Picture 3"/>
          <p:cNvPicPr>
            <a:picLocks noChangeAspect="1"/>
          </p:cNvPicPr>
          <p:nvPr/>
        </p:nvPicPr>
        <p:blipFill>
          <a:blip r:embed="rId6"/>
          <a:stretch>
            <a:fillRect/>
          </a:stretch>
        </p:blipFill>
        <p:spPr>
          <a:xfrm rot="458102">
            <a:off x="-122817" y="161640"/>
            <a:ext cx="12157924" cy="6156956"/>
          </a:xfrm>
          <a:prstGeom prst="rect">
            <a:avLst/>
          </a:prstGeom>
        </p:spPr>
      </p:pic>
      <p:pic>
        <p:nvPicPr>
          <p:cNvPr id="5" name="Picture 4"/>
          <p:cNvPicPr>
            <a:picLocks noChangeAspect="1"/>
          </p:cNvPicPr>
          <p:nvPr/>
        </p:nvPicPr>
        <p:blipFill>
          <a:blip r:embed="rId7"/>
          <a:stretch>
            <a:fillRect/>
          </a:stretch>
        </p:blipFill>
        <p:spPr>
          <a:xfrm>
            <a:off x="353172" y="170703"/>
            <a:ext cx="11536556" cy="6047952"/>
          </a:xfrm>
          <a:prstGeom prst="rect">
            <a:avLst/>
          </a:prstGeom>
        </p:spPr>
      </p:pic>
      <p:pic>
        <p:nvPicPr>
          <p:cNvPr id="6" name="Picture 5"/>
          <p:cNvPicPr>
            <a:picLocks noChangeAspect="1"/>
          </p:cNvPicPr>
          <p:nvPr/>
        </p:nvPicPr>
        <p:blipFill>
          <a:blip r:embed="rId8"/>
          <a:stretch>
            <a:fillRect/>
          </a:stretch>
        </p:blipFill>
        <p:spPr>
          <a:xfrm rot="21190875">
            <a:off x="-476038" y="515734"/>
            <a:ext cx="12515850" cy="6648450"/>
          </a:xfrm>
          <a:prstGeom prst="rect">
            <a:avLst/>
          </a:prstGeom>
        </p:spPr>
      </p:pic>
    </p:spTree>
    <p:extLst>
      <p:ext uri="{BB962C8B-B14F-4D97-AF65-F5344CB8AC3E}">
        <p14:creationId xmlns:p14="http://schemas.microsoft.com/office/powerpoint/2010/main" val="401819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70612"/>
            <a:ext cx="10571163" cy="969963"/>
          </a:xfrm>
        </p:spPr>
        <p:txBody>
          <a:bodyPr/>
          <a:lstStyle/>
          <a:p>
            <a:r>
              <a:rPr lang="en-US" dirty="0" smtClean="0"/>
              <a:t>Ordinance Changes: SMC 17D.100</a:t>
            </a:r>
            <a:endParaRPr lang="en-US" dirty="0"/>
          </a:p>
        </p:txBody>
      </p:sp>
      <p:sp>
        <p:nvSpPr>
          <p:cNvPr id="3" name="TextBox 2"/>
          <p:cNvSpPr txBox="1"/>
          <p:nvPr/>
        </p:nvSpPr>
        <p:spPr>
          <a:xfrm>
            <a:off x="461084" y="1242450"/>
            <a:ext cx="11365958" cy="492442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smtClean="0"/>
              <a:t>Housekeeping changes to the existing Historic Preservation Ordinance concerning noticing requirements to bring them into alignment with other City noticing requirements</a:t>
            </a:r>
          </a:p>
          <a:p>
            <a:pPr marL="285750" indent="-285750">
              <a:spcBef>
                <a:spcPts val="600"/>
              </a:spcBef>
              <a:spcAft>
                <a:spcPts val="600"/>
              </a:spcAft>
              <a:buFont typeface="Arial" panose="020B0604020202020204" pitchFamily="34" charset="0"/>
              <a:buChar char="•"/>
            </a:pPr>
            <a:r>
              <a:rPr lang="en-US" sz="2400" dirty="0"/>
              <a:t>Adds SMC 17D.100.280 which is the actual Browne’s Addition Historic District Overlay Zone ordinance and includes the Standards and Guidelines as “Appendix A”</a:t>
            </a:r>
          </a:p>
          <a:p>
            <a:pPr marL="285750" indent="-285750">
              <a:spcBef>
                <a:spcPts val="600"/>
              </a:spcBef>
              <a:spcAft>
                <a:spcPts val="600"/>
              </a:spcAft>
              <a:buFont typeface="Arial" panose="020B0604020202020204" pitchFamily="34" charset="0"/>
              <a:buChar char="•"/>
            </a:pPr>
            <a:r>
              <a:rPr lang="en-US" sz="2400" dirty="0" smtClean="0"/>
              <a:t>Codifies </a:t>
            </a:r>
            <a:r>
              <a:rPr lang="en-US" sz="2400" dirty="0" smtClean="0"/>
              <a:t>the Secretary of the Interior Standards as the rehabilitation standards used by the SHLC and HPO for Certificates of Appropriateness</a:t>
            </a:r>
          </a:p>
          <a:p>
            <a:pPr marL="285750" indent="-285750">
              <a:spcBef>
                <a:spcPts val="600"/>
              </a:spcBef>
              <a:spcAft>
                <a:spcPts val="600"/>
              </a:spcAft>
              <a:buFont typeface="Arial" panose="020B0604020202020204" pitchFamily="34" charset="0"/>
              <a:buChar char="•"/>
            </a:pPr>
            <a:r>
              <a:rPr lang="en-US" sz="2400" dirty="0" smtClean="0"/>
              <a:t>Added neighborhood council notification for CoA reviews</a:t>
            </a:r>
          </a:p>
          <a:p>
            <a:pPr marL="285750" indent="-285750">
              <a:spcBef>
                <a:spcPts val="600"/>
              </a:spcBef>
              <a:spcAft>
                <a:spcPts val="600"/>
              </a:spcAft>
              <a:buFont typeface="Arial" panose="020B0604020202020204" pitchFamily="34" charset="0"/>
              <a:buChar char="•"/>
            </a:pPr>
            <a:r>
              <a:rPr lang="en-US" sz="2400" dirty="0" smtClean="0"/>
              <a:t>Added </a:t>
            </a:r>
            <a:r>
              <a:rPr lang="en-US" sz="2400" dirty="0" smtClean="0"/>
              <a:t>14-day </a:t>
            </a:r>
            <a:r>
              <a:rPr lang="en-US" sz="2400" dirty="0" smtClean="0"/>
              <a:t>turnaround for Administrative reviews of </a:t>
            </a:r>
            <a:r>
              <a:rPr lang="en-US" sz="2400" dirty="0" err="1" smtClean="0"/>
              <a:t>CoAs</a:t>
            </a:r>
            <a:endParaRPr lang="en-US" sz="2400" dirty="0" smtClean="0"/>
          </a:p>
          <a:p>
            <a:pPr marL="285750" indent="-285750">
              <a:spcBef>
                <a:spcPts val="600"/>
              </a:spcBef>
              <a:spcAft>
                <a:spcPts val="600"/>
              </a:spcAft>
              <a:buFont typeface="Arial" panose="020B0604020202020204" pitchFamily="34" charset="0"/>
              <a:buChar char="•"/>
            </a:pPr>
            <a:r>
              <a:rPr lang="en-US" sz="2400" dirty="0" smtClean="0"/>
              <a:t>Added section that gives vesting to a project when it comes in for a </a:t>
            </a:r>
            <a:r>
              <a:rPr lang="en-US" sz="2400" dirty="0" smtClean="0"/>
              <a:t>CoA</a:t>
            </a:r>
            <a:endParaRPr lang="en-US" sz="2400" dirty="0" smtClean="0"/>
          </a:p>
        </p:txBody>
      </p:sp>
    </p:spTree>
    <p:extLst>
      <p:ext uri="{BB962C8B-B14F-4D97-AF65-F5344CB8AC3E}">
        <p14:creationId xmlns:p14="http://schemas.microsoft.com/office/powerpoint/2010/main" val="10274724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05" y="1179097"/>
            <a:ext cx="11466095" cy="5509200"/>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400" dirty="0"/>
              <a:t>Specifies the Hearings Examiner appeal process for actions of the SHLC</a:t>
            </a:r>
          </a:p>
          <a:p>
            <a:pPr marL="285750" indent="-285750">
              <a:spcBef>
                <a:spcPts val="600"/>
              </a:spcBef>
              <a:spcAft>
                <a:spcPts val="600"/>
              </a:spcAft>
              <a:buFont typeface="Arial" panose="020B0604020202020204" pitchFamily="34" charset="0"/>
              <a:buChar char="•"/>
            </a:pPr>
            <a:r>
              <a:rPr lang="en-US" sz="2400" dirty="0"/>
              <a:t>Adds the requirement for a CoA under SMC 17G.060.070 for building permits (when buildings are listed on the Spokane Register or within an historic district)</a:t>
            </a:r>
          </a:p>
          <a:p>
            <a:pPr marL="285750" indent="-285750">
              <a:spcBef>
                <a:spcPts val="600"/>
              </a:spcBef>
              <a:spcAft>
                <a:spcPts val="600"/>
              </a:spcAft>
              <a:buFont typeface="Arial" panose="020B0604020202020204" pitchFamily="34" charset="0"/>
              <a:buChar char="•"/>
            </a:pPr>
            <a:r>
              <a:rPr lang="en-US" sz="2400" dirty="0" smtClean="0"/>
              <a:t>Adds </a:t>
            </a:r>
            <a:r>
              <a:rPr lang="en-US" sz="2400" dirty="0"/>
              <a:t>SMC 17D.100.330 to allow City Council to find that CoA applications should be exempted from state law requiring all permits to be reviewed under one action</a:t>
            </a:r>
            <a:r>
              <a:rPr lang="en-US" sz="2400" dirty="0" smtClean="0"/>
              <a:t>.</a:t>
            </a:r>
          </a:p>
          <a:p>
            <a:pPr marL="285750" indent="-285750">
              <a:spcBef>
                <a:spcPts val="600"/>
              </a:spcBef>
              <a:spcAft>
                <a:spcPts val="600"/>
              </a:spcAft>
              <a:buFont typeface="Arial" panose="020B0604020202020204" pitchFamily="34" charset="0"/>
              <a:buChar char="•"/>
            </a:pPr>
            <a:r>
              <a:rPr lang="en-US" sz="2400" dirty="0" smtClean="0"/>
              <a:t>Clarified what types of work are exempted from a CoA (ordinary repair and maintenance, etc.)</a:t>
            </a:r>
          </a:p>
          <a:p>
            <a:pPr marL="285750" indent="-285750">
              <a:spcBef>
                <a:spcPts val="600"/>
              </a:spcBef>
              <a:spcAft>
                <a:spcPts val="600"/>
              </a:spcAft>
              <a:buFont typeface="Arial" panose="020B0604020202020204" pitchFamily="34" charset="0"/>
              <a:buChar char="•"/>
            </a:pPr>
            <a:r>
              <a:rPr lang="en-US" sz="2400" dirty="0" smtClean="0"/>
              <a:t>Gives preference to design review by the SHLC over the underlying zoning when a conflict between development standards and historic standards arises – those conflicts are to be noted as exemptions in the CoA approval document</a:t>
            </a:r>
            <a:endParaRPr lang="en-US" sz="2400" dirty="0"/>
          </a:p>
        </p:txBody>
      </p:sp>
      <p:sp>
        <p:nvSpPr>
          <p:cNvPr id="3" name="Title 1"/>
          <p:cNvSpPr txBox="1">
            <a:spLocks/>
          </p:cNvSpPr>
          <p:nvPr/>
        </p:nvSpPr>
        <p:spPr>
          <a:xfrm>
            <a:off x="324853" y="194677"/>
            <a:ext cx="10571163" cy="969963"/>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Ordinance Changes: SMC 17D.100</a:t>
            </a:r>
            <a:endParaRPr lang="en-US" dirty="0"/>
          </a:p>
        </p:txBody>
      </p:sp>
    </p:spTree>
    <p:extLst>
      <p:ext uri="{BB962C8B-B14F-4D97-AF65-F5344CB8AC3E}">
        <p14:creationId xmlns:p14="http://schemas.microsoft.com/office/powerpoint/2010/main" val="42530057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4853" y="194677"/>
            <a:ext cx="10571163" cy="969963"/>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Ordinance Changes: SMC 17D.100</a:t>
            </a:r>
            <a:endParaRPr lang="en-US" dirty="0"/>
          </a:p>
        </p:txBody>
      </p:sp>
      <p:sp>
        <p:nvSpPr>
          <p:cNvPr id="3" name="Rectangle 2"/>
          <p:cNvSpPr/>
          <p:nvPr/>
        </p:nvSpPr>
        <p:spPr>
          <a:xfrm>
            <a:off x="421105" y="1467853"/>
            <a:ext cx="11466095" cy="830997"/>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400" dirty="0" smtClean="0"/>
              <a:t>Adds Table 17D.100-1 which details types of work and the subsequent review required:</a:t>
            </a:r>
          </a:p>
        </p:txBody>
      </p:sp>
      <p:pic>
        <p:nvPicPr>
          <p:cNvPr id="4" name="Picture 3"/>
          <p:cNvPicPr>
            <a:picLocks noChangeAspect="1"/>
          </p:cNvPicPr>
          <p:nvPr/>
        </p:nvPicPr>
        <p:blipFill rotWithShape="1">
          <a:blip r:embed="rId2"/>
          <a:srcRect b="34327"/>
          <a:stretch/>
        </p:blipFill>
        <p:spPr>
          <a:xfrm>
            <a:off x="3545186" y="2069432"/>
            <a:ext cx="7500355" cy="4745254"/>
          </a:xfrm>
          <a:prstGeom prst="rect">
            <a:avLst/>
          </a:prstGeom>
        </p:spPr>
      </p:pic>
    </p:spTree>
    <p:extLst>
      <p:ext uri="{BB962C8B-B14F-4D97-AF65-F5344CB8AC3E}">
        <p14:creationId xmlns:p14="http://schemas.microsoft.com/office/powerpoint/2010/main" val="2761493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302" y="-84827"/>
            <a:ext cx="7477789" cy="1655931"/>
          </a:xfrm>
        </p:spPr>
        <p:txBody>
          <a:bodyPr/>
          <a:lstStyle/>
          <a:p>
            <a:r>
              <a:rPr lang="en-US" dirty="0" smtClean="0">
                <a:effectLst>
                  <a:outerShdw blurRad="38100" dist="38100" dir="2700000" algn="tl">
                    <a:srgbClr val="000000">
                      <a:alpha val="43137"/>
                    </a:srgbClr>
                  </a:outerShdw>
                </a:effectLst>
              </a:rPr>
              <a:t>Implementing the Comprehensive Plan</a:t>
            </a:r>
            <a:endParaRPr lang="en-US" dirty="0">
              <a:effectLst>
                <a:outerShdw blurRad="38100" dist="38100" dir="2700000" algn="tl">
                  <a:srgbClr val="000000">
                    <a:alpha val="43137"/>
                  </a:srgbClr>
                </a:outerShdw>
              </a:effectLst>
            </a:endParaRPr>
          </a:p>
        </p:txBody>
      </p:sp>
      <p:sp>
        <p:nvSpPr>
          <p:cNvPr id="5" name="TextBox 4"/>
          <p:cNvSpPr txBox="1"/>
          <p:nvPr/>
        </p:nvSpPr>
        <p:spPr>
          <a:xfrm>
            <a:off x="66503" y="2094806"/>
            <a:ext cx="12028516" cy="5201424"/>
          </a:xfrm>
          <a:prstGeom prst="rect">
            <a:avLst/>
          </a:prstGeom>
          <a:noFill/>
        </p:spPr>
        <p:txBody>
          <a:bodyPr wrap="square" rtlCol="0">
            <a:spAutoFit/>
          </a:bodyPr>
          <a:lstStyle/>
          <a:p>
            <a:r>
              <a:rPr lang="en-US" sz="2600" b="1" dirty="0" smtClean="0"/>
              <a:t>Comprehensive Plan Chapter 8: Urban Design and Historic Preservation</a:t>
            </a:r>
          </a:p>
          <a:p>
            <a:r>
              <a:rPr lang="en-US" sz="2400" b="1" i="1" dirty="0">
                <a:solidFill>
                  <a:schemeClr val="accent1"/>
                </a:solidFill>
              </a:rPr>
              <a:t>DP </a:t>
            </a:r>
            <a:r>
              <a:rPr lang="en-US" sz="2400" b="1" i="1" dirty="0" smtClean="0">
                <a:solidFill>
                  <a:schemeClr val="accent1"/>
                </a:solidFill>
              </a:rPr>
              <a:t>1.1</a:t>
            </a:r>
            <a:r>
              <a:rPr lang="en-US" sz="2400" b="1" i="1" dirty="0">
                <a:solidFill>
                  <a:schemeClr val="accent1"/>
                </a:solidFill>
              </a:rPr>
              <a:t>: Landmark Structures, Buildings, and Sites</a:t>
            </a:r>
            <a:endParaRPr lang="en-US" sz="2400" b="1" i="1" dirty="0" smtClean="0">
              <a:solidFill>
                <a:schemeClr val="accent1"/>
              </a:solidFill>
            </a:endParaRPr>
          </a:p>
          <a:p>
            <a:pPr lvl="1"/>
            <a:r>
              <a:rPr lang="en-US" sz="2400" dirty="0" smtClean="0"/>
              <a:t>Recognize </a:t>
            </a:r>
            <a:r>
              <a:rPr lang="en-US" sz="2400" dirty="0"/>
              <a:t>and preserve unique or outstanding landmark structures, buildings, and sites</a:t>
            </a:r>
            <a:r>
              <a:rPr lang="en-US" sz="2400" dirty="0" smtClean="0"/>
              <a:t>.</a:t>
            </a:r>
          </a:p>
          <a:p>
            <a:r>
              <a:rPr lang="en-US" sz="2400" b="1" i="1" dirty="0">
                <a:solidFill>
                  <a:schemeClr val="accent1"/>
                </a:solidFill>
              </a:rPr>
              <a:t>DP </a:t>
            </a:r>
            <a:r>
              <a:rPr lang="en-US" sz="2400" b="1" i="1" dirty="0" smtClean="0">
                <a:solidFill>
                  <a:schemeClr val="accent1"/>
                </a:solidFill>
              </a:rPr>
              <a:t>1.2:  </a:t>
            </a:r>
            <a:r>
              <a:rPr lang="en-US" sz="2400" b="1" i="1" dirty="0">
                <a:solidFill>
                  <a:schemeClr val="accent1"/>
                </a:solidFill>
              </a:rPr>
              <a:t>New Development in Established </a:t>
            </a:r>
            <a:r>
              <a:rPr lang="en-US" sz="2400" b="1" i="1" dirty="0" smtClean="0">
                <a:solidFill>
                  <a:schemeClr val="accent1"/>
                </a:solidFill>
              </a:rPr>
              <a:t>Neighborhoods</a:t>
            </a:r>
          </a:p>
          <a:p>
            <a:pPr lvl="1"/>
            <a:r>
              <a:rPr lang="en-US" sz="2400" dirty="0" smtClean="0"/>
              <a:t>Encourage </a:t>
            </a:r>
            <a:r>
              <a:rPr lang="en-US" sz="2400" dirty="0"/>
              <a:t>new development that is of a type, scale, orientation, and design that maintains or improves the character, aesthetic quality, and livability of the </a:t>
            </a:r>
            <a:r>
              <a:rPr lang="en-US" sz="2400" dirty="0" smtClean="0"/>
              <a:t>neighborhood.</a:t>
            </a:r>
            <a:endParaRPr lang="en-US" sz="2400" dirty="0"/>
          </a:p>
          <a:p>
            <a:r>
              <a:rPr lang="en-US" sz="2400" b="1" i="1" dirty="0">
                <a:solidFill>
                  <a:schemeClr val="accent1"/>
                </a:solidFill>
              </a:rPr>
              <a:t>DP </a:t>
            </a:r>
            <a:r>
              <a:rPr lang="en-US" sz="2400" b="1" i="1" dirty="0" smtClean="0">
                <a:solidFill>
                  <a:schemeClr val="accent1"/>
                </a:solidFill>
              </a:rPr>
              <a:t>2.7: </a:t>
            </a:r>
            <a:r>
              <a:rPr lang="en-US" sz="2400" b="1" i="1" dirty="0">
                <a:solidFill>
                  <a:schemeClr val="accent1"/>
                </a:solidFill>
              </a:rPr>
              <a:t>Historic District and Sub-Area Design Guidelines </a:t>
            </a:r>
            <a:endParaRPr lang="en-US" sz="2400" b="1" i="1" dirty="0" smtClean="0">
              <a:solidFill>
                <a:schemeClr val="accent1"/>
              </a:solidFill>
            </a:endParaRPr>
          </a:p>
          <a:p>
            <a:pPr lvl="1"/>
            <a:r>
              <a:rPr lang="en-US" sz="2400" dirty="0" smtClean="0"/>
              <a:t>Utilize </a:t>
            </a:r>
            <a:r>
              <a:rPr lang="en-US" sz="2400" dirty="0"/>
              <a:t>design guidelines and criteria for sub-areas and historic districts that are based on local community participation and the particular character and development issues of each sub-area or historic district. </a:t>
            </a:r>
          </a:p>
          <a:p>
            <a:pPr marL="342900"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000" i="1" dirty="0" smtClean="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310" b="-682"/>
          <a:stretch/>
        </p:blipFill>
        <p:spPr>
          <a:xfrm>
            <a:off x="8118794" y="24856"/>
            <a:ext cx="3976225" cy="1815114"/>
          </a:xfrm>
          <a:prstGeom prst="rect">
            <a:avLst/>
          </a:prstGeom>
          <a:ln>
            <a:solidFill>
              <a:schemeClr val="accent1"/>
            </a:solidFill>
          </a:ln>
        </p:spPr>
      </p:pic>
    </p:spTree>
    <p:extLst>
      <p:ext uri="{BB962C8B-B14F-4D97-AF65-F5344CB8AC3E}">
        <p14:creationId xmlns:p14="http://schemas.microsoft.com/office/powerpoint/2010/main" val="3399196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33948" y="322497"/>
            <a:ext cx="10571998" cy="970450"/>
          </a:xfrm>
        </p:spPr>
        <p:txBody>
          <a:bodyPr/>
          <a:lstStyle/>
          <a:p>
            <a:r>
              <a:rPr lang="en-US" dirty="0" smtClean="0">
                <a:effectLst>
                  <a:outerShdw blurRad="38100" dist="38100" dir="2700000" algn="tl">
                    <a:srgbClr val="000000">
                      <a:alpha val="43137"/>
                    </a:srgbClr>
                  </a:outerShdw>
                </a:effectLst>
              </a:rPr>
              <a:t>Basics of Browne’s Addition</a:t>
            </a:r>
            <a:endParaRPr 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279" y="807722"/>
            <a:ext cx="4077669" cy="3058251"/>
          </a:xfrm>
          <a:prstGeom prst="rect">
            <a:avLst/>
          </a:prstGeom>
          <a:ln>
            <a:solidFill>
              <a:schemeClr val="bg1"/>
            </a:solid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344" y="4208573"/>
            <a:ext cx="3207604" cy="2405703"/>
          </a:xfrm>
          <a:prstGeom prst="rect">
            <a:avLst/>
          </a:prstGeom>
        </p:spPr>
      </p:pic>
      <p:sp>
        <p:nvSpPr>
          <p:cNvPr id="5" name="TextBox 4"/>
          <p:cNvSpPr txBox="1"/>
          <p:nvPr/>
        </p:nvSpPr>
        <p:spPr>
          <a:xfrm>
            <a:off x="4339244" y="1893203"/>
            <a:ext cx="7622771" cy="5416868"/>
          </a:xfrm>
          <a:prstGeom prst="rect">
            <a:avLst/>
          </a:prstGeom>
          <a:noFill/>
        </p:spPr>
        <p:txBody>
          <a:bodyPr wrap="square" rtlCol="0">
            <a:spAutoFit/>
          </a:bodyPr>
          <a:lstStyle/>
          <a:p>
            <a:pPr>
              <a:spcBef>
                <a:spcPts val="1200"/>
              </a:spcBef>
            </a:pPr>
            <a:r>
              <a:rPr lang="en-US" sz="2400" dirty="0"/>
              <a:t>In June 2015, Browne’s Addition Neighborhood Council (BANC) was presented with options to give them more protection/control of the changes in the </a:t>
            </a:r>
            <a:r>
              <a:rPr lang="en-US" sz="2400" dirty="0" smtClean="0"/>
              <a:t>neighborhood</a:t>
            </a:r>
          </a:p>
          <a:p>
            <a:pPr marL="800100" lvl="1" indent="-342900">
              <a:spcBef>
                <a:spcPts val="1200"/>
              </a:spcBef>
              <a:buFont typeface="Arial" panose="020B0604020202020204" pitchFamily="34" charset="0"/>
              <a:buChar char="•"/>
            </a:pPr>
            <a:r>
              <a:rPr lang="en-US" sz="2000" dirty="0" smtClean="0"/>
              <a:t>Neighborhood opted to have a local historic district created</a:t>
            </a:r>
          </a:p>
          <a:p>
            <a:pPr>
              <a:spcBef>
                <a:spcPts val="1200"/>
              </a:spcBef>
            </a:pPr>
            <a:r>
              <a:rPr lang="en-US" sz="2400" dirty="0" smtClean="0"/>
              <a:t>A revision of SMC 17D.040 (Historic Preservation) was undertaken to allow for the creation of large-scale historic districts in Spokane (17D.100)</a:t>
            </a:r>
          </a:p>
          <a:p>
            <a:pPr marL="800100" lvl="1" indent="-342900">
              <a:spcBef>
                <a:spcPts val="1200"/>
              </a:spcBef>
              <a:buFont typeface="Arial" panose="020B0604020202020204" pitchFamily="34" charset="0"/>
              <a:buChar char="•"/>
            </a:pPr>
            <a:r>
              <a:rPr lang="en-US" sz="2000" dirty="0"/>
              <a:t>CM Kinnear implemented a moratorium on demolition in Browne’s in </a:t>
            </a:r>
            <a:r>
              <a:rPr lang="en-US" sz="2000" dirty="0" smtClean="0"/>
              <a:t>2016-17 </a:t>
            </a:r>
            <a:endParaRPr lang="en-US" sz="2000" dirty="0"/>
          </a:p>
          <a:p>
            <a:pPr marL="800100" lvl="1" indent="-342900">
              <a:spcBef>
                <a:spcPts val="1200"/>
              </a:spcBef>
              <a:buFont typeface="Arial" panose="020B0604020202020204" pitchFamily="34" charset="0"/>
              <a:buChar char="•"/>
            </a:pPr>
            <a:r>
              <a:rPr lang="en-US" sz="2000" dirty="0" smtClean="0"/>
              <a:t>Revision passed City Council in February of 2018</a:t>
            </a:r>
          </a:p>
          <a:p>
            <a:pPr marL="800100" lvl="1" indent="-342900">
              <a:spcBef>
                <a:spcPts val="1200"/>
              </a:spcBef>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806009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40" y="422249"/>
            <a:ext cx="10571998" cy="970450"/>
          </a:xfrm>
        </p:spPr>
        <p:txBody>
          <a:bodyPr/>
          <a:lstStyle/>
          <a:p>
            <a:r>
              <a:rPr lang="en-US" dirty="0" smtClean="0">
                <a:effectLst>
                  <a:outerShdw blurRad="38100" dist="38100" dir="2700000" algn="tl">
                    <a:srgbClr val="000000">
                      <a:alpha val="43137"/>
                    </a:srgbClr>
                  </a:outerShdw>
                </a:effectLst>
              </a:rPr>
              <a:t>Implementing the Comprehensive Plan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3400" y="2263851"/>
            <a:ext cx="11811742" cy="4411269"/>
          </a:xfrm>
        </p:spPr>
        <p:txBody>
          <a:bodyPr>
            <a:normAutofit/>
          </a:bodyPr>
          <a:lstStyle/>
          <a:p>
            <a:pPr marL="0" indent="0">
              <a:buNone/>
            </a:pPr>
            <a:r>
              <a:rPr lang="en-US" sz="2600" b="1" i="1" dirty="0">
                <a:solidFill>
                  <a:schemeClr val="accent1"/>
                </a:solidFill>
              </a:rPr>
              <a:t>DP 3.10 Zoning Provisions and Building Regulations </a:t>
            </a:r>
            <a:endParaRPr lang="en-US" sz="2600" b="1" i="1" dirty="0" smtClean="0">
              <a:solidFill>
                <a:schemeClr val="accent1"/>
              </a:solidFill>
            </a:endParaRPr>
          </a:p>
          <a:p>
            <a:pPr marL="0" indent="0">
              <a:buNone/>
            </a:pPr>
            <a:r>
              <a:rPr lang="en-US" sz="2400" dirty="0" smtClean="0"/>
              <a:t>Utili</a:t>
            </a:r>
            <a:r>
              <a:rPr lang="en-US" sz="2600" dirty="0" smtClean="0"/>
              <a:t>ze </a:t>
            </a:r>
            <a:r>
              <a:rPr lang="en-US" sz="2600" b="1" dirty="0"/>
              <a:t>zoning provisions, building regulations, and design standards </a:t>
            </a:r>
            <a:r>
              <a:rPr lang="en-US" sz="2600" dirty="0"/>
              <a:t>that are appropriate for historic districts, sites, and structures. </a:t>
            </a:r>
            <a:endParaRPr lang="en-US" sz="2400" dirty="0" smtClean="0"/>
          </a:p>
          <a:p>
            <a:pPr marL="0" indent="0">
              <a:buNone/>
            </a:pPr>
            <a:r>
              <a:rPr lang="en-US" sz="2600" b="1" i="1" dirty="0" smtClean="0">
                <a:solidFill>
                  <a:schemeClr val="accent1"/>
                </a:solidFill>
              </a:rPr>
              <a:t>DP </a:t>
            </a:r>
            <a:r>
              <a:rPr lang="en-US" sz="2600" b="1" i="1" dirty="0">
                <a:solidFill>
                  <a:schemeClr val="accent1"/>
                </a:solidFill>
              </a:rPr>
              <a:t>3.13 Historic Districts and Neighborhoods </a:t>
            </a:r>
            <a:endParaRPr lang="en-US" sz="2600" b="1" i="1" dirty="0" smtClean="0">
              <a:solidFill>
                <a:schemeClr val="accent1"/>
              </a:solidFill>
            </a:endParaRPr>
          </a:p>
          <a:p>
            <a:pPr marL="0" indent="0">
              <a:buNone/>
            </a:pPr>
            <a:r>
              <a:rPr lang="en-US" sz="2600" dirty="0" smtClean="0"/>
              <a:t>Assist</a:t>
            </a:r>
            <a:r>
              <a:rPr lang="en-US" sz="2600" b="1" i="1" dirty="0" smtClean="0"/>
              <a:t> </a:t>
            </a:r>
            <a:r>
              <a:rPr lang="en-US" sz="2600" dirty="0"/>
              <a:t>neighborhoods and other potential historic districts to identify, recognize, and highlight their social and economic origins and promote the preservation of their historic heritage, cultural resources, and built environment.</a:t>
            </a:r>
          </a:p>
        </p:txBody>
      </p:sp>
    </p:spTree>
    <p:extLst>
      <p:ext uri="{BB962C8B-B14F-4D97-AF65-F5344CB8AC3E}">
        <p14:creationId xmlns:p14="http://schemas.microsoft.com/office/powerpoint/2010/main" val="901149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Plan Commission Action</a:t>
            </a:r>
            <a:endParaRPr lang="en-US" dirty="0">
              <a:effectLst>
                <a:outerShdw blurRad="38100" dist="38100" dir="2700000" algn="tl">
                  <a:srgbClr val="000000">
                    <a:alpha val="43137"/>
                  </a:srgbClr>
                </a:outerShdw>
              </a:effectLst>
            </a:endParaRPr>
          </a:p>
        </p:txBody>
      </p:sp>
      <p:sp>
        <p:nvSpPr>
          <p:cNvPr id="4" name="TextBox 3"/>
          <p:cNvSpPr txBox="1"/>
          <p:nvPr/>
        </p:nvSpPr>
        <p:spPr>
          <a:xfrm>
            <a:off x="397041" y="2273968"/>
            <a:ext cx="11454063" cy="3108543"/>
          </a:xfrm>
          <a:prstGeom prst="rect">
            <a:avLst/>
          </a:prstGeom>
          <a:noFill/>
        </p:spPr>
        <p:txBody>
          <a:bodyPr wrap="square" rtlCol="0">
            <a:spAutoFit/>
          </a:bodyPr>
          <a:lstStyle/>
          <a:p>
            <a:pPr>
              <a:spcBef>
                <a:spcPts val="600"/>
              </a:spcBef>
              <a:spcAft>
                <a:spcPts val="600"/>
              </a:spcAft>
            </a:pPr>
            <a:r>
              <a:rPr lang="en-US" sz="2800" dirty="0" smtClean="0"/>
              <a:t>We are seeking a recommendation by the Plan Commission for the passage by City Council of:</a:t>
            </a:r>
          </a:p>
          <a:p>
            <a:pPr marL="457200" indent="-457200">
              <a:spcBef>
                <a:spcPts val="600"/>
              </a:spcBef>
              <a:spcAft>
                <a:spcPts val="600"/>
              </a:spcAft>
              <a:buAutoNum type="arabicPeriod"/>
            </a:pPr>
            <a:r>
              <a:rPr lang="en-US" sz="2400" dirty="0" smtClean="0"/>
              <a:t>The Browne’s Addition Historic District Overlay Zone (SMC 17D.100.280) which includes the appendix of the Browne’s Addition Design Standards and Guidelines</a:t>
            </a:r>
          </a:p>
          <a:p>
            <a:pPr marL="457200" indent="-457200">
              <a:spcBef>
                <a:spcPts val="600"/>
              </a:spcBef>
              <a:spcAft>
                <a:spcPts val="600"/>
              </a:spcAft>
              <a:buAutoNum type="arabicPeriod"/>
            </a:pPr>
            <a:r>
              <a:rPr lang="en-US" sz="2400" dirty="0"/>
              <a:t> </a:t>
            </a:r>
            <a:r>
              <a:rPr lang="en-US" sz="2400" dirty="0" smtClean="0"/>
              <a:t>Changes/additions/edits to the Historic Preservation Ordinance (SMC 17D.100) as shown in the track changes document</a:t>
            </a:r>
            <a:endParaRPr lang="en-US" sz="2400" dirty="0"/>
          </a:p>
        </p:txBody>
      </p:sp>
    </p:spTree>
    <p:extLst>
      <p:ext uri="{BB962C8B-B14F-4D97-AF65-F5344CB8AC3E}">
        <p14:creationId xmlns:p14="http://schemas.microsoft.com/office/powerpoint/2010/main" val="3142255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0117" y="1778919"/>
            <a:ext cx="8462356" cy="1862048"/>
          </a:xfrm>
          <a:prstGeom prst="rect">
            <a:avLst/>
          </a:prstGeom>
          <a:noFill/>
        </p:spPr>
        <p:txBody>
          <a:bodyPr wrap="square" rtlCol="0">
            <a:spAutoFit/>
          </a:bodyPr>
          <a:lstStyle/>
          <a:p>
            <a:r>
              <a:rPr lang="en-US" sz="11500" dirty="0" smtClean="0">
                <a:solidFill>
                  <a:schemeClr val="accent1"/>
                </a:solidFill>
              </a:rPr>
              <a:t>Questions?</a:t>
            </a:r>
            <a:endParaRPr lang="en-US" sz="11500" dirty="0">
              <a:solidFill>
                <a:schemeClr val="accent1"/>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09" y="4339242"/>
            <a:ext cx="2934389" cy="2426485"/>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4267" y="4339242"/>
            <a:ext cx="3089561" cy="2443109"/>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18161" y="4347554"/>
            <a:ext cx="3025833" cy="2426485"/>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92212" y="4347554"/>
            <a:ext cx="3010872" cy="2426485"/>
          </a:xfrm>
          <a:prstGeom prst="rect">
            <a:avLst/>
          </a:prstGeom>
        </p:spPr>
      </p:pic>
    </p:spTree>
    <p:extLst>
      <p:ext uri="{BB962C8B-B14F-4D97-AF65-F5344CB8AC3E}">
        <p14:creationId xmlns:p14="http://schemas.microsoft.com/office/powerpoint/2010/main" val="3228262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385" y="339123"/>
            <a:ext cx="10571998" cy="970450"/>
          </a:xfrm>
        </p:spPr>
        <p:txBody>
          <a:bodyPr/>
          <a:lstStyle/>
          <a:p>
            <a:r>
              <a:rPr lang="en-US" dirty="0" smtClean="0">
                <a:effectLst>
                  <a:outerShdw blurRad="38100" dist="38100" dir="2700000" algn="tl">
                    <a:srgbClr val="000000">
                      <a:alpha val="43137"/>
                    </a:srgbClr>
                  </a:outerShdw>
                </a:effectLst>
              </a:rPr>
              <a:t>History of Historic Preservation in BA</a:t>
            </a:r>
            <a:endParaRPr lang="en-US" dirty="0">
              <a:effectLst>
                <a:outerShdw blurRad="38100" dist="38100" dir="2700000" algn="tl">
                  <a:srgbClr val="000000">
                    <a:alpha val="43137"/>
                  </a:srgbClr>
                </a:outerShdw>
              </a:effectLst>
            </a:endParaRPr>
          </a:p>
        </p:txBody>
      </p:sp>
      <p:sp>
        <p:nvSpPr>
          <p:cNvPr id="2" name="TextBox 1"/>
          <p:cNvSpPr txBox="1"/>
          <p:nvPr/>
        </p:nvSpPr>
        <p:spPr>
          <a:xfrm>
            <a:off x="382385" y="2177930"/>
            <a:ext cx="11546379" cy="4339650"/>
          </a:xfrm>
          <a:prstGeom prst="rect">
            <a:avLst/>
          </a:prstGeom>
          <a:noFill/>
        </p:spPr>
        <p:txBody>
          <a:bodyPr wrap="square" rtlCol="0">
            <a:spAutoFit/>
          </a:bodyPr>
          <a:lstStyle/>
          <a:p>
            <a:r>
              <a:rPr lang="en-US" sz="2400" dirty="0" smtClean="0"/>
              <a:t>BANC requested the local </a:t>
            </a:r>
            <a:r>
              <a:rPr lang="en-US" sz="2400" dirty="0"/>
              <a:t>historic district </a:t>
            </a:r>
            <a:r>
              <a:rPr lang="en-US" sz="2400" dirty="0" smtClean="0"/>
              <a:t>in order to</a:t>
            </a:r>
            <a:r>
              <a:rPr lang="en-US" sz="2400" dirty="0"/>
              <a:t>:</a:t>
            </a:r>
          </a:p>
          <a:p>
            <a:pPr marL="800100" lvl="1" indent="-342900">
              <a:buFont typeface="Arial" panose="020B0604020202020204" pitchFamily="34" charset="0"/>
              <a:buChar char="•"/>
            </a:pPr>
            <a:r>
              <a:rPr lang="en-US" sz="2200" dirty="0"/>
              <a:t>Give more protection to the neighborhood’s historic resources through design review of existing and new construction</a:t>
            </a:r>
          </a:p>
          <a:p>
            <a:pPr marL="800100" lvl="1" indent="-342900">
              <a:buFont typeface="Arial" panose="020B0604020202020204" pitchFamily="34" charset="0"/>
              <a:buChar char="•"/>
            </a:pPr>
            <a:r>
              <a:rPr lang="en-US" sz="2200" dirty="0"/>
              <a:t>Offer incentives to “contributing properties” within the district (Special Valuation and Façade Improvement Grants, amongst others)</a:t>
            </a:r>
          </a:p>
          <a:p>
            <a:pPr marL="800100" lvl="1" indent="-342900">
              <a:buFont typeface="Arial" panose="020B0604020202020204" pitchFamily="34" charset="0"/>
              <a:buChar char="•"/>
            </a:pPr>
            <a:r>
              <a:rPr lang="en-US" sz="2200" dirty="0"/>
              <a:t>Review of demolitions within Browne’s</a:t>
            </a:r>
          </a:p>
          <a:p>
            <a:pPr marL="800100" lvl="1" indent="-342900">
              <a:buFont typeface="Arial" panose="020B0604020202020204" pitchFamily="34" charset="0"/>
              <a:buChar char="•"/>
            </a:pPr>
            <a:r>
              <a:rPr lang="en-US" sz="2200" dirty="0"/>
              <a:t>Maintain the historic nature of the district</a:t>
            </a:r>
          </a:p>
          <a:p>
            <a:endParaRPr lang="en-US" sz="2400" dirty="0"/>
          </a:p>
          <a:p>
            <a:r>
              <a:rPr lang="en-US" sz="2400" dirty="0" smtClean="0"/>
              <a:t>In July of 2017, HPO </a:t>
            </a:r>
            <a:r>
              <a:rPr lang="en-US" sz="2400" dirty="0"/>
              <a:t>received grant funding from the DAHP for $22,000 for the project ($17,000 from Federal pass-through, $5,000 cash match</a:t>
            </a:r>
            <a:r>
              <a:rPr lang="en-US" sz="2400" dirty="0" smtClean="0"/>
              <a:t>) to hire Historic Preservation Consulting firm to complete the </a:t>
            </a:r>
            <a:r>
              <a:rPr lang="en-US" sz="2400" dirty="0" smtClean="0"/>
              <a:t>documents. Project was completed in March of 2019 and HPO has continued to revise docs.</a:t>
            </a:r>
            <a:endParaRPr lang="en-US" sz="2400" dirty="0"/>
          </a:p>
        </p:txBody>
      </p:sp>
    </p:spTree>
    <p:extLst>
      <p:ext uri="{BB962C8B-B14F-4D97-AF65-F5344CB8AC3E}">
        <p14:creationId xmlns:p14="http://schemas.microsoft.com/office/powerpoint/2010/main" val="3021654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79" y="287859"/>
            <a:ext cx="10571998" cy="970450"/>
          </a:xfrm>
        </p:spPr>
        <p:txBody>
          <a:bodyPr/>
          <a:lstStyle/>
          <a:p>
            <a:r>
              <a:rPr lang="en-US" dirty="0" smtClean="0">
                <a:effectLst>
                  <a:outerShdw blurRad="38100" dist="38100" dir="2700000" algn="tl">
                    <a:srgbClr val="000000">
                      <a:alpha val="43137"/>
                    </a:srgbClr>
                  </a:outerShdw>
                </a:effectLst>
              </a:rPr>
              <a:t>Local Historic District Basics</a:t>
            </a:r>
            <a:endParaRPr lang="en-US" dirty="0">
              <a:effectLst>
                <a:outerShdw blurRad="38100" dist="38100" dir="2700000" algn="tl">
                  <a:srgbClr val="000000">
                    <a:alpha val="43137"/>
                  </a:srgbClr>
                </a:outerShdw>
              </a:effectLst>
            </a:endParaRPr>
          </a:p>
        </p:txBody>
      </p:sp>
      <p:sp>
        <p:nvSpPr>
          <p:cNvPr id="3" name="TextBox 2"/>
          <p:cNvSpPr txBox="1"/>
          <p:nvPr/>
        </p:nvSpPr>
        <p:spPr>
          <a:xfrm>
            <a:off x="335279" y="1429790"/>
            <a:ext cx="11521440" cy="5909310"/>
          </a:xfrm>
          <a:prstGeom prst="rect">
            <a:avLst/>
          </a:prstGeom>
          <a:noFill/>
        </p:spPr>
        <p:txBody>
          <a:bodyPr wrap="square" rtlCol="0">
            <a:spAutoFit/>
          </a:bodyPr>
          <a:lstStyle/>
          <a:p>
            <a:r>
              <a:rPr lang="en-US" sz="2400" b="1" u="sng" dirty="0" smtClean="0">
                <a:effectLst>
                  <a:outerShdw blurRad="38100" dist="38100" dir="2700000" algn="tl">
                    <a:srgbClr val="000000">
                      <a:alpha val="43137"/>
                    </a:srgbClr>
                  </a:outerShdw>
                </a:effectLst>
              </a:rPr>
              <a:t>Made up of:</a:t>
            </a:r>
          </a:p>
          <a:p>
            <a:endParaRPr lang="en-US" sz="2400" b="1" u="sng"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000" b="1" dirty="0" smtClean="0">
                <a:solidFill>
                  <a:schemeClr val="accent1"/>
                </a:solidFill>
              </a:rPr>
              <a:t>Spokane Register Nomination Document: </a:t>
            </a:r>
          </a:p>
          <a:p>
            <a:pPr marL="742950" lvl="1" indent="-285750">
              <a:buFont typeface="Arial" panose="020B0604020202020204" pitchFamily="34" charset="0"/>
              <a:buChar char="•"/>
            </a:pPr>
            <a:r>
              <a:rPr lang="en-US" dirty="0" smtClean="0"/>
              <a:t>Includes description of property types in the district; 	</a:t>
            </a:r>
          </a:p>
          <a:p>
            <a:pPr marL="742950" lvl="1" indent="-285750">
              <a:buFont typeface="Arial" panose="020B0604020202020204" pitchFamily="34" charset="0"/>
              <a:buChar char="•"/>
            </a:pPr>
            <a:r>
              <a:rPr lang="en-US" dirty="0" smtClean="0"/>
              <a:t>architectural styles; </a:t>
            </a:r>
          </a:p>
          <a:p>
            <a:pPr marL="742950" lvl="1" indent="-285750">
              <a:buFont typeface="Arial" panose="020B0604020202020204" pitchFamily="34" charset="0"/>
              <a:buChar char="•"/>
            </a:pPr>
            <a:r>
              <a:rPr lang="en-US" dirty="0" smtClean="0"/>
              <a:t>period of significance; </a:t>
            </a:r>
          </a:p>
          <a:p>
            <a:pPr marL="742950" lvl="1" indent="-285750">
              <a:buFont typeface="Arial" panose="020B0604020202020204" pitchFamily="34" charset="0"/>
              <a:buChar char="•"/>
            </a:pPr>
            <a:r>
              <a:rPr lang="en-US" dirty="0" smtClean="0"/>
              <a:t>boundary; </a:t>
            </a:r>
          </a:p>
          <a:p>
            <a:pPr marL="742950" lvl="1" indent="-285750">
              <a:buFont typeface="Arial" panose="020B0604020202020204" pitchFamily="34" charset="0"/>
              <a:buChar char="•"/>
            </a:pPr>
            <a:r>
              <a:rPr lang="en-US" dirty="0" smtClean="0"/>
              <a:t>discussion of contributing/non-contributing evaluations; </a:t>
            </a:r>
          </a:p>
          <a:p>
            <a:pPr marL="742950" lvl="1" indent="-285750">
              <a:buFont typeface="Arial" panose="020B0604020202020204" pitchFamily="34" charset="0"/>
              <a:buChar char="•"/>
            </a:pPr>
            <a:r>
              <a:rPr lang="en-US" dirty="0" smtClean="0"/>
              <a:t>historic context for the district; </a:t>
            </a:r>
          </a:p>
          <a:p>
            <a:pPr marL="742950" lvl="1" indent="-285750">
              <a:buFont typeface="Arial" panose="020B0604020202020204" pitchFamily="34" charset="0"/>
              <a:buChar char="•"/>
            </a:pPr>
            <a:r>
              <a:rPr lang="en-US" dirty="0" smtClean="0"/>
              <a:t>a statement of significance</a:t>
            </a:r>
          </a:p>
          <a:p>
            <a:pPr marL="342900" indent="-342900">
              <a:buFont typeface="Arial" panose="020B0604020202020204" pitchFamily="34" charset="0"/>
              <a:buChar char="•"/>
            </a:pPr>
            <a:r>
              <a:rPr lang="en-US" sz="2000" b="1" dirty="0" smtClean="0">
                <a:solidFill>
                  <a:schemeClr val="accent1"/>
                </a:solidFill>
              </a:rPr>
              <a:t>Resource Forms - </a:t>
            </a:r>
            <a:r>
              <a:rPr lang="en-US" dirty="0" smtClean="0"/>
              <a:t>Each building within the district boundary has a separate form that details:</a:t>
            </a:r>
          </a:p>
          <a:p>
            <a:pPr marL="800100" lvl="1" indent="-342900">
              <a:buFont typeface="Arial" panose="020B0604020202020204" pitchFamily="34" charset="0"/>
              <a:buChar char="•"/>
            </a:pPr>
            <a:r>
              <a:rPr lang="en-US" dirty="0" smtClean="0"/>
              <a:t>architectural style </a:t>
            </a:r>
          </a:p>
          <a:p>
            <a:pPr marL="800100" lvl="1" indent="-342900">
              <a:buFont typeface="Arial" panose="020B0604020202020204" pitchFamily="34" charset="0"/>
              <a:buChar char="•"/>
            </a:pPr>
            <a:r>
              <a:rPr lang="en-US" dirty="0" smtClean="0"/>
              <a:t>year built </a:t>
            </a:r>
          </a:p>
          <a:p>
            <a:pPr marL="800100" lvl="1" indent="-342900">
              <a:buFont typeface="Arial" panose="020B0604020202020204" pitchFamily="34" charset="0"/>
              <a:buChar char="•"/>
            </a:pPr>
            <a:r>
              <a:rPr lang="en-US" dirty="0" smtClean="0"/>
              <a:t>integrity </a:t>
            </a:r>
            <a:r>
              <a:rPr lang="en-US" dirty="0"/>
              <a:t>and evaluations of each </a:t>
            </a:r>
            <a:r>
              <a:rPr lang="en-US" dirty="0" smtClean="0"/>
              <a:t>property (contributing/non-contributing status)</a:t>
            </a:r>
          </a:p>
          <a:p>
            <a:pPr marL="285750" indent="-285750">
              <a:buFont typeface="Arial" panose="020B0604020202020204" pitchFamily="34" charset="0"/>
              <a:buChar char="•"/>
            </a:pPr>
            <a:r>
              <a:rPr lang="en-US" sz="2000" b="1" dirty="0" smtClean="0">
                <a:solidFill>
                  <a:schemeClr val="accent1"/>
                </a:solidFill>
              </a:rPr>
              <a:t>Design Standards and Guidelines: </a:t>
            </a:r>
            <a:r>
              <a:rPr lang="en-US" dirty="0" smtClean="0"/>
              <a:t>Gives property owners and developers direction concerning existing buildings (both contributing and non-contributing); new construction; demolition and how to receive approval for a Certificate of Appropriateness. Includes a framework for scoring compatibility for new construction.</a:t>
            </a:r>
          </a:p>
          <a:p>
            <a:pPr marL="285750" indent="-285750">
              <a:buFont typeface="Arial" panose="020B0604020202020204" pitchFamily="34" charset="0"/>
              <a:buChar char="•"/>
            </a:pPr>
            <a:endParaRPr lang="en-US" dirty="0"/>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9236" y="773084"/>
            <a:ext cx="4199590" cy="3149692"/>
          </a:xfrm>
          <a:prstGeom prst="rect">
            <a:avLst/>
          </a:prstGeom>
          <a:ln>
            <a:solidFill>
              <a:schemeClr val="bg1"/>
            </a:solidFill>
          </a:ln>
        </p:spPr>
      </p:pic>
    </p:spTree>
    <p:extLst>
      <p:ext uri="{BB962C8B-B14F-4D97-AF65-F5344CB8AC3E}">
        <p14:creationId xmlns:p14="http://schemas.microsoft.com/office/powerpoint/2010/main" val="1085216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75" y="359552"/>
            <a:ext cx="10571998" cy="970450"/>
          </a:xfrm>
        </p:spPr>
        <p:txBody>
          <a:bodyPr/>
          <a:lstStyle/>
          <a:p>
            <a:r>
              <a:rPr lang="en-US" dirty="0" smtClean="0">
                <a:effectLst>
                  <a:outerShdw blurRad="38100" dist="38100" dir="2700000" algn="tl">
                    <a:srgbClr val="000000">
                      <a:alpha val="43137"/>
                    </a:srgbClr>
                  </a:outerShdw>
                </a:effectLst>
              </a:rPr>
              <a:t>Local Historic District Boundaries</a:t>
            </a:r>
            <a:endParaRPr lang="en-US" dirty="0">
              <a:effectLst>
                <a:outerShdw blurRad="38100" dist="38100" dir="2700000" algn="tl">
                  <a:srgbClr val="000000">
                    <a:alpha val="43137"/>
                  </a:srgbClr>
                </a:outerShdw>
              </a:effectLst>
            </a:endParaRPr>
          </a:p>
        </p:txBody>
      </p:sp>
      <p:sp>
        <p:nvSpPr>
          <p:cNvPr id="2" name="TextBox 1"/>
          <p:cNvSpPr txBox="1"/>
          <p:nvPr/>
        </p:nvSpPr>
        <p:spPr>
          <a:xfrm>
            <a:off x="419100" y="2748741"/>
            <a:ext cx="11610975" cy="3046988"/>
          </a:xfrm>
          <a:prstGeom prst="rect">
            <a:avLst/>
          </a:prstGeom>
          <a:noFill/>
        </p:spPr>
        <p:txBody>
          <a:bodyPr wrap="square" rtlCol="0">
            <a:spAutoFit/>
          </a:bodyPr>
          <a:lstStyle/>
          <a:p>
            <a:r>
              <a:rPr lang="en-US" sz="2400" dirty="0"/>
              <a:t>District boundaries were drawn to include the highest concentration of “contributing” resources – those that were built within the period of significance and retain original historic fabric – and excludes “non-contributing” resources on the edges of the district. This decision was made alongside the Historic Preservation Office and the neighborhood. </a:t>
            </a:r>
            <a:endParaRPr lang="en-US" sz="2400" dirty="0" smtClean="0"/>
          </a:p>
          <a:p>
            <a:r>
              <a:rPr lang="en-US" sz="2400" dirty="0"/>
              <a:t/>
            </a:r>
            <a:br>
              <a:rPr lang="en-US" sz="2400" dirty="0"/>
            </a:br>
            <a:r>
              <a:rPr lang="en-US" sz="2400" dirty="0" smtClean="0"/>
              <a:t>“Period of Significance” is from 1881 when Browne’s Addition was first platted to 1950 when the last single family residence was constructed (until 1992).</a:t>
            </a:r>
          </a:p>
        </p:txBody>
      </p:sp>
    </p:spTree>
    <p:extLst>
      <p:ext uri="{BB962C8B-B14F-4D97-AF65-F5344CB8AC3E}">
        <p14:creationId xmlns:p14="http://schemas.microsoft.com/office/powerpoint/2010/main" val="2940897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850" y="227802"/>
            <a:ext cx="10571998" cy="970450"/>
          </a:xfrm>
        </p:spPr>
        <p:txBody>
          <a:bodyPr/>
          <a:lstStyle/>
          <a:p>
            <a:r>
              <a:rPr lang="en-US" dirty="0" smtClean="0">
                <a:effectLst>
                  <a:outerShdw blurRad="38100" dist="38100" dir="2700000" algn="tl">
                    <a:srgbClr val="000000">
                      <a:alpha val="43137"/>
                    </a:srgbClr>
                  </a:outerShdw>
                </a:effectLst>
              </a:rPr>
              <a:t>Local Historic District Boundaries</a:t>
            </a:r>
            <a:endParaRPr lang="en-US" dirty="0">
              <a:effectLst>
                <a:outerShdw blurRad="38100" dist="38100" dir="2700000" algn="tl">
                  <a:srgbClr val="000000">
                    <a:alpha val="43137"/>
                  </a:srgbClr>
                </a:outerShdw>
              </a:effectLst>
            </a:endParaRPr>
          </a:p>
        </p:txBody>
      </p:sp>
      <p:sp>
        <p:nvSpPr>
          <p:cNvPr id="2" name="TextBox 1"/>
          <p:cNvSpPr txBox="1"/>
          <p:nvPr/>
        </p:nvSpPr>
        <p:spPr>
          <a:xfrm>
            <a:off x="8277225" y="1986741"/>
            <a:ext cx="3914775"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Boundaries were drawn with input from the technical professionals hired to create the district; the HPO; SHLC and neighborhood residents</a:t>
            </a:r>
          </a:p>
          <a:p>
            <a:pPr marL="285750" indent="-285750">
              <a:buFont typeface="Arial" panose="020B0604020202020204" pitchFamily="34" charset="0"/>
              <a:buChar char="•"/>
            </a:pPr>
            <a:r>
              <a:rPr lang="en-US" sz="2400" dirty="0" smtClean="0"/>
              <a:t>Excludes “non-contributing” properties and vacant parcels on the edge</a:t>
            </a:r>
            <a:endParaRPr lang="en-US" sz="2400" dirty="0"/>
          </a:p>
        </p:txBody>
      </p:sp>
      <p:pic>
        <p:nvPicPr>
          <p:cNvPr id="5" name="Picture 4"/>
          <p:cNvPicPr>
            <a:picLocks noChangeAspect="1"/>
          </p:cNvPicPr>
          <p:nvPr/>
        </p:nvPicPr>
        <p:blipFill>
          <a:blip r:embed="rId3"/>
          <a:stretch>
            <a:fillRect/>
          </a:stretch>
        </p:blipFill>
        <p:spPr>
          <a:xfrm>
            <a:off x="143026" y="1374318"/>
            <a:ext cx="8356082" cy="5290742"/>
          </a:xfrm>
          <a:prstGeom prst="rect">
            <a:avLst/>
          </a:prstGeom>
          <a:ln>
            <a:solidFill>
              <a:schemeClr val="bg1"/>
            </a:solidFill>
          </a:ln>
        </p:spPr>
      </p:pic>
    </p:spTree>
    <p:extLst>
      <p:ext uri="{BB962C8B-B14F-4D97-AF65-F5344CB8AC3E}">
        <p14:creationId xmlns:p14="http://schemas.microsoft.com/office/powerpoint/2010/main" val="2662902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9338" y="-159792"/>
            <a:ext cx="10571998" cy="970450"/>
          </a:xfrm>
        </p:spPr>
        <p:txBody>
          <a:bodyPr/>
          <a:lstStyle/>
          <a:p>
            <a:r>
              <a:rPr lang="en-US" dirty="0" smtClean="0">
                <a:effectLst>
                  <a:outerShdw blurRad="38100" dist="38100" dir="2700000" algn="tl">
                    <a:srgbClr val="000000">
                      <a:alpha val="43137"/>
                    </a:srgbClr>
                  </a:outerShdw>
                </a:effectLst>
              </a:rPr>
              <a:t>Proposing a Local Historic District in BA</a:t>
            </a:r>
            <a:endParaRPr lang="en-US" dirty="0">
              <a:effectLst>
                <a:outerShdw blurRad="38100" dist="38100" dir="2700000" algn="tl">
                  <a:srgbClr val="000000">
                    <a:alpha val="43137"/>
                  </a:srgbClr>
                </a:outerShdw>
              </a:effectLst>
            </a:endParaRPr>
          </a:p>
        </p:txBody>
      </p:sp>
      <p:sp>
        <p:nvSpPr>
          <p:cNvPr id="2" name="TextBox 1"/>
          <p:cNvSpPr txBox="1"/>
          <p:nvPr/>
        </p:nvSpPr>
        <p:spPr>
          <a:xfrm>
            <a:off x="8867776" y="1986741"/>
            <a:ext cx="30480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Map shows “contributing” and “non-contributing” designations within the district</a:t>
            </a:r>
            <a:endParaRPr lang="en-US" sz="2400" dirty="0"/>
          </a:p>
        </p:txBody>
      </p:sp>
      <p:pic>
        <p:nvPicPr>
          <p:cNvPr id="6" name="Picture 5"/>
          <p:cNvPicPr>
            <a:picLocks noChangeAspect="1"/>
          </p:cNvPicPr>
          <p:nvPr/>
        </p:nvPicPr>
        <p:blipFill>
          <a:blip r:embed="rId3"/>
          <a:stretch>
            <a:fillRect/>
          </a:stretch>
        </p:blipFill>
        <p:spPr>
          <a:xfrm>
            <a:off x="319338" y="810658"/>
            <a:ext cx="8443662" cy="59951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742" y="5513165"/>
            <a:ext cx="3297249" cy="10990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75787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34" y="427938"/>
            <a:ext cx="10571998" cy="970450"/>
          </a:xfrm>
        </p:spPr>
        <p:txBody>
          <a:bodyPr/>
          <a:lstStyle/>
          <a:p>
            <a:r>
              <a:rPr lang="en-US" dirty="0" smtClean="0">
                <a:effectLst>
                  <a:outerShdw blurRad="38100" dist="38100" dir="2700000" algn="tl">
                    <a:srgbClr val="000000">
                      <a:alpha val="43137"/>
                    </a:srgbClr>
                  </a:outerShdw>
                </a:effectLst>
              </a:rPr>
              <a:t>Contributing vs. Non-contributing</a:t>
            </a:r>
            <a:endParaRPr lang="en-US" dirty="0">
              <a:effectLst>
                <a:outerShdw blurRad="38100" dist="38100" dir="2700000" algn="tl">
                  <a:srgbClr val="000000">
                    <a:alpha val="43137"/>
                  </a:srgbClr>
                </a:outerShdw>
              </a:effectLst>
            </a:endParaRPr>
          </a:p>
        </p:txBody>
      </p:sp>
      <p:sp>
        <p:nvSpPr>
          <p:cNvPr id="3" name="Rectangle 2"/>
          <p:cNvSpPr/>
          <p:nvPr/>
        </p:nvSpPr>
        <p:spPr>
          <a:xfrm>
            <a:off x="352926" y="2289542"/>
            <a:ext cx="11029071" cy="1877437"/>
          </a:xfrm>
          <a:prstGeom prst="rect">
            <a:avLst/>
          </a:prstGeom>
        </p:spPr>
        <p:txBody>
          <a:bodyPr wrap="square">
            <a:spAutoFit/>
          </a:bodyPr>
          <a:lstStyle/>
          <a:p>
            <a:pPr marL="285750" indent="-285750">
              <a:buFont typeface="Arial" panose="020B0604020202020204" pitchFamily="34" charset="0"/>
              <a:buChar char="•"/>
            </a:pPr>
            <a:r>
              <a:rPr lang="en-US" sz="2400" dirty="0"/>
              <a:t>Contributing properties (76% of properties – </a:t>
            </a:r>
            <a:r>
              <a:rPr lang="en-US" sz="2400" dirty="0" smtClean="0"/>
              <a:t>230 </a:t>
            </a:r>
            <a:r>
              <a:rPr lang="en-US" sz="2400" dirty="0"/>
              <a:t>properties</a:t>
            </a:r>
            <a:r>
              <a:rPr lang="en-US" sz="2400" dirty="0" smtClean="0"/>
              <a:t>)</a:t>
            </a:r>
            <a:r>
              <a:rPr lang="en-US" sz="2000" dirty="0"/>
              <a:t/>
            </a:r>
            <a:br>
              <a:rPr lang="en-US" sz="2000" dirty="0"/>
            </a:br>
            <a:endParaRPr lang="en-US" sz="2000" dirty="0"/>
          </a:p>
          <a:p>
            <a:pPr marL="285750" indent="-285750">
              <a:buFont typeface="Arial" panose="020B0604020202020204" pitchFamily="34" charset="0"/>
              <a:buChar char="•"/>
            </a:pPr>
            <a:r>
              <a:rPr lang="en-US" sz="2400" dirty="0"/>
              <a:t>Non-contributing properties (24% of properties – </a:t>
            </a:r>
            <a:r>
              <a:rPr lang="en-US" sz="2400" dirty="0" smtClean="0"/>
              <a:t>73 </a:t>
            </a:r>
            <a:r>
              <a:rPr lang="en-US" sz="2400" dirty="0"/>
              <a:t>properties</a:t>
            </a:r>
            <a:r>
              <a:rPr lang="en-US" sz="2400" dirty="0" smtClean="0"/>
              <a:t>)</a:t>
            </a:r>
          </a:p>
          <a:p>
            <a:pPr marL="742950" lvl="1" indent="-285750">
              <a:buFont typeface="Arial" panose="020B0604020202020204" pitchFamily="34" charset="0"/>
              <a:buChar char="•"/>
            </a:pPr>
            <a:r>
              <a:rPr lang="en-US" sz="2400" dirty="0" smtClean="0"/>
              <a:t>29 are non-contributing due to changes over time</a:t>
            </a:r>
          </a:p>
          <a:p>
            <a:pPr marL="742950" lvl="1" indent="-285750">
              <a:buFont typeface="Arial" panose="020B0604020202020204" pitchFamily="34" charset="0"/>
              <a:buChar char="•"/>
            </a:pPr>
            <a:r>
              <a:rPr lang="en-US" sz="2400" dirty="0" smtClean="0"/>
              <a:t>44 are non-contributing based on age of construction (after 1950)</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03" y="4591250"/>
            <a:ext cx="2824052" cy="21180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662" y="4591249"/>
            <a:ext cx="2824053" cy="211803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422" y="4591248"/>
            <a:ext cx="2824052" cy="21180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3717" y="4591248"/>
            <a:ext cx="2824052" cy="2118039"/>
          </a:xfrm>
          <a:prstGeom prst="rect">
            <a:avLst/>
          </a:prstGeom>
        </p:spPr>
      </p:pic>
    </p:spTree>
    <p:extLst>
      <p:ext uri="{BB962C8B-B14F-4D97-AF65-F5344CB8AC3E}">
        <p14:creationId xmlns:p14="http://schemas.microsoft.com/office/powerpoint/2010/main" val="40868018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14107</TotalTime>
  <Words>2097</Words>
  <Application>Microsoft Office PowerPoint</Application>
  <PresentationFormat>Widescreen</PresentationFormat>
  <Paragraphs>229</Paragraphs>
  <Slides>32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Century Gothic</vt:lpstr>
      <vt:lpstr>Wingdings 2</vt:lpstr>
      <vt:lpstr>Quotable</vt:lpstr>
      <vt:lpstr>Browne’s Addition  Local Historic District Overlay Zone Plan Commission Hearing</vt:lpstr>
      <vt:lpstr>Basics of Browne’s Addition</vt:lpstr>
      <vt:lpstr>Basics of Browne’s Addition</vt:lpstr>
      <vt:lpstr>History of Historic Preservation in BA</vt:lpstr>
      <vt:lpstr>Local Historic District Basics</vt:lpstr>
      <vt:lpstr>Local Historic District Boundaries</vt:lpstr>
      <vt:lpstr>Local Historic District Boundaries</vt:lpstr>
      <vt:lpstr>Proposing a Local Historic District in BA</vt:lpstr>
      <vt:lpstr>Contributing vs. Non-contributing</vt:lpstr>
      <vt:lpstr>Process for Creation of the District</vt:lpstr>
      <vt:lpstr>Once a district is formed:</vt:lpstr>
      <vt:lpstr>Special Tax Valuation</vt:lpstr>
      <vt:lpstr>Browne’s Addition Design Standards &amp; Guidelines</vt:lpstr>
      <vt:lpstr>Browne’s Addition Design Standards &amp; Guidelines</vt:lpstr>
      <vt:lpstr>PowerPoint Presentation</vt:lpstr>
      <vt:lpstr>PowerPoint Presentation</vt:lpstr>
      <vt:lpstr>Standards &amp; Guidelines</vt:lpstr>
      <vt:lpstr>PowerPoint Presentation</vt:lpstr>
      <vt:lpstr>Spokane Historic Landmarks Commission</vt:lpstr>
      <vt:lpstr>Spokane Historic Landmarks Commission</vt:lpstr>
      <vt:lpstr>Spokane Historic Landmarks Commission</vt:lpstr>
      <vt:lpstr>Process for the creation of the district</vt:lpstr>
      <vt:lpstr>Process for the creation of the district</vt:lpstr>
      <vt:lpstr>Process for the creation of the district</vt:lpstr>
      <vt:lpstr>PowerPoint Presentation</vt:lpstr>
      <vt:lpstr>Ordinance Changes: SMC 17D.100</vt:lpstr>
      <vt:lpstr>PowerPoint Presentation</vt:lpstr>
      <vt:lpstr>PowerPoint Presentation</vt:lpstr>
      <vt:lpstr>Implementing the Comprehensive Plan</vt:lpstr>
      <vt:lpstr>Implementing the Comprehensive Plan</vt:lpstr>
      <vt:lpstr>Plan Commission Action</vt:lpstr>
      <vt:lpstr>PowerPoint Presentation</vt:lpstr>
    </vt:vector>
  </TitlesOfParts>
  <Company>City of Spokane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Browne’s Addition  Local Historic District Plan Commission Workshop</dc:title>
  <dc:creator>Camporeale, Logan</dc:creator>
  <cp:lastModifiedBy>Duvall, Megan</cp:lastModifiedBy>
  <cp:revision>145</cp:revision>
  <dcterms:created xsi:type="dcterms:W3CDTF">2019-04-10T22:46:45Z</dcterms:created>
  <dcterms:modified xsi:type="dcterms:W3CDTF">2019-06-12T22:24:38Z</dcterms:modified>
</cp:coreProperties>
</file>