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72" r:id="rId5"/>
    <p:sldId id="273" r:id="rId6"/>
    <p:sldId id="259" r:id="rId7"/>
    <p:sldId id="260" r:id="rId8"/>
    <p:sldId id="257" r:id="rId9"/>
    <p:sldId id="262" r:id="rId10"/>
    <p:sldId id="258" r:id="rId11"/>
    <p:sldId id="264" r:id="rId12"/>
    <p:sldId id="267" r:id="rId13"/>
    <p:sldId id="268" r:id="rId14"/>
    <p:sldId id="269" r:id="rId15"/>
    <p:sldId id="274" r:id="rId16"/>
    <p:sldId id="261" r:id="rId17"/>
    <p:sldId id="263" r:id="rId18"/>
    <p:sldId id="265"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4/25/2019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4/25/2019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hyperlink" Target="https://my.spokanecity.org/smc/?Section=04.35.0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y.spokanecity.org/smc/?Section=17D.040.2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Browne’s Addition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Local Historic District</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Plan Commission Workshop #1</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10001" y="5272535"/>
            <a:ext cx="10572000" cy="434974"/>
          </a:xfrm>
        </p:spPr>
        <p:txBody>
          <a:bodyPr>
            <a:noAutofit/>
          </a:bodyPr>
          <a:lstStyle/>
          <a:p>
            <a:r>
              <a:rPr lang="en-US" sz="2400" dirty="0" smtClean="0"/>
              <a:t>April 24, 2019</a:t>
            </a:r>
            <a:endParaRPr lang="en-US" sz="2400" dirty="0"/>
          </a:p>
        </p:txBody>
      </p:sp>
    </p:spTree>
    <p:extLst>
      <p:ext uri="{BB962C8B-B14F-4D97-AF65-F5344CB8AC3E}">
        <p14:creationId xmlns:p14="http://schemas.microsoft.com/office/powerpoint/2010/main" val="126292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000" y="264302"/>
            <a:ext cx="10571998" cy="970450"/>
          </a:xfrm>
        </p:spPr>
        <p:txBody>
          <a:bodyPr/>
          <a:lstStyle/>
          <a:p>
            <a:r>
              <a:rPr lang="en-US" dirty="0" smtClean="0">
                <a:effectLst>
                  <a:outerShdw blurRad="38100" dist="38100" dir="2700000" algn="tl">
                    <a:srgbClr val="000000">
                      <a:alpha val="43137"/>
                    </a:srgbClr>
                  </a:outerShdw>
                </a:effectLst>
              </a:rPr>
              <a:t>Proposing a Local Historic District in BA</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309" y="1654233"/>
            <a:ext cx="6753225" cy="5030148"/>
          </a:xfrm>
          <a:prstGeom prst="rect">
            <a:avLst/>
          </a:prstGeom>
          <a:ln>
            <a:solidFill>
              <a:schemeClr val="bg1"/>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8391" y="6124309"/>
            <a:ext cx="5050055" cy="477292"/>
          </a:xfrm>
          <a:prstGeom prst="rect">
            <a:avLst/>
          </a:prstGeom>
          <a:ln>
            <a:solidFill>
              <a:schemeClr val="bg1"/>
            </a:solidFill>
          </a:ln>
        </p:spPr>
      </p:pic>
      <p:sp>
        <p:nvSpPr>
          <p:cNvPr id="2" name="TextBox 1"/>
          <p:cNvSpPr txBox="1"/>
          <p:nvPr/>
        </p:nvSpPr>
        <p:spPr>
          <a:xfrm>
            <a:off x="7082444" y="1986741"/>
            <a:ext cx="492113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As a result of the 2018 Historic Preservation Ordinance revision, we now have the ability to create an historic district through an overlay zone</a:t>
            </a:r>
          </a:p>
          <a:p>
            <a:pPr marL="285750" indent="-285750">
              <a:buFont typeface="Arial" panose="020B0604020202020204" pitchFamily="34" charset="0"/>
              <a:buChar char="•"/>
            </a:pPr>
            <a:r>
              <a:rPr lang="en-US" sz="2400" dirty="0" smtClean="0"/>
              <a:t>Map shows the boundaries that would be created for the overlay along with “contributing” and “non-contributing” designations</a:t>
            </a:r>
            <a:endParaRPr lang="en-US" sz="2400" dirty="0"/>
          </a:p>
        </p:txBody>
      </p:sp>
    </p:spTree>
    <p:extLst>
      <p:ext uri="{BB962C8B-B14F-4D97-AF65-F5344CB8AC3E}">
        <p14:creationId xmlns:p14="http://schemas.microsoft.com/office/powerpoint/2010/main" val="3198107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79" y="287859"/>
            <a:ext cx="10571998" cy="970450"/>
          </a:xfrm>
        </p:spPr>
        <p:txBody>
          <a:bodyPr/>
          <a:lstStyle/>
          <a:p>
            <a:r>
              <a:rPr lang="en-US" dirty="0" smtClean="0">
                <a:effectLst>
                  <a:outerShdw blurRad="38100" dist="38100" dir="2700000" algn="tl">
                    <a:srgbClr val="000000">
                      <a:alpha val="43137"/>
                    </a:srgbClr>
                  </a:outerShdw>
                </a:effectLst>
              </a:rPr>
              <a:t>Local Historic District Basics</a:t>
            </a:r>
            <a:endParaRPr lang="en-US" dirty="0">
              <a:effectLst>
                <a:outerShdw blurRad="38100" dist="38100" dir="2700000" algn="tl">
                  <a:srgbClr val="000000">
                    <a:alpha val="43137"/>
                  </a:srgbClr>
                </a:outerShdw>
              </a:effectLst>
            </a:endParaRPr>
          </a:p>
        </p:txBody>
      </p:sp>
      <p:sp>
        <p:nvSpPr>
          <p:cNvPr id="3" name="TextBox 2"/>
          <p:cNvSpPr txBox="1"/>
          <p:nvPr/>
        </p:nvSpPr>
        <p:spPr>
          <a:xfrm>
            <a:off x="335279" y="1429790"/>
            <a:ext cx="11521440" cy="5909310"/>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Made up of:</a:t>
            </a:r>
          </a:p>
          <a:p>
            <a:endParaRPr lang="en-US" sz="2400" b="1" u="sng"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b="1" dirty="0" smtClean="0">
                <a:solidFill>
                  <a:schemeClr val="accent1"/>
                </a:solidFill>
              </a:rPr>
              <a:t>Spokane Register Nomination Document: </a:t>
            </a:r>
          </a:p>
          <a:p>
            <a:pPr marL="742950" lvl="1" indent="-285750">
              <a:buFont typeface="Arial" panose="020B0604020202020204" pitchFamily="34" charset="0"/>
              <a:buChar char="•"/>
            </a:pPr>
            <a:r>
              <a:rPr lang="en-US" dirty="0" smtClean="0"/>
              <a:t>Includes description of property types in the district; 	</a:t>
            </a:r>
          </a:p>
          <a:p>
            <a:pPr marL="742950" lvl="1" indent="-285750">
              <a:buFont typeface="Arial" panose="020B0604020202020204" pitchFamily="34" charset="0"/>
              <a:buChar char="•"/>
            </a:pPr>
            <a:r>
              <a:rPr lang="en-US" dirty="0" smtClean="0"/>
              <a:t>architectural styles; </a:t>
            </a:r>
          </a:p>
          <a:p>
            <a:pPr marL="742950" lvl="1" indent="-285750">
              <a:buFont typeface="Arial" panose="020B0604020202020204" pitchFamily="34" charset="0"/>
              <a:buChar char="•"/>
            </a:pPr>
            <a:r>
              <a:rPr lang="en-US" dirty="0" smtClean="0"/>
              <a:t>period of significance; </a:t>
            </a:r>
          </a:p>
          <a:p>
            <a:pPr marL="742950" lvl="1" indent="-285750">
              <a:buFont typeface="Arial" panose="020B0604020202020204" pitchFamily="34" charset="0"/>
              <a:buChar char="•"/>
            </a:pPr>
            <a:r>
              <a:rPr lang="en-US" dirty="0" smtClean="0"/>
              <a:t>boundary; </a:t>
            </a:r>
          </a:p>
          <a:p>
            <a:pPr marL="742950" lvl="1" indent="-285750">
              <a:buFont typeface="Arial" panose="020B0604020202020204" pitchFamily="34" charset="0"/>
              <a:buChar char="•"/>
            </a:pPr>
            <a:r>
              <a:rPr lang="en-US" dirty="0" smtClean="0"/>
              <a:t>discussion of contributing/non-contributing evaluations; </a:t>
            </a:r>
          </a:p>
          <a:p>
            <a:pPr marL="742950" lvl="1" indent="-285750">
              <a:buFont typeface="Arial" panose="020B0604020202020204" pitchFamily="34" charset="0"/>
              <a:buChar char="•"/>
            </a:pPr>
            <a:r>
              <a:rPr lang="en-US" dirty="0" smtClean="0"/>
              <a:t>historic context for the district; </a:t>
            </a:r>
          </a:p>
          <a:p>
            <a:pPr marL="742950" lvl="1" indent="-285750">
              <a:buFont typeface="Arial" panose="020B0604020202020204" pitchFamily="34" charset="0"/>
              <a:buChar char="•"/>
            </a:pPr>
            <a:r>
              <a:rPr lang="en-US" dirty="0" smtClean="0"/>
              <a:t>a statement of significance</a:t>
            </a:r>
          </a:p>
          <a:p>
            <a:pPr marL="342900" indent="-342900">
              <a:buFont typeface="Arial" panose="020B0604020202020204" pitchFamily="34" charset="0"/>
              <a:buChar char="•"/>
            </a:pPr>
            <a:r>
              <a:rPr lang="en-US" sz="2000" b="1" dirty="0" smtClean="0">
                <a:solidFill>
                  <a:schemeClr val="accent1"/>
                </a:solidFill>
              </a:rPr>
              <a:t>Resource Forms: </a:t>
            </a:r>
            <a:r>
              <a:rPr lang="en-US" dirty="0" smtClean="0"/>
              <a:t>Each building within the district boundary has a separate form that details</a:t>
            </a:r>
          </a:p>
          <a:p>
            <a:pPr marL="800100" lvl="1" indent="-342900">
              <a:buFont typeface="Arial" panose="020B0604020202020204" pitchFamily="34" charset="0"/>
              <a:buChar char="•"/>
            </a:pPr>
            <a:r>
              <a:rPr lang="en-US" dirty="0" smtClean="0"/>
              <a:t>architectural style, </a:t>
            </a:r>
          </a:p>
          <a:p>
            <a:pPr marL="800100" lvl="1" indent="-342900">
              <a:buFont typeface="Arial" panose="020B0604020202020204" pitchFamily="34" charset="0"/>
              <a:buChar char="•"/>
            </a:pPr>
            <a:r>
              <a:rPr lang="en-US" dirty="0" smtClean="0"/>
              <a:t>year built, </a:t>
            </a:r>
          </a:p>
          <a:p>
            <a:pPr marL="800100" lvl="1" indent="-342900">
              <a:buFont typeface="Arial" panose="020B0604020202020204" pitchFamily="34" charset="0"/>
              <a:buChar char="•"/>
            </a:pPr>
            <a:r>
              <a:rPr lang="en-US" dirty="0" smtClean="0"/>
              <a:t>integrity </a:t>
            </a:r>
            <a:r>
              <a:rPr lang="en-US" dirty="0"/>
              <a:t>and evaluations of each </a:t>
            </a:r>
            <a:r>
              <a:rPr lang="en-US" dirty="0" smtClean="0"/>
              <a:t>property</a:t>
            </a:r>
          </a:p>
          <a:p>
            <a:pPr marL="285750" indent="-285750">
              <a:buFont typeface="Arial" panose="020B0604020202020204" pitchFamily="34" charset="0"/>
              <a:buChar char="•"/>
            </a:pPr>
            <a:r>
              <a:rPr lang="en-US" sz="2000" b="1" dirty="0" smtClean="0">
                <a:solidFill>
                  <a:schemeClr val="accent1"/>
                </a:solidFill>
              </a:rPr>
              <a:t>Design Standards and Guidelines: </a:t>
            </a:r>
            <a:r>
              <a:rPr lang="en-US" dirty="0" smtClean="0"/>
              <a:t>Gives property owners and developers direction concerning existing buildings (both contributing and non-contributing); new construction; demolition and how to receive approval for a Certificate of Appropriateness. Includes a framework for scoring compatibility for new construction.</a:t>
            </a:r>
          </a:p>
          <a:p>
            <a:pPr marL="285750" indent="-28575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9236" y="773084"/>
            <a:ext cx="4199590" cy="3149692"/>
          </a:xfrm>
          <a:prstGeom prst="rect">
            <a:avLst/>
          </a:prstGeom>
          <a:ln>
            <a:solidFill>
              <a:schemeClr val="bg1"/>
            </a:solidFill>
          </a:ln>
        </p:spPr>
      </p:pic>
    </p:spTree>
    <p:extLst>
      <p:ext uri="{BB962C8B-B14F-4D97-AF65-F5344CB8AC3E}">
        <p14:creationId xmlns:p14="http://schemas.microsoft.com/office/powerpoint/2010/main" val="4248264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1139" y="5735017"/>
            <a:ext cx="8920861" cy="1122983"/>
          </a:xfrm>
          <a:prstGeom prst="rect">
            <a:avLst/>
          </a:prstGeom>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Design Standards and Guidelines</a:t>
            </a:r>
            <a:endParaRPr lang="en-US" dirty="0">
              <a:effectLst>
                <a:outerShdw blurRad="38100" dist="38100" dir="2700000" algn="tl">
                  <a:srgbClr val="000000">
                    <a:alpha val="43137"/>
                  </a:srgbClr>
                </a:outerShdw>
              </a:effectLst>
            </a:endParaRPr>
          </a:p>
        </p:txBody>
      </p:sp>
      <p:sp>
        <p:nvSpPr>
          <p:cNvPr id="4" name="TextBox 3"/>
          <p:cNvSpPr txBox="1"/>
          <p:nvPr/>
        </p:nvSpPr>
        <p:spPr>
          <a:xfrm>
            <a:off x="257695" y="2128058"/>
            <a:ext cx="11646130" cy="329320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Contributing properties (76% of properties – 229 properties) </a:t>
            </a:r>
            <a:r>
              <a:rPr lang="en-US" sz="2000" dirty="0"/>
              <a:t>within </a:t>
            </a:r>
            <a:r>
              <a:rPr lang="en-US" sz="2000" dirty="0" smtClean="0"/>
              <a:t>the district </a:t>
            </a:r>
            <a:r>
              <a:rPr lang="en-US" sz="2000" dirty="0"/>
              <a:t>shall follow all the required </a:t>
            </a:r>
            <a:r>
              <a:rPr lang="en-US" sz="2000" dirty="0" smtClean="0"/>
              <a:t>procedures for any individually listed property on the Spokane Register</a:t>
            </a:r>
            <a:br>
              <a:rPr lang="en-US" sz="2000" dirty="0" smtClean="0"/>
            </a:br>
            <a:endParaRPr lang="en-US" sz="2000" dirty="0" smtClean="0"/>
          </a:p>
          <a:p>
            <a:pPr marL="285750" indent="-285750">
              <a:buFont typeface="Arial" panose="020B0604020202020204" pitchFamily="34" charset="0"/>
              <a:buChar char="•"/>
            </a:pPr>
            <a:r>
              <a:rPr lang="en-US" sz="2400" b="1" dirty="0" smtClean="0"/>
              <a:t>Non-contributing properties (24% of properties – 73 properties)</a:t>
            </a:r>
          </a:p>
          <a:p>
            <a:pPr marL="742950" lvl="1" indent="-285750">
              <a:buFont typeface="Arial" panose="020B0604020202020204" pitchFamily="34" charset="0"/>
              <a:buChar char="•"/>
            </a:pPr>
            <a:r>
              <a:rPr lang="en-US" sz="2000" dirty="0" smtClean="0"/>
              <a:t>Those found non-contributing due to loss of historic integrity will be </a:t>
            </a:r>
            <a:r>
              <a:rPr lang="en-US" sz="2000" b="1" dirty="0"/>
              <a:t>ADMINISTRATIVELY </a:t>
            </a:r>
            <a:r>
              <a:rPr lang="en-US" sz="2000" dirty="0" smtClean="0"/>
              <a:t>reviewed based on the potential to bring them back into a contributing status which would enable the use of incentives</a:t>
            </a:r>
          </a:p>
          <a:p>
            <a:pPr marL="742950" lvl="1" indent="-285750">
              <a:buFont typeface="Arial" panose="020B0604020202020204" pitchFamily="34" charset="0"/>
              <a:buChar char="•"/>
            </a:pPr>
            <a:r>
              <a:rPr lang="en-US" sz="2000" dirty="0" smtClean="0"/>
              <a:t>Those found non-contributing due to age would only be </a:t>
            </a:r>
            <a:r>
              <a:rPr lang="en-US" sz="2000" b="1" dirty="0" smtClean="0"/>
              <a:t>ADMINISTRATIVELY</a:t>
            </a:r>
            <a:r>
              <a:rPr lang="en-US" sz="2000" dirty="0" smtClean="0"/>
              <a:t> reviewed for the street facing façade </a:t>
            </a:r>
          </a:p>
        </p:txBody>
      </p:sp>
    </p:spTree>
    <p:extLst>
      <p:ext uri="{BB962C8B-B14F-4D97-AF65-F5344CB8AC3E}">
        <p14:creationId xmlns:p14="http://schemas.microsoft.com/office/powerpoint/2010/main" val="3216737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40" y="272621"/>
            <a:ext cx="10571998" cy="970450"/>
          </a:xfrm>
        </p:spPr>
        <p:txBody>
          <a:bodyPr/>
          <a:lstStyle/>
          <a:p>
            <a:r>
              <a:rPr lang="en-US" dirty="0" smtClean="0">
                <a:effectLst>
                  <a:outerShdw blurRad="38100" dist="38100" dir="2700000" algn="tl">
                    <a:srgbClr val="000000">
                      <a:alpha val="43137"/>
                    </a:srgbClr>
                  </a:outerShdw>
                </a:effectLst>
              </a:rPr>
              <a:t>Design Standards and Guidelines</a:t>
            </a:r>
            <a:endParaRPr lang="en-US" dirty="0">
              <a:effectLst>
                <a:outerShdw blurRad="38100" dist="38100" dir="2700000" algn="tl">
                  <a:srgbClr val="000000">
                    <a:alpha val="43137"/>
                  </a:srgbClr>
                </a:outerShdw>
              </a:effectLst>
            </a:endParaRPr>
          </a:p>
        </p:txBody>
      </p:sp>
      <p:sp>
        <p:nvSpPr>
          <p:cNvPr id="4" name="TextBox 3"/>
          <p:cNvSpPr txBox="1"/>
          <p:nvPr/>
        </p:nvSpPr>
        <p:spPr>
          <a:xfrm>
            <a:off x="257695" y="2128058"/>
            <a:ext cx="11646130"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New Construction: </a:t>
            </a:r>
          </a:p>
          <a:p>
            <a:pPr marL="742950" lvl="1" indent="-285750">
              <a:buFont typeface="Arial" panose="020B0604020202020204" pitchFamily="34" charset="0"/>
              <a:buChar char="•"/>
            </a:pPr>
            <a:r>
              <a:rPr lang="en-US" sz="2400" dirty="0" smtClean="0"/>
              <a:t>Historic preservation uses the </a:t>
            </a:r>
            <a:r>
              <a:rPr lang="en-US" sz="2400" dirty="0"/>
              <a:t>concept of “context sensitive design” but uses the term “</a:t>
            </a:r>
            <a:r>
              <a:rPr lang="en-US" sz="2400" dirty="0" smtClean="0"/>
              <a:t>compatible”</a:t>
            </a:r>
          </a:p>
          <a:p>
            <a:pPr marL="742950" lvl="1" indent="-285750">
              <a:buFont typeface="Arial" panose="020B0604020202020204" pitchFamily="34" charset="0"/>
              <a:buChar char="•"/>
            </a:pPr>
            <a:r>
              <a:rPr lang="en-US" sz="2400" dirty="0" smtClean="0"/>
              <a:t>Site specific review allows for a project that might only be compatible in one part of the district, but not in another</a:t>
            </a:r>
          </a:p>
          <a:p>
            <a:pPr marL="742950" lvl="1" indent="-285750">
              <a:buFont typeface="Arial" panose="020B0604020202020204" pitchFamily="34" charset="0"/>
              <a:buChar char="•"/>
            </a:pPr>
            <a:r>
              <a:rPr lang="en-US" sz="2400" dirty="0" smtClean="0"/>
              <a:t>Framework for Compatible Design</a:t>
            </a:r>
            <a:endParaRPr lang="en-US" sz="2400" dirty="0"/>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17000"/>
                    </a14:imgEffect>
                  </a14:imgLayer>
                </a14:imgProps>
              </a:ext>
              <a:ext uri="{28A0092B-C50C-407E-A947-70E740481C1C}">
                <a14:useLocalDpi xmlns:a14="http://schemas.microsoft.com/office/drawing/2010/main"/>
              </a:ext>
            </a:extLst>
          </a:blip>
          <a:stretch>
            <a:fillRect/>
          </a:stretch>
        </p:blipFill>
        <p:spPr>
          <a:xfrm>
            <a:off x="1052591" y="4504626"/>
            <a:ext cx="3169343" cy="235337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792" y="4504626"/>
            <a:ext cx="3194673" cy="239600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7780" y="4504627"/>
            <a:ext cx="3137832" cy="2353374"/>
          </a:xfrm>
          <a:prstGeom prst="rect">
            <a:avLst/>
          </a:prstGeom>
        </p:spPr>
      </p:pic>
    </p:spTree>
    <p:extLst>
      <p:ext uri="{BB962C8B-B14F-4D97-AF65-F5344CB8AC3E}">
        <p14:creationId xmlns:p14="http://schemas.microsoft.com/office/powerpoint/2010/main" val="245793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1625" t="2244" r="2088" b="634"/>
          <a:stretch/>
        </p:blipFill>
        <p:spPr>
          <a:xfrm>
            <a:off x="149629" y="174567"/>
            <a:ext cx="8079971" cy="6475615"/>
          </a:xfrm>
          <a:prstGeom prst="rect">
            <a:avLst/>
          </a:prstGeom>
        </p:spPr>
      </p:pic>
      <p:pic>
        <p:nvPicPr>
          <p:cNvPr id="3" name="Picture 2"/>
          <p:cNvPicPr>
            <a:picLocks noChangeAspect="1"/>
          </p:cNvPicPr>
          <p:nvPr/>
        </p:nvPicPr>
        <p:blipFill>
          <a:blip r:embed="rId3"/>
          <a:stretch>
            <a:fillRect/>
          </a:stretch>
        </p:blipFill>
        <p:spPr>
          <a:xfrm>
            <a:off x="7886094" y="733252"/>
            <a:ext cx="4200525" cy="55245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7210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040" y="174336"/>
            <a:ext cx="5163561" cy="654816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7202" y="87606"/>
            <a:ext cx="5506587" cy="6721619"/>
          </a:xfrm>
          <a:prstGeom prst="rect">
            <a:avLst/>
          </a:prstGeom>
        </p:spPr>
      </p:pic>
    </p:spTree>
    <p:extLst>
      <p:ext uri="{BB962C8B-B14F-4D97-AF65-F5344CB8AC3E}">
        <p14:creationId xmlns:p14="http://schemas.microsoft.com/office/powerpoint/2010/main" val="869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197798"/>
            <a:ext cx="10571998" cy="970450"/>
          </a:xfrm>
        </p:spPr>
        <p:txBody>
          <a:bodyPr/>
          <a:lstStyle/>
          <a:p>
            <a:r>
              <a:rPr lang="en-US" dirty="0" smtClean="0">
                <a:effectLst>
                  <a:outerShdw blurRad="38100" dist="38100" dir="2700000" algn="tl">
                    <a:srgbClr val="000000">
                      <a:alpha val="43137"/>
                    </a:srgbClr>
                  </a:outerShdw>
                </a:effectLst>
              </a:rPr>
              <a:t>Process for the creation of the district</a:t>
            </a:r>
            <a:endParaRPr lang="en-US" dirty="0">
              <a:effectLst>
                <a:outerShdw blurRad="38100" dist="38100" dir="2700000" algn="tl">
                  <a:srgbClr val="000000">
                    <a:alpha val="43137"/>
                  </a:srgbClr>
                </a:outerShdw>
              </a:effectLst>
            </a:endParaRPr>
          </a:p>
        </p:txBody>
      </p:sp>
      <p:sp>
        <p:nvSpPr>
          <p:cNvPr id="3" name="TextBox 2"/>
          <p:cNvSpPr txBox="1"/>
          <p:nvPr/>
        </p:nvSpPr>
        <p:spPr>
          <a:xfrm>
            <a:off x="166255" y="1413165"/>
            <a:ext cx="11812385" cy="5970865"/>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Public Outreach/Internal Process:</a:t>
            </a:r>
          </a:p>
          <a:p>
            <a:endParaRPr lang="en-US" dirty="0" smtClean="0"/>
          </a:p>
          <a:p>
            <a:r>
              <a:rPr lang="en-US" sz="1600" b="1" dirty="0" smtClean="0">
                <a:solidFill>
                  <a:schemeClr val="accent1"/>
                </a:solidFill>
              </a:rPr>
              <a:t>June 3, 2015 – 		Initial BANC Meeting</a:t>
            </a:r>
          </a:p>
          <a:p>
            <a:r>
              <a:rPr lang="en-US" sz="1600" dirty="0" smtClean="0"/>
              <a:t>October 24, 2016 – 	BANC Committee for Local District meeting</a:t>
            </a:r>
          </a:p>
          <a:p>
            <a:r>
              <a:rPr lang="en-US" sz="1600" dirty="0" smtClean="0"/>
              <a:t>November 2, 2016 – 	Browne’s Addition Local District strategy meeting (Neighborhood Services/HP staff)</a:t>
            </a:r>
          </a:p>
          <a:p>
            <a:r>
              <a:rPr lang="en-US" sz="1600" dirty="0" smtClean="0"/>
              <a:t>November 14, 2016 -	BANC </a:t>
            </a:r>
            <a:r>
              <a:rPr lang="en-US" sz="1600" dirty="0"/>
              <a:t>Committee for Local District </a:t>
            </a:r>
            <a:r>
              <a:rPr lang="en-US" sz="1600" dirty="0" smtClean="0"/>
              <a:t>meeting</a:t>
            </a:r>
          </a:p>
          <a:p>
            <a:r>
              <a:rPr lang="en-US" sz="1600" b="1" dirty="0" smtClean="0">
                <a:solidFill>
                  <a:schemeClr val="accent1"/>
                </a:solidFill>
              </a:rPr>
              <a:t>November 30, 2016 -	HPO published Pro-Browne’s Addition Historic District website with FAQs, all other info on district</a:t>
            </a:r>
            <a:endParaRPr lang="en-US" sz="1600" b="1" dirty="0">
              <a:solidFill>
                <a:schemeClr val="accent1"/>
              </a:solidFill>
            </a:endParaRPr>
          </a:p>
          <a:p>
            <a:r>
              <a:rPr lang="en-US" sz="1600" dirty="0" smtClean="0"/>
              <a:t>November 28, 2016 - 	BANC </a:t>
            </a:r>
            <a:r>
              <a:rPr lang="en-US" sz="1600" dirty="0"/>
              <a:t>Committee for Local District </a:t>
            </a:r>
            <a:r>
              <a:rPr lang="en-US" sz="1600" dirty="0" smtClean="0"/>
              <a:t>meeting</a:t>
            </a:r>
          </a:p>
          <a:p>
            <a:r>
              <a:rPr lang="en-US" sz="1600" dirty="0" smtClean="0"/>
              <a:t>December 7, 2016 - 	BANC Holiday Gathering, Brief update and discussion</a:t>
            </a:r>
          </a:p>
          <a:p>
            <a:r>
              <a:rPr lang="en-US" sz="1600" dirty="0" smtClean="0"/>
              <a:t>April 2017 - 			Applied for DAHP Federal Pass-through funding for district project</a:t>
            </a:r>
          </a:p>
          <a:p>
            <a:r>
              <a:rPr lang="en-US" sz="1600" dirty="0" smtClean="0"/>
              <a:t>June 2017 - 			Notice of receipt of grant – Project could not begin until October 1, 2017</a:t>
            </a:r>
          </a:p>
          <a:p>
            <a:r>
              <a:rPr lang="en-US" sz="1600" dirty="0" smtClean="0"/>
              <a:t>February 2018 - 		Historic Preservation Ordinance Update passes City Council</a:t>
            </a:r>
          </a:p>
          <a:p>
            <a:r>
              <a:rPr lang="en-US" sz="1600" dirty="0" smtClean="0"/>
              <a:t>February 2018 -		RFP for district project advertised</a:t>
            </a:r>
          </a:p>
          <a:p>
            <a:r>
              <a:rPr lang="en-US" sz="1600" dirty="0" smtClean="0"/>
              <a:t>March 2018 - 			Borth Preservation Consultant, LLC Hired for district nomination, resource forms, and 								design standards and guidelines document</a:t>
            </a:r>
          </a:p>
          <a:p>
            <a:r>
              <a:rPr lang="en-US" sz="1600" dirty="0" smtClean="0"/>
              <a:t>May 10, 2018 -		Browne’s Addition meetings/tour/kick-off with consultants and volunteers</a:t>
            </a:r>
          </a:p>
          <a:p>
            <a:r>
              <a:rPr lang="en-US" sz="1600" b="1" dirty="0" smtClean="0">
                <a:solidFill>
                  <a:schemeClr val="accent1"/>
                </a:solidFill>
              </a:rPr>
              <a:t>June 7, 2018 -			BANC Meeting Presentation to Neighborhood</a:t>
            </a:r>
          </a:p>
          <a:p>
            <a:r>
              <a:rPr lang="en-US" sz="1600" dirty="0" smtClean="0"/>
              <a:t>July 24, 2018 - 		Browne’s Addition – training to volunteers for brochure distribution</a:t>
            </a:r>
          </a:p>
          <a:p>
            <a:r>
              <a:rPr lang="en-US" sz="1600" dirty="0" smtClean="0"/>
              <a:t>August 8, 2018 - 		Consultant meets with BANC volunteers </a:t>
            </a:r>
          </a:p>
          <a:p>
            <a:pPr lvl="0">
              <a:defRPr/>
            </a:pPr>
            <a:r>
              <a:rPr lang="en-US" sz="1600" dirty="0">
                <a:solidFill>
                  <a:prstClr val="white"/>
                </a:solidFill>
                <a:effectLst>
                  <a:outerShdw blurRad="38100" dist="38100" dir="2700000" algn="tl">
                    <a:srgbClr val="000000">
                      <a:alpha val="43137"/>
                    </a:srgbClr>
                  </a:outerShdw>
                </a:effectLst>
              </a:rPr>
              <a:t>August 29, 2018 -		#1 Spokane </a:t>
            </a:r>
            <a:r>
              <a:rPr lang="en-US" sz="1600" dirty="0">
                <a:solidFill>
                  <a:prstClr val="white"/>
                </a:solidFill>
              </a:rPr>
              <a:t>Historic Landmarks Commission committee meeting on Design Standards </a:t>
            </a:r>
          </a:p>
          <a:p>
            <a:pPr lvl="0"/>
            <a:r>
              <a:rPr lang="en-US" sz="1600" b="1" dirty="0">
                <a:solidFill>
                  <a:schemeClr val="accent1"/>
                </a:solidFill>
              </a:rPr>
              <a:t>September 13, 2018 -	BANC Meeting Presentation</a:t>
            </a:r>
          </a:p>
          <a:p>
            <a:endParaRPr lang="en-US" dirty="0" smtClean="0"/>
          </a:p>
          <a:p>
            <a:endParaRPr lang="en-US" dirty="0"/>
          </a:p>
        </p:txBody>
      </p:sp>
    </p:spTree>
    <p:extLst>
      <p:ext uri="{BB962C8B-B14F-4D97-AF65-F5344CB8AC3E}">
        <p14:creationId xmlns:p14="http://schemas.microsoft.com/office/powerpoint/2010/main" val="292829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5" y="156243"/>
            <a:ext cx="10571998" cy="970450"/>
          </a:xfrm>
        </p:spPr>
        <p:txBody>
          <a:bodyPr/>
          <a:lstStyle/>
          <a:p>
            <a:r>
              <a:rPr lang="en-US" dirty="0" smtClean="0">
                <a:effectLst>
                  <a:outerShdw blurRad="38100" dist="38100" dir="2700000" algn="tl">
                    <a:srgbClr val="000000">
                      <a:alpha val="43137"/>
                    </a:srgbClr>
                  </a:outerShdw>
                </a:effectLst>
              </a:rPr>
              <a:t>Process for the creation of the district</a:t>
            </a:r>
            <a:endParaRPr lang="en-US" dirty="0">
              <a:effectLst>
                <a:outerShdw blurRad="38100" dist="38100" dir="2700000" algn="tl">
                  <a:srgbClr val="000000">
                    <a:alpha val="43137"/>
                  </a:srgbClr>
                </a:outerShdw>
              </a:effectLst>
            </a:endParaRPr>
          </a:p>
        </p:txBody>
      </p:sp>
      <p:sp>
        <p:nvSpPr>
          <p:cNvPr id="3" name="TextBox 2"/>
          <p:cNvSpPr txBox="1"/>
          <p:nvPr/>
        </p:nvSpPr>
        <p:spPr>
          <a:xfrm>
            <a:off x="191193" y="1404845"/>
            <a:ext cx="12000807" cy="55399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Public Outreach/Internal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lvl="0"/>
            <a:r>
              <a:rPr kumimoji="0" lang="en-US" sz="1600" b="0" i="0" u="none" strike="noStrike" kern="1200" cap="none" spc="0" normalizeH="0" baseline="0" noProof="0" dirty="0" smtClean="0">
                <a:ln>
                  <a:noFill/>
                </a:ln>
                <a:solidFill>
                  <a:prstClr val="white"/>
                </a:solidFill>
                <a:effectLst/>
                <a:uLnTx/>
                <a:uFillTx/>
                <a:latin typeface="Century Gothic" panose="020B0502020202020204"/>
              </a:rPr>
              <a:t>October 3, 2018 - 		#</a:t>
            </a:r>
            <a:r>
              <a:rPr lang="en-US" sz="1600" dirty="0" smtClean="0">
                <a:solidFill>
                  <a:prstClr val="white"/>
                </a:solidFill>
              </a:rPr>
              <a:t>2 Spokane Historic </a:t>
            </a:r>
            <a:r>
              <a:rPr lang="en-US" sz="1600" dirty="0">
                <a:solidFill>
                  <a:prstClr val="white"/>
                </a:solidFill>
              </a:rPr>
              <a:t>Landmarks Commission committee meeting on Design Standards </a:t>
            </a:r>
            <a:endParaRPr kumimoji="0" lang="en-US" sz="1600" b="0" i="0" u="none" strike="noStrike" kern="1200" cap="none" spc="0" normalizeH="0" baseline="0" noProof="0" dirty="0" smtClean="0">
              <a:ln>
                <a:noFill/>
              </a:ln>
              <a:solidFill>
                <a:prstClr val="white"/>
              </a:solidFill>
              <a:effectLst/>
              <a:uLnTx/>
              <a:uFillTx/>
              <a:latin typeface="Century Gothic" panose="020B0502020202020204"/>
            </a:endParaRPr>
          </a:p>
          <a:p>
            <a:r>
              <a:rPr lang="en-US" sz="1600" dirty="0">
                <a:solidFill>
                  <a:prstClr val="white"/>
                </a:solidFill>
              </a:rPr>
              <a:t>October 3, 2018 - 	</a:t>
            </a:r>
            <a:r>
              <a:rPr lang="en-US" sz="1600" dirty="0" smtClean="0">
                <a:solidFill>
                  <a:prstClr val="white"/>
                </a:solidFill>
              </a:rPr>
              <a:t>	Press Release on upcoming workshops/Browne’s progress</a:t>
            </a:r>
          </a:p>
          <a:p>
            <a:r>
              <a:rPr lang="en-US" sz="1600" b="1" dirty="0" smtClean="0">
                <a:solidFill>
                  <a:schemeClr val="accent1"/>
                </a:solidFill>
              </a:rPr>
              <a:t>October 5, 2018 - 		Mailing sent to all property owners within the district boundaries</a:t>
            </a:r>
          </a:p>
          <a:p>
            <a:r>
              <a:rPr lang="en-US" sz="1600" dirty="0" smtClean="0">
                <a:solidFill>
                  <a:prstClr val="white"/>
                </a:solidFill>
              </a:rPr>
              <a:t>October </a:t>
            </a:r>
            <a:r>
              <a:rPr lang="en-US" sz="1600" dirty="0">
                <a:solidFill>
                  <a:prstClr val="white"/>
                </a:solidFill>
              </a:rPr>
              <a:t>10, 2018 - 	Internal district adoption process – Planning, Legal &amp; HP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entury Gothic" panose="020B0502020202020204"/>
              </a:rPr>
              <a:t>October 12, 2018 -		Local media interview</a:t>
            </a:r>
            <a:r>
              <a:rPr kumimoji="0" lang="en-US" sz="1600" b="0" i="0" u="none" strike="noStrike" kern="1200" cap="none" spc="0" normalizeH="0" noProof="0" dirty="0" smtClean="0">
                <a:ln>
                  <a:noFill/>
                </a:ln>
                <a:solidFill>
                  <a:prstClr val="white"/>
                </a:solidFill>
                <a:effectLst/>
                <a:uLnTx/>
                <a:uFillTx/>
                <a:latin typeface="Century Gothic" panose="020B0502020202020204"/>
              </a:rPr>
              <a:t> with HPO on Browne’s Addition project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prstClr val="white"/>
                </a:solidFill>
                <a:latin typeface="Century Gothic" panose="020B0502020202020204"/>
              </a:rPr>
              <a:t>October 15, 2018 -		Draft documents submitted to HPO</a:t>
            </a:r>
            <a:endParaRPr kumimoji="0" lang="en-US" sz="1600" b="0" i="0" u="none" strike="noStrike" kern="1200" cap="none" spc="0" normalizeH="0" noProof="0" dirty="0" smtClean="0">
              <a:ln>
                <a:noFill/>
              </a:ln>
              <a:solidFill>
                <a:prstClr val="white"/>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1"/>
                </a:solidFill>
                <a:latin typeface="Century Gothic" panose="020B0502020202020204"/>
              </a:rPr>
              <a:t>October</a:t>
            </a:r>
            <a:r>
              <a:rPr lang="en-US" sz="1600" b="1" dirty="0" smtClean="0">
                <a:solidFill>
                  <a:schemeClr val="accent1"/>
                </a:solidFill>
                <a:latin typeface="Century Gothic" panose="020B0502020202020204"/>
              </a:rPr>
              <a:t> 18, 2018 - 	#1 Browne’s Addition Workshop – Compatible New Construction in Browne’s </a:t>
            </a:r>
          </a:p>
          <a:p>
            <a:pPr lvl="0"/>
            <a:r>
              <a:rPr kumimoji="0" lang="en-US" sz="1600" b="1" i="0" u="none" strike="noStrike" kern="1200" cap="none" spc="0" normalizeH="0" baseline="0" noProof="0" dirty="0" smtClean="0">
                <a:ln>
                  <a:noFill/>
                </a:ln>
                <a:solidFill>
                  <a:schemeClr val="accent1"/>
                </a:solidFill>
                <a:effectLst/>
                <a:uLnTx/>
                <a:uFillTx/>
                <a:latin typeface="Century Gothic" panose="020B0502020202020204"/>
              </a:rPr>
              <a:t>November 7,</a:t>
            </a:r>
            <a:r>
              <a:rPr kumimoji="0" lang="en-US" sz="1600" b="1" i="0" u="none" strike="noStrike" kern="1200" cap="none" spc="0" normalizeH="0" noProof="0" dirty="0" smtClean="0">
                <a:ln>
                  <a:noFill/>
                </a:ln>
                <a:solidFill>
                  <a:schemeClr val="accent1"/>
                </a:solidFill>
                <a:effectLst/>
                <a:uLnTx/>
                <a:uFillTx/>
                <a:latin typeface="Century Gothic" panose="020B0502020202020204"/>
              </a:rPr>
              <a:t> 2018 -	#2 </a:t>
            </a:r>
            <a:r>
              <a:rPr lang="en-US" sz="1600" b="1" dirty="0" smtClean="0">
                <a:solidFill>
                  <a:schemeClr val="accent1"/>
                </a:solidFill>
              </a:rPr>
              <a:t>Browne’s </a:t>
            </a:r>
            <a:r>
              <a:rPr lang="en-US" sz="1600" b="1" dirty="0">
                <a:solidFill>
                  <a:schemeClr val="accent1"/>
                </a:solidFill>
              </a:rPr>
              <a:t>Addition Workshop – </a:t>
            </a:r>
            <a:r>
              <a:rPr lang="en-US" sz="1600" b="1" dirty="0" smtClean="0">
                <a:solidFill>
                  <a:schemeClr val="accent1"/>
                </a:solidFill>
              </a:rPr>
              <a:t>Frequently Asked Questions </a:t>
            </a:r>
          </a:p>
          <a:p>
            <a:pPr lvl="0"/>
            <a:r>
              <a:rPr lang="en-US" sz="1600" dirty="0" smtClean="0">
                <a:solidFill>
                  <a:prstClr val="white"/>
                </a:solidFill>
              </a:rPr>
              <a:t>December 13, 2018-	BANC Neighborhood Holiday Gathering – Update</a:t>
            </a:r>
          </a:p>
          <a:p>
            <a:pPr lvl="0"/>
            <a:r>
              <a:rPr lang="en-US" sz="1600" dirty="0" smtClean="0">
                <a:solidFill>
                  <a:prstClr val="white"/>
                </a:solidFill>
              </a:rPr>
              <a:t>February 18, 2019 -	Final draft documents received from Consultant</a:t>
            </a:r>
          </a:p>
          <a:p>
            <a:pPr lvl="0"/>
            <a:r>
              <a:rPr lang="en-US" sz="1600" dirty="0" smtClean="0">
                <a:solidFill>
                  <a:prstClr val="white"/>
                </a:solidFill>
              </a:rPr>
              <a:t>March 1, 2019 -		Draft documents added to Pro-Browne’s webpage on HPO website</a:t>
            </a:r>
          </a:p>
          <a:p>
            <a:pPr lvl="0"/>
            <a:r>
              <a:rPr lang="en-US" sz="1600" b="1" dirty="0" smtClean="0">
                <a:solidFill>
                  <a:schemeClr val="accent1"/>
                </a:solidFill>
              </a:rPr>
              <a:t>March 14, 2019 - 		Postcard mailing to all property owners</a:t>
            </a:r>
            <a:r>
              <a:rPr lang="en-US" sz="1600" dirty="0" smtClean="0">
                <a:solidFill>
                  <a:prstClr val="white"/>
                </a:solidFill>
              </a:rPr>
              <a:t> announcing availability of docs, workshop</a:t>
            </a:r>
          </a:p>
          <a:p>
            <a:pPr lvl="0"/>
            <a:r>
              <a:rPr lang="en-US" sz="1600" b="1" dirty="0" smtClean="0">
                <a:solidFill>
                  <a:schemeClr val="accent1"/>
                </a:solidFill>
              </a:rPr>
              <a:t>March 20, 2019 -		SHLC Preliminary Approval for Browne’s Addition documents</a:t>
            </a:r>
          </a:p>
          <a:p>
            <a:pPr lvl="0"/>
            <a:r>
              <a:rPr lang="en-US" sz="1600" b="1" dirty="0" smtClean="0">
                <a:solidFill>
                  <a:schemeClr val="accent1"/>
                </a:solidFill>
              </a:rPr>
              <a:t>March 27, 2019 -		#3 Browne’s Addition Workshop – Overview of Completed Documents/Discussion</a:t>
            </a:r>
          </a:p>
          <a:p>
            <a:pPr lvl="0"/>
            <a:r>
              <a:rPr lang="en-US" sz="1600" dirty="0" smtClean="0">
                <a:solidFill>
                  <a:prstClr val="white"/>
                </a:solidFill>
              </a:rPr>
              <a:t>March 29, 2019 -		Survey to BANC for specific Design Standards and Guidelines questions </a:t>
            </a:r>
          </a:p>
          <a:p>
            <a:pPr lvl="0"/>
            <a:r>
              <a:rPr lang="en-US" sz="1600" b="1" dirty="0" smtClean="0">
                <a:solidFill>
                  <a:schemeClr val="accent1"/>
                </a:solidFill>
              </a:rPr>
              <a:t>April 8, 2019 -			Urban Experience City Council Committee update on BA District</a:t>
            </a:r>
          </a:p>
          <a:p>
            <a:pPr lvl="0"/>
            <a:r>
              <a:rPr lang="en-US" sz="1600" b="1" dirty="0" smtClean="0">
                <a:solidFill>
                  <a:schemeClr val="accent1"/>
                </a:solidFill>
              </a:rPr>
              <a:t>April 24, 2019 -		Plan Commission Workshop #1</a:t>
            </a:r>
          </a:p>
          <a:p>
            <a:pPr lvl="0"/>
            <a:endParaRPr kumimoji="0" lang="en-US" sz="1700" b="0" i="0" u="none" strike="noStrike" kern="1200" cap="none" spc="0" normalizeH="0" baseline="0" noProof="0" dirty="0" smtClean="0">
              <a:ln>
                <a:noFill/>
              </a:ln>
              <a:solidFill>
                <a:prstClr val="white"/>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Century Gothic" panose="020B0502020202020204"/>
            </a:endParaRPr>
          </a:p>
        </p:txBody>
      </p:sp>
    </p:spTree>
    <p:extLst>
      <p:ext uri="{BB962C8B-B14F-4D97-AF65-F5344CB8AC3E}">
        <p14:creationId xmlns:p14="http://schemas.microsoft.com/office/powerpoint/2010/main" val="1426793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Next Steps…</a:t>
            </a:r>
            <a:endParaRPr lang="en-US" dirty="0">
              <a:effectLst>
                <a:outerShdw blurRad="38100" dist="38100" dir="2700000" algn="tl">
                  <a:srgbClr val="000000">
                    <a:alpha val="43137"/>
                  </a:srgbClr>
                </a:outerShdw>
              </a:effectLst>
            </a:endParaRPr>
          </a:p>
        </p:txBody>
      </p:sp>
      <p:sp>
        <p:nvSpPr>
          <p:cNvPr id="3" name="TextBox 2"/>
          <p:cNvSpPr txBox="1"/>
          <p:nvPr/>
        </p:nvSpPr>
        <p:spPr>
          <a:xfrm>
            <a:off x="332509" y="2202873"/>
            <a:ext cx="11621193"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continue to update resource forms, design standards as we receive comments from the neighborhood</a:t>
            </a:r>
          </a:p>
          <a:p>
            <a:pPr marL="285750" indent="-285750">
              <a:buFont typeface="Arial" panose="020B0604020202020204" pitchFamily="34" charset="0"/>
              <a:buChar char="•"/>
            </a:pPr>
            <a:r>
              <a:rPr lang="en-US" dirty="0" smtClean="0"/>
              <a:t>We are on the agenda for a second Plan Commission workshop on May 8, 2019</a:t>
            </a:r>
          </a:p>
          <a:p>
            <a:pPr marL="742950" lvl="1" indent="-285750">
              <a:buFont typeface="Arial" panose="020B0604020202020204" pitchFamily="34" charset="0"/>
              <a:buChar char="•"/>
            </a:pPr>
            <a:r>
              <a:rPr lang="en-US" dirty="0" smtClean="0"/>
              <a:t>We will go over the Design Standards and Guidelines document at that time. We anticipate that the neighborhood will have weighed in on changes by that point.</a:t>
            </a:r>
          </a:p>
          <a:p>
            <a:pPr marL="285750" indent="-285750">
              <a:buFont typeface="Arial" panose="020B0604020202020204" pitchFamily="34" charset="0"/>
              <a:buChar char="•"/>
            </a:pPr>
            <a:r>
              <a:rPr lang="en-US" dirty="0" smtClean="0"/>
              <a:t>We will wait until the Plan Commission has made any recommendations before we go out for the Property Owner vote</a:t>
            </a:r>
          </a:p>
          <a:p>
            <a:pPr marL="742950" lvl="1" indent="-285750">
              <a:buFont typeface="Arial" panose="020B0604020202020204" pitchFamily="34" charset="0"/>
              <a:buChar char="•"/>
            </a:pPr>
            <a:r>
              <a:rPr lang="en-US" dirty="0" smtClean="0"/>
              <a:t>Landmarks Commission will review suggested changes by Plan Commission before vote begins</a:t>
            </a:r>
          </a:p>
          <a:p>
            <a:pPr marL="742950" lvl="1" indent="-285750">
              <a:buFont typeface="Arial" panose="020B0604020202020204" pitchFamily="34" charset="0"/>
              <a:buChar char="•"/>
            </a:pPr>
            <a:r>
              <a:rPr lang="en-US" dirty="0" smtClean="0"/>
              <a:t>In order to bring the historic district overlay zone to City Council, there needs to be a 50% +1 return of ballots in the affirmative (approximately 185 “yes” ballots returned)</a:t>
            </a:r>
          </a:p>
          <a:p>
            <a:pPr marL="742950" lvl="1" indent="-285750">
              <a:buFont typeface="Arial" panose="020B0604020202020204" pitchFamily="34" charset="0"/>
              <a:buChar char="•"/>
            </a:pPr>
            <a:r>
              <a:rPr lang="en-US" dirty="0" smtClean="0"/>
              <a:t>Ballots not returned are considered a “no”</a:t>
            </a:r>
          </a:p>
          <a:p>
            <a:pPr marL="285750" indent="-285750">
              <a:buFont typeface="Arial" panose="020B0604020202020204" pitchFamily="34" charset="0"/>
              <a:buChar char="•"/>
            </a:pPr>
            <a:r>
              <a:rPr lang="en-US" dirty="0" smtClean="0"/>
              <a:t>Final approval of the documents and recommendation to City Council will occur by the Spokane Historic Landmarks Commission </a:t>
            </a:r>
          </a:p>
          <a:p>
            <a:pPr marL="285750" indent="-285750">
              <a:buFont typeface="Arial" panose="020B0604020202020204" pitchFamily="34" charset="0"/>
              <a:buChar char="•"/>
            </a:pPr>
            <a:r>
              <a:rPr lang="en-US" dirty="0" smtClean="0"/>
              <a:t>City Council will have the final action with the consideration of the Browne’s Addition Historic District Overlay Zone ordinance</a:t>
            </a:r>
          </a:p>
        </p:txBody>
      </p:sp>
    </p:spTree>
    <p:extLst>
      <p:ext uri="{BB962C8B-B14F-4D97-AF65-F5344CB8AC3E}">
        <p14:creationId xmlns:p14="http://schemas.microsoft.com/office/powerpoint/2010/main" val="385036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0117" y="1778919"/>
            <a:ext cx="8462356" cy="1862048"/>
          </a:xfrm>
          <a:prstGeom prst="rect">
            <a:avLst/>
          </a:prstGeom>
          <a:noFill/>
        </p:spPr>
        <p:txBody>
          <a:bodyPr wrap="square" rtlCol="0">
            <a:spAutoFit/>
          </a:bodyPr>
          <a:lstStyle/>
          <a:p>
            <a:r>
              <a:rPr lang="en-US" sz="11500" dirty="0" smtClean="0">
                <a:solidFill>
                  <a:schemeClr val="accent1"/>
                </a:solidFill>
              </a:rPr>
              <a:t>Questions?</a:t>
            </a:r>
            <a:endParaRPr lang="en-US" sz="11500" dirty="0">
              <a:solidFill>
                <a:schemeClr val="accent1"/>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09" y="4339242"/>
            <a:ext cx="2934389" cy="2426485"/>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84267" y="4339242"/>
            <a:ext cx="3089561" cy="244310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8161" y="4347554"/>
            <a:ext cx="3025833" cy="2426485"/>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92212" y="4347554"/>
            <a:ext cx="3010872" cy="2426485"/>
          </a:xfrm>
          <a:prstGeom prst="rect">
            <a:avLst/>
          </a:prstGeom>
        </p:spPr>
      </p:pic>
    </p:spTree>
    <p:extLst>
      <p:ext uri="{BB962C8B-B14F-4D97-AF65-F5344CB8AC3E}">
        <p14:creationId xmlns:p14="http://schemas.microsoft.com/office/powerpoint/2010/main" val="322826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19" y="347435"/>
            <a:ext cx="12207731" cy="970450"/>
          </a:xfrm>
        </p:spPr>
        <p:txBody>
          <a:bodyPr/>
          <a:lstStyle/>
          <a:p>
            <a:r>
              <a:rPr lang="en-US" dirty="0" smtClean="0">
                <a:effectLst>
                  <a:outerShdw blurRad="38100" dist="38100" dir="2700000" algn="tl">
                    <a:srgbClr val="000000">
                      <a:alpha val="43137"/>
                    </a:srgbClr>
                  </a:outerShdw>
                </a:effectLst>
              </a:rPr>
              <a:t>SPOKANE HISTORIC LANDMARKS COMMISSION</a:t>
            </a:r>
            <a:endParaRPr lang="en-US" dirty="0">
              <a:effectLst>
                <a:outerShdw blurRad="38100" dist="38100" dir="2700000" algn="tl">
                  <a:srgbClr val="000000">
                    <a:alpha val="43137"/>
                  </a:srgbClr>
                </a:outerShdw>
              </a:effectLst>
            </a:endParaRPr>
          </a:p>
        </p:txBody>
      </p:sp>
      <p:sp>
        <p:nvSpPr>
          <p:cNvPr id="4" name="TextBox 3"/>
          <p:cNvSpPr txBox="1"/>
          <p:nvPr/>
        </p:nvSpPr>
        <p:spPr>
          <a:xfrm>
            <a:off x="241069" y="2094807"/>
            <a:ext cx="11662756" cy="4431983"/>
          </a:xfrm>
          <a:prstGeom prst="rect">
            <a:avLst/>
          </a:prstGeom>
          <a:noFill/>
        </p:spPr>
        <p:txBody>
          <a:bodyPr wrap="square" rtlCol="0">
            <a:spAutoFit/>
          </a:bodyPr>
          <a:lstStyle/>
          <a:p>
            <a:r>
              <a:rPr lang="en-US" sz="2000" b="1" u="sng" dirty="0" smtClean="0"/>
              <a:t>Spokane Historic Landmarks Commission</a:t>
            </a:r>
            <a:r>
              <a:rPr lang="en-US" sz="2000" b="1" dirty="0" smtClean="0"/>
              <a:t>: </a:t>
            </a:r>
          </a:p>
          <a:p>
            <a:r>
              <a:rPr lang="en-US" sz="2000" dirty="0">
                <a:hlinkClick r:id="rId2"/>
              </a:rPr>
              <a:t>Section 04.35.010</a:t>
            </a:r>
            <a:r>
              <a:rPr lang="en-US" sz="2000" dirty="0"/>
              <a:t> Findings and Purpose</a:t>
            </a:r>
            <a:br>
              <a:rPr lang="en-US" sz="2000" dirty="0"/>
            </a:br>
            <a:r>
              <a:rPr lang="en-US" sz="2000" dirty="0"/>
              <a:t>Findings.</a:t>
            </a:r>
            <a:br>
              <a:rPr lang="en-US" sz="2000" dirty="0"/>
            </a:br>
            <a:r>
              <a:rPr lang="en-US" sz="2000" dirty="0"/>
              <a:t>The City and Spokane County find that the establishment of a landmarks commission with specific duties to recognize, protect, enhance and preserve those buildings, </a:t>
            </a:r>
            <a:r>
              <a:rPr lang="en-US" sz="2400" b="1" dirty="0">
                <a:solidFill>
                  <a:schemeClr val="accent1"/>
                </a:solidFill>
              </a:rPr>
              <a:t>districts</a:t>
            </a:r>
            <a:r>
              <a:rPr lang="en-US" sz="2000" dirty="0"/>
              <a:t>, objects, sites and structures which serve as visible reminders of the historical, archaeological, architectural, educational and cultural heritage of the City and County is a public necessity.</a:t>
            </a:r>
          </a:p>
          <a:p>
            <a:endParaRPr lang="en-US" sz="2000" dirty="0" smtClean="0"/>
          </a:p>
          <a:p>
            <a:r>
              <a:rPr lang="en-US" sz="2000" dirty="0" smtClean="0"/>
              <a:t>Purpose.</a:t>
            </a:r>
          </a:p>
          <a:p>
            <a:r>
              <a:rPr lang="en-US" sz="2000" dirty="0" smtClean="0"/>
              <a:t>Initiate </a:t>
            </a:r>
            <a:r>
              <a:rPr lang="en-US" sz="2000" dirty="0"/>
              <a:t>and maintain the Spokane register of historic places to encourage efforts by owners to maintain, rehabilitate and preserve properties. This official register compiles buildings, districts, objects, sites and structures identified by the commission as having historic significance worthy of recognition by the council or board </a:t>
            </a:r>
            <a:r>
              <a:rPr lang="en-US" dirty="0"/>
              <a:t/>
            </a:r>
            <a:br>
              <a:rPr lang="en-US" dirty="0"/>
            </a:br>
            <a:endParaRPr lang="en-US" dirty="0" smtClean="0"/>
          </a:p>
        </p:txBody>
      </p:sp>
    </p:spTree>
    <p:extLst>
      <p:ext uri="{BB962C8B-B14F-4D97-AF65-F5344CB8AC3E}">
        <p14:creationId xmlns:p14="http://schemas.microsoft.com/office/powerpoint/2010/main" val="2581817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196" y="2222287"/>
            <a:ext cx="11049090" cy="4203451"/>
          </a:xfrm>
        </p:spPr>
        <p:txBody>
          <a:bodyPr/>
          <a:lstStyle/>
          <a:p>
            <a:pPr marL="0" indent="0">
              <a:buNone/>
            </a:pPr>
            <a:r>
              <a:rPr lang="en-US" sz="2000" dirty="0"/>
              <a:t>Review proposals (as provided in </a:t>
            </a:r>
            <a:r>
              <a:rPr lang="en-US" sz="2000" dirty="0">
                <a:hlinkClick r:id="rId2"/>
              </a:rPr>
              <a:t>SMC 17D.100.200</a:t>
            </a:r>
            <a:r>
              <a:rPr lang="en-US" sz="2000" dirty="0"/>
              <a:t>) to construct, change, alter, modify, remodel, move, demolish and significantly affect properties or districts on the register.</a:t>
            </a:r>
          </a:p>
          <a:p>
            <a:pPr marL="0" indent="0">
              <a:buNone/>
            </a:pPr>
            <a:r>
              <a:rPr lang="en-US" sz="2000" dirty="0"/>
              <a:t>In making a decision on an application, the commission uses the Secretary of the Interior’s Standards for Rehabilitation, </a:t>
            </a:r>
            <a:r>
              <a:rPr lang="en-US" sz="2000" b="1" dirty="0">
                <a:solidFill>
                  <a:schemeClr val="accent1"/>
                </a:solidFill>
              </a:rPr>
              <a:t>historic district design standards and other general guidelines established and adopted by the commission</a:t>
            </a:r>
            <a:r>
              <a:rPr lang="en-US" sz="2000" dirty="0"/>
              <a:t>. In adopting and using standards, the commission does not limit new construction to any one architectural style but seeks to preserve the character and integrity of the landmark or the historic district through contemporary compatible designs.</a:t>
            </a:r>
          </a:p>
          <a:p>
            <a:endParaRPr lang="en-US" dirty="0"/>
          </a:p>
          <a:p>
            <a:endParaRPr lang="en-US" dirty="0"/>
          </a:p>
        </p:txBody>
      </p:sp>
      <p:sp>
        <p:nvSpPr>
          <p:cNvPr id="4" name="Title 1"/>
          <p:cNvSpPr>
            <a:spLocks noGrp="1"/>
          </p:cNvSpPr>
          <p:nvPr>
            <p:ph type="title"/>
          </p:nvPr>
        </p:nvSpPr>
        <p:spPr>
          <a:xfrm>
            <a:off x="290944" y="413936"/>
            <a:ext cx="11770822" cy="970450"/>
          </a:xfrm>
        </p:spPr>
        <p:txBody>
          <a:bodyPr/>
          <a:lstStyle/>
          <a:p>
            <a:r>
              <a:rPr lang="en-US" dirty="0" smtClean="0">
                <a:effectLst>
                  <a:outerShdw blurRad="38100" dist="38100" dir="2700000" algn="tl">
                    <a:srgbClr val="000000">
                      <a:alpha val="43137"/>
                    </a:srgbClr>
                  </a:outerShdw>
                </a:effectLst>
              </a:rPr>
              <a:t>SPOKANE HISTORIC LANDMARKS COMMISSION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38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02" y="-84827"/>
            <a:ext cx="7477789" cy="1655931"/>
          </a:xfrm>
        </p:spPr>
        <p:txBody>
          <a:bodyPr/>
          <a:lstStyle/>
          <a:p>
            <a:r>
              <a:rPr lang="en-US" dirty="0" smtClean="0"/>
              <a:t>IMPLEMENTING THE COMPREHENSIVE PLAN</a:t>
            </a:r>
            <a:endParaRPr lang="en-US" dirty="0"/>
          </a:p>
        </p:txBody>
      </p:sp>
      <p:sp>
        <p:nvSpPr>
          <p:cNvPr id="5" name="TextBox 4"/>
          <p:cNvSpPr txBox="1"/>
          <p:nvPr/>
        </p:nvSpPr>
        <p:spPr>
          <a:xfrm>
            <a:off x="66503" y="2094806"/>
            <a:ext cx="12028516" cy="5201424"/>
          </a:xfrm>
          <a:prstGeom prst="rect">
            <a:avLst/>
          </a:prstGeom>
          <a:noFill/>
        </p:spPr>
        <p:txBody>
          <a:bodyPr wrap="square" rtlCol="0">
            <a:spAutoFit/>
          </a:bodyPr>
          <a:lstStyle/>
          <a:p>
            <a:r>
              <a:rPr lang="en-US" sz="2600" b="1" dirty="0" smtClean="0"/>
              <a:t>Comprehensive Plan Chapter 8: Urban Design and Historic Preservation</a:t>
            </a:r>
          </a:p>
          <a:p>
            <a:r>
              <a:rPr lang="en-US" sz="2400" b="1" i="1" dirty="0">
                <a:solidFill>
                  <a:schemeClr val="accent1"/>
                </a:solidFill>
              </a:rPr>
              <a:t>DP </a:t>
            </a:r>
            <a:r>
              <a:rPr lang="en-US" sz="2400" b="1" i="1" dirty="0" smtClean="0">
                <a:solidFill>
                  <a:schemeClr val="accent1"/>
                </a:solidFill>
              </a:rPr>
              <a:t>1.1</a:t>
            </a:r>
            <a:r>
              <a:rPr lang="en-US" sz="2400" b="1" i="1" dirty="0">
                <a:solidFill>
                  <a:schemeClr val="accent1"/>
                </a:solidFill>
              </a:rPr>
              <a:t>: Landmark Structures, Buildings, and Sites</a:t>
            </a:r>
            <a:endParaRPr lang="en-US" sz="2400" b="1" i="1" dirty="0" smtClean="0">
              <a:solidFill>
                <a:schemeClr val="accent1"/>
              </a:solidFill>
            </a:endParaRPr>
          </a:p>
          <a:p>
            <a:pPr lvl="1"/>
            <a:r>
              <a:rPr lang="en-US" sz="2400" dirty="0" smtClean="0"/>
              <a:t>Recognize </a:t>
            </a:r>
            <a:r>
              <a:rPr lang="en-US" sz="2400" dirty="0"/>
              <a:t>and preserve unique or outstanding landmark structures, buildings, and sites</a:t>
            </a:r>
            <a:r>
              <a:rPr lang="en-US" sz="2400" dirty="0" smtClean="0"/>
              <a:t>.</a:t>
            </a:r>
          </a:p>
          <a:p>
            <a:r>
              <a:rPr lang="en-US" sz="2400" b="1" i="1" dirty="0">
                <a:solidFill>
                  <a:schemeClr val="accent1"/>
                </a:solidFill>
              </a:rPr>
              <a:t>DP </a:t>
            </a:r>
            <a:r>
              <a:rPr lang="en-US" sz="2400" b="1" i="1" dirty="0" smtClean="0">
                <a:solidFill>
                  <a:schemeClr val="accent1"/>
                </a:solidFill>
              </a:rPr>
              <a:t>1.2:  </a:t>
            </a:r>
            <a:r>
              <a:rPr lang="en-US" sz="2400" b="1" i="1" dirty="0">
                <a:solidFill>
                  <a:schemeClr val="accent1"/>
                </a:solidFill>
              </a:rPr>
              <a:t>New Development in Established </a:t>
            </a:r>
            <a:r>
              <a:rPr lang="en-US" sz="2400" b="1" i="1" dirty="0" smtClean="0">
                <a:solidFill>
                  <a:schemeClr val="accent1"/>
                </a:solidFill>
              </a:rPr>
              <a:t>Neighborhoods</a:t>
            </a:r>
          </a:p>
          <a:p>
            <a:pPr lvl="1"/>
            <a:r>
              <a:rPr lang="en-US" sz="2400" dirty="0" smtClean="0"/>
              <a:t>Encourage </a:t>
            </a:r>
            <a:r>
              <a:rPr lang="en-US" sz="2400" dirty="0"/>
              <a:t>new development that is of a type, scale, orientation, and design that maintains or improves the character, aesthetic quality, and livability of the </a:t>
            </a:r>
            <a:r>
              <a:rPr lang="en-US" sz="2400" dirty="0" smtClean="0"/>
              <a:t>neighborhood.</a:t>
            </a:r>
            <a:endParaRPr lang="en-US" sz="2400" dirty="0"/>
          </a:p>
          <a:p>
            <a:r>
              <a:rPr lang="en-US" sz="2400" b="1" i="1" dirty="0">
                <a:solidFill>
                  <a:schemeClr val="accent1"/>
                </a:solidFill>
              </a:rPr>
              <a:t>DP </a:t>
            </a:r>
            <a:r>
              <a:rPr lang="en-US" sz="2400" b="1" i="1" dirty="0" smtClean="0">
                <a:solidFill>
                  <a:schemeClr val="accent1"/>
                </a:solidFill>
              </a:rPr>
              <a:t>2.7: </a:t>
            </a:r>
            <a:r>
              <a:rPr lang="en-US" sz="2400" b="1" i="1" dirty="0">
                <a:solidFill>
                  <a:schemeClr val="accent1"/>
                </a:solidFill>
              </a:rPr>
              <a:t>Historic District and Sub-Area Design Guidelines </a:t>
            </a:r>
            <a:endParaRPr lang="en-US" sz="2400" b="1" i="1" dirty="0" smtClean="0">
              <a:solidFill>
                <a:schemeClr val="accent1"/>
              </a:solidFill>
            </a:endParaRPr>
          </a:p>
          <a:p>
            <a:pPr lvl="1"/>
            <a:r>
              <a:rPr lang="en-US" sz="2400" dirty="0" smtClean="0"/>
              <a:t>Utilize </a:t>
            </a:r>
            <a:r>
              <a:rPr lang="en-US" sz="2400" dirty="0"/>
              <a:t>design guidelines and criteria for sub-areas and historic districts that are based on local community participation and the particular character and development issues of each sub-area or historic district. </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000" i="1" dirty="0" smtClean="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310" b="-682"/>
          <a:stretch/>
        </p:blipFill>
        <p:spPr>
          <a:xfrm>
            <a:off x="8118794" y="24856"/>
            <a:ext cx="3976225" cy="1815114"/>
          </a:xfrm>
          <a:prstGeom prst="rect">
            <a:avLst/>
          </a:prstGeom>
          <a:ln>
            <a:solidFill>
              <a:schemeClr val="accent1"/>
            </a:solidFill>
          </a:ln>
        </p:spPr>
      </p:pic>
    </p:spTree>
    <p:extLst>
      <p:ext uri="{BB962C8B-B14F-4D97-AF65-F5344CB8AC3E}">
        <p14:creationId xmlns:p14="http://schemas.microsoft.com/office/powerpoint/2010/main" val="339919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40" y="422249"/>
            <a:ext cx="10571998" cy="970450"/>
          </a:xfrm>
        </p:spPr>
        <p:txBody>
          <a:bodyPr/>
          <a:lstStyle/>
          <a:p>
            <a:r>
              <a:rPr lang="en-US" dirty="0" smtClean="0"/>
              <a:t>IMPLEMENTING THE COMPREHENSIVE PLAN</a:t>
            </a:r>
            <a:endParaRPr lang="en-US" dirty="0"/>
          </a:p>
        </p:txBody>
      </p:sp>
      <p:sp>
        <p:nvSpPr>
          <p:cNvPr id="3" name="Content Placeholder 2"/>
          <p:cNvSpPr>
            <a:spLocks noGrp="1"/>
          </p:cNvSpPr>
          <p:nvPr>
            <p:ph idx="1"/>
          </p:nvPr>
        </p:nvSpPr>
        <p:spPr>
          <a:xfrm>
            <a:off x="233400" y="2263851"/>
            <a:ext cx="11811742" cy="4411269"/>
          </a:xfrm>
        </p:spPr>
        <p:txBody>
          <a:bodyPr>
            <a:normAutofit fontScale="92500"/>
          </a:bodyPr>
          <a:lstStyle/>
          <a:p>
            <a:pPr marL="0" indent="0">
              <a:buNone/>
            </a:pPr>
            <a:r>
              <a:rPr lang="en-US" sz="2600" b="1" i="1" dirty="0">
                <a:solidFill>
                  <a:schemeClr val="accent1"/>
                </a:solidFill>
              </a:rPr>
              <a:t>DP 3.10 Zoning Provisions and Building Regulations </a:t>
            </a:r>
            <a:endParaRPr lang="en-US" sz="2600" b="1" i="1" dirty="0" smtClean="0">
              <a:solidFill>
                <a:schemeClr val="accent1"/>
              </a:solidFill>
            </a:endParaRPr>
          </a:p>
          <a:p>
            <a:pPr marL="0" indent="0">
              <a:buNone/>
            </a:pPr>
            <a:r>
              <a:rPr lang="en-US" sz="2400" dirty="0" smtClean="0"/>
              <a:t>Utili</a:t>
            </a:r>
            <a:r>
              <a:rPr lang="en-US" sz="2600" dirty="0" smtClean="0"/>
              <a:t>ze </a:t>
            </a:r>
            <a:r>
              <a:rPr lang="en-US" sz="2600" b="1" dirty="0"/>
              <a:t>zoning provisions, building regulations, and design standards </a:t>
            </a:r>
            <a:r>
              <a:rPr lang="en-US" sz="2600" dirty="0"/>
              <a:t>that are appropriate for historic districts, sites, and structures. </a:t>
            </a:r>
            <a:endParaRPr lang="en-US" sz="2400" dirty="0" smtClean="0"/>
          </a:p>
          <a:p>
            <a:pPr marL="0" indent="0">
              <a:buNone/>
            </a:pPr>
            <a:r>
              <a:rPr lang="en-US" dirty="0" smtClean="0"/>
              <a:t>Discussion</a:t>
            </a:r>
            <a:r>
              <a:rPr lang="en-US" dirty="0"/>
              <a:t>: Regulations are tools that can and should be used to promote preservation and renovation rather than demolition. </a:t>
            </a:r>
            <a:r>
              <a:rPr lang="en-US" dirty="0" smtClean="0"/>
              <a:t>Examples </a:t>
            </a:r>
            <a:r>
              <a:rPr lang="en-US" dirty="0"/>
              <a:t>include retaining favorable zoning options (Historic Conditional Use Permits and Historic District Overlay </a:t>
            </a:r>
            <a:r>
              <a:rPr lang="en-US" dirty="0" smtClean="0"/>
              <a:t>Zones), and encouraging the use of form based codes and special building codes like the historic building sections of the International Building Code (IBC) and International Existing Building Code.</a:t>
            </a:r>
            <a:endParaRPr lang="en-US" sz="1900" dirty="0"/>
          </a:p>
          <a:p>
            <a:pPr marL="0" indent="0">
              <a:buNone/>
            </a:pPr>
            <a:r>
              <a:rPr lang="en-US" sz="2600" b="1" i="1" dirty="0">
                <a:solidFill>
                  <a:schemeClr val="accent1"/>
                </a:solidFill>
              </a:rPr>
              <a:t>DP 3.13 Historic Districts and Neighborhoods </a:t>
            </a:r>
            <a:endParaRPr lang="en-US" sz="2600" b="1" i="1" dirty="0" smtClean="0">
              <a:solidFill>
                <a:schemeClr val="accent1"/>
              </a:solidFill>
            </a:endParaRPr>
          </a:p>
          <a:p>
            <a:pPr marL="0" indent="0">
              <a:buNone/>
            </a:pPr>
            <a:r>
              <a:rPr lang="en-US" sz="2600" dirty="0" smtClean="0"/>
              <a:t>Assist</a:t>
            </a:r>
            <a:r>
              <a:rPr lang="en-US" sz="2600" b="1" i="1" dirty="0" smtClean="0"/>
              <a:t> </a:t>
            </a:r>
            <a:r>
              <a:rPr lang="en-US" sz="2600" dirty="0"/>
              <a:t>neighborhoods and other potential historic districts to identify, recognize, and highlight their social and economic origins and promote the preservation of their historic heritage, cultural resources, and built environment.</a:t>
            </a:r>
          </a:p>
        </p:txBody>
      </p:sp>
    </p:spTree>
    <p:extLst>
      <p:ext uri="{BB962C8B-B14F-4D97-AF65-F5344CB8AC3E}">
        <p14:creationId xmlns:p14="http://schemas.microsoft.com/office/powerpoint/2010/main" val="901149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051" y="339123"/>
            <a:ext cx="10571998" cy="970450"/>
          </a:xfrm>
        </p:spPr>
        <p:txBody>
          <a:bodyPr/>
          <a:lstStyle/>
          <a:p>
            <a:r>
              <a:rPr lang="en-US" dirty="0" smtClean="0">
                <a:effectLst>
                  <a:outerShdw blurRad="38100" dist="38100" dir="2700000" algn="tl">
                    <a:srgbClr val="000000">
                      <a:alpha val="43137"/>
                    </a:srgbClr>
                  </a:outerShdw>
                </a:effectLst>
              </a:rPr>
              <a:t>Basics of Browne’s Addition</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61930" y="665019"/>
            <a:ext cx="4077669" cy="3058252"/>
          </a:xfrm>
          <a:prstGeom prst="rect">
            <a:avLst/>
          </a:prstGeom>
          <a:ln>
            <a:solidFill>
              <a:schemeClr val="bg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1995" y="3819698"/>
            <a:ext cx="3207604" cy="2405703"/>
          </a:xfrm>
          <a:prstGeom prst="rect">
            <a:avLst/>
          </a:prstGeom>
        </p:spPr>
      </p:pic>
      <p:sp>
        <p:nvSpPr>
          <p:cNvPr id="5" name="TextBox 4"/>
          <p:cNvSpPr txBox="1"/>
          <p:nvPr/>
        </p:nvSpPr>
        <p:spPr>
          <a:xfrm>
            <a:off x="266007" y="2128058"/>
            <a:ext cx="7622771" cy="4493538"/>
          </a:xfrm>
          <a:prstGeom prst="rect">
            <a:avLst/>
          </a:prstGeom>
          <a:noFill/>
        </p:spPr>
        <p:txBody>
          <a:bodyPr wrap="square" rtlCol="0">
            <a:spAutoFit/>
          </a:bodyPr>
          <a:lstStyle/>
          <a:p>
            <a:r>
              <a:rPr lang="en-US" sz="2400" dirty="0" smtClean="0"/>
              <a:t>The neighborhood has been a National Register Historic District since 1976</a:t>
            </a:r>
          </a:p>
          <a:p>
            <a:pPr marL="742950" lvl="1" indent="-285750">
              <a:buFont typeface="Arial" panose="020B0604020202020204" pitchFamily="34" charset="0"/>
              <a:buChar char="•"/>
            </a:pPr>
            <a:r>
              <a:rPr lang="en-US" sz="2200" dirty="0" smtClean="0"/>
              <a:t>The only “protection” in a NR District in Spokane is a review of demolition</a:t>
            </a:r>
          </a:p>
          <a:p>
            <a:pPr marL="742950" lvl="1" indent="-285750">
              <a:buFont typeface="Arial" panose="020B0604020202020204" pitchFamily="34" charset="0"/>
              <a:buChar char="•"/>
            </a:pPr>
            <a:r>
              <a:rPr lang="en-US" sz="2200" dirty="0" smtClean="0"/>
              <a:t>In the past, as long as there was a replacement structure, HPO had to sign off on the demolition – without design review of the replacement structure</a:t>
            </a:r>
          </a:p>
          <a:p>
            <a:pPr>
              <a:spcBef>
                <a:spcPts val="1200"/>
              </a:spcBef>
            </a:pPr>
            <a:r>
              <a:rPr lang="en-US" sz="2400" dirty="0" smtClean="0"/>
              <a:t>After several demolitions in the neighborhood in 2015, the BANC asked the HPO and City Council for some additional protections for the historic neighborhood</a:t>
            </a:r>
          </a:p>
        </p:txBody>
      </p:sp>
    </p:spTree>
    <p:extLst>
      <p:ext uri="{BB962C8B-B14F-4D97-AF65-F5344CB8AC3E}">
        <p14:creationId xmlns:p14="http://schemas.microsoft.com/office/powerpoint/2010/main" val="386681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3948" y="322497"/>
            <a:ext cx="10571998" cy="970450"/>
          </a:xfrm>
        </p:spPr>
        <p:txBody>
          <a:bodyPr/>
          <a:lstStyle/>
          <a:p>
            <a:r>
              <a:rPr lang="en-US" dirty="0" smtClean="0">
                <a:effectLst>
                  <a:outerShdw blurRad="38100" dist="38100" dir="2700000" algn="tl">
                    <a:srgbClr val="000000">
                      <a:alpha val="43137"/>
                    </a:srgbClr>
                  </a:outerShdw>
                </a:effectLst>
              </a:rPr>
              <a:t>Basics of Browne’s Addition</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279" y="807722"/>
            <a:ext cx="4077669" cy="3058251"/>
          </a:xfrm>
          <a:prstGeom prst="rect">
            <a:avLst/>
          </a:prstGeom>
          <a:ln>
            <a:solidFill>
              <a:schemeClr val="bg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344" y="4208573"/>
            <a:ext cx="3207604" cy="2405703"/>
          </a:xfrm>
          <a:prstGeom prst="rect">
            <a:avLst/>
          </a:prstGeom>
        </p:spPr>
      </p:pic>
      <p:sp>
        <p:nvSpPr>
          <p:cNvPr id="5" name="TextBox 4"/>
          <p:cNvSpPr txBox="1"/>
          <p:nvPr/>
        </p:nvSpPr>
        <p:spPr>
          <a:xfrm>
            <a:off x="4339244" y="1902535"/>
            <a:ext cx="7622771" cy="5355312"/>
          </a:xfrm>
          <a:prstGeom prst="rect">
            <a:avLst/>
          </a:prstGeom>
          <a:noFill/>
        </p:spPr>
        <p:txBody>
          <a:bodyPr wrap="square" rtlCol="0">
            <a:spAutoFit/>
          </a:bodyPr>
          <a:lstStyle/>
          <a:p>
            <a:pPr>
              <a:spcBef>
                <a:spcPts val="1200"/>
              </a:spcBef>
            </a:pPr>
            <a:r>
              <a:rPr lang="en-US" sz="2400" dirty="0"/>
              <a:t>In June 2015, Browne’s Addition Neighborhood Council (BANC) was presented with options to give them more protection/control of the changes in the neighborhood:</a:t>
            </a:r>
          </a:p>
          <a:p>
            <a:pPr marL="800100" lvl="1" indent="-342900">
              <a:spcBef>
                <a:spcPts val="1200"/>
              </a:spcBef>
              <a:buFont typeface="Arial" panose="020B0604020202020204" pitchFamily="34" charset="0"/>
              <a:buChar char="•"/>
            </a:pPr>
            <a:r>
              <a:rPr lang="en-US" sz="2200" dirty="0"/>
              <a:t>Options included an overlay zone or a local historic district</a:t>
            </a:r>
          </a:p>
          <a:p>
            <a:pPr>
              <a:spcBef>
                <a:spcPts val="1200"/>
              </a:spcBef>
            </a:pPr>
            <a:r>
              <a:rPr lang="en-US" sz="2400" dirty="0" smtClean="0"/>
              <a:t>A revision of SMC 17D.040 (Historic Preservation) was undertaken to allow for the creation of large-scale historic districts in Spokane</a:t>
            </a:r>
          </a:p>
          <a:p>
            <a:pPr marL="800100" lvl="1" indent="-342900">
              <a:spcBef>
                <a:spcPts val="1200"/>
              </a:spcBef>
              <a:buFont typeface="Arial" panose="020B0604020202020204" pitchFamily="34" charset="0"/>
              <a:buChar char="•"/>
            </a:pPr>
            <a:r>
              <a:rPr lang="en-US" sz="2000" dirty="0"/>
              <a:t>CM Kinnear implemented a moratorium on demolition in Browne’s in </a:t>
            </a:r>
            <a:r>
              <a:rPr lang="en-US" sz="2000" dirty="0" smtClean="0"/>
              <a:t>2016-17 </a:t>
            </a:r>
            <a:endParaRPr lang="en-US" sz="2000" dirty="0"/>
          </a:p>
          <a:p>
            <a:pPr marL="800100" lvl="1" indent="-342900">
              <a:spcBef>
                <a:spcPts val="1200"/>
              </a:spcBef>
              <a:buFont typeface="Arial" panose="020B0604020202020204" pitchFamily="34" charset="0"/>
              <a:buChar char="•"/>
            </a:pPr>
            <a:r>
              <a:rPr lang="en-US" sz="2000" dirty="0" smtClean="0"/>
              <a:t>Revision passed City Council in February of 2018</a:t>
            </a:r>
          </a:p>
          <a:p>
            <a:pPr marL="800100" lvl="1" indent="-342900">
              <a:spcBef>
                <a:spcPts val="1200"/>
              </a:spcBef>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870681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385" y="339123"/>
            <a:ext cx="10571998" cy="970450"/>
          </a:xfrm>
        </p:spPr>
        <p:txBody>
          <a:bodyPr/>
          <a:lstStyle/>
          <a:p>
            <a:r>
              <a:rPr lang="en-US" dirty="0" smtClean="0">
                <a:effectLst>
                  <a:outerShdw blurRad="38100" dist="38100" dir="2700000" algn="tl">
                    <a:srgbClr val="000000">
                      <a:alpha val="43137"/>
                    </a:srgbClr>
                  </a:outerShdw>
                </a:effectLst>
              </a:rPr>
              <a:t>History of Historic Preservation in BA</a:t>
            </a:r>
            <a:endParaRPr lang="en-US" dirty="0">
              <a:effectLst>
                <a:outerShdw blurRad="38100" dist="38100" dir="2700000" algn="tl">
                  <a:srgbClr val="000000">
                    <a:alpha val="43137"/>
                  </a:srgbClr>
                </a:outerShdw>
              </a:effectLst>
            </a:endParaRPr>
          </a:p>
        </p:txBody>
      </p:sp>
      <p:sp>
        <p:nvSpPr>
          <p:cNvPr id="2" name="TextBox 1"/>
          <p:cNvSpPr txBox="1"/>
          <p:nvPr/>
        </p:nvSpPr>
        <p:spPr>
          <a:xfrm>
            <a:off x="382385" y="2177930"/>
            <a:ext cx="11546379" cy="3600986"/>
          </a:xfrm>
          <a:prstGeom prst="rect">
            <a:avLst/>
          </a:prstGeom>
          <a:noFill/>
        </p:spPr>
        <p:txBody>
          <a:bodyPr wrap="square" rtlCol="0">
            <a:spAutoFit/>
          </a:bodyPr>
          <a:lstStyle/>
          <a:p>
            <a:r>
              <a:rPr lang="en-US" sz="2400" dirty="0" smtClean="0"/>
              <a:t>BANC requested the local </a:t>
            </a:r>
            <a:r>
              <a:rPr lang="en-US" sz="2400" dirty="0"/>
              <a:t>historic district </a:t>
            </a:r>
            <a:r>
              <a:rPr lang="en-US" sz="2400" dirty="0" smtClean="0"/>
              <a:t>in order to</a:t>
            </a:r>
            <a:r>
              <a:rPr lang="en-US" sz="2400" dirty="0"/>
              <a:t>:</a:t>
            </a:r>
          </a:p>
          <a:p>
            <a:pPr marL="800100" lvl="1" indent="-342900">
              <a:buFont typeface="Arial" panose="020B0604020202020204" pitchFamily="34" charset="0"/>
              <a:buChar char="•"/>
            </a:pPr>
            <a:r>
              <a:rPr lang="en-US" sz="2200" dirty="0"/>
              <a:t>Give more protection to the neighborhood’s historic resources through design review of existing and new construction</a:t>
            </a:r>
          </a:p>
          <a:p>
            <a:pPr marL="800100" lvl="1" indent="-342900">
              <a:buFont typeface="Arial" panose="020B0604020202020204" pitchFamily="34" charset="0"/>
              <a:buChar char="•"/>
            </a:pPr>
            <a:r>
              <a:rPr lang="en-US" sz="2200" dirty="0"/>
              <a:t>Offer incentives to “contributing properties” within the district (Special Valuation and Façade Improvement Grants, amongst others)</a:t>
            </a:r>
          </a:p>
          <a:p>
            <a:pPr marL="800100" lvl="1" indent="-342900">
              <a:buFont typeface="Arial" panose="020B0604020202020204" pitchFamily="34" charset="0"/>
              <a:buChar char="•"/>
            </a:pPr>
            <a:r>
              <a:rPr lang="en-US" sz="2200" dirty="0"/>
              <a:t>Review of demolitions within Browne’s</a:t>
            </a:r>
          </a:p>
          <a:p>
            <a:pPr marL="800100" lvl="1" indent="-342900">
              <a:buFont typeface="Arial" panose="020B0604020202020204" pitchFamily="34" charset="0"/>
              <a:buChar char="•"/>
            </a:pPr>
            <a:r>
              <a:rPr lang="en-US" sz="2200" dirty="0"/>
              <a:t>Maintain the historic nature of the district</a:t>
            </a:r>
          </a:p>
          <a:p>
            <a:endParaRPr lang="en-US" sz="2400" dirty="0"/>
          </a:p>
          <a:p>
            <a:r>
              <a:rPr lang="en-US" sz="2400" dirty="0" smtClean="0"/>
              <a:t>In July of 2017, HPO </a:t>
            </a:r>
            <a:r>
              <a:rPr lang="en-US" sz="2400" dirty="0"/>
              <a:t>received grant funding from the DAHP for $22,000 for the project ($17,000 from Federal pass-through, $5,000 cash match).</a:t>
            </a:r>
          </a:p>
        </p:txBody>
      </p:sp>
    </p:spTree>
    <p:extLst>
      <p:ext uri="{BB962C8B-B14F-4D97-AF65-F5344CB8AC3E}">
        <p14:creationId xmlns:p14="http://schemas.microsoft.com/office/powerpoint/2010/main" val="1608450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Individually listed properties on the SRHP</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7513" y="1562290"/>
            <a:ext cx="6699538" cy="5113698"/>
          </a:xfrm>
          <a:prstGeom prst="rect">
            <a:avLst/>
          </a:prstGeom>
          <a:ln>
            <a:solidFill>
              <a:schemeClr val="bg1"/>
            </a:solidFill>
          </a:ln>
        </p:spPr>
      </p:pic>
      <p:sp>
        <p:nvSpPr>
          <p:cNvPr id="4" name="TextBox 3"/>
          <p:cNvSpPr txBox="1"/>
          <p:nvPr/>
        </p:nvSpPr>
        <p:spPr>
          <a:xfrm>
            <a:off x="174567" y="2394065"/>
            <a:ext cx="4738255" cy="3600986"/>
          </a:xfrm>
          <a:prstGeom prst="rect">
            <a:avLst/>
          </a:prstGeom>
          <a:noFill/>
        </p:spPr>
        <p:txBody>
          <a:bodyPr wrap="square" rtlCol="0">
            <a:spAutoFit/>
          </a:bodyPr>
          <a:lstStyle/>
          <a:p>
            <a:r>
              <a:rPr lang="en-US" sz="2400" dirty="0" smtClean="0"/>
              <a:t>Browne’s Addition has 21 individually listed properties on the Spokane Register of Historic Places</a:t>
            </a:r>
          </a:p>
          <a:p>
            <a:pPr marL="342900" indent="-342900">
              <a:buFont typeface="Arial" panose="020B0604020202020204" pitchFamily="34" charset="0"/>
              <a:buChar char="•"/>
            </a:pPr>
            <a:r>
              <a:rPr lang="en-US" sz="2200" dirty="0" smtClean="0"/>
              <a:t>These are the only properties that we can offer incentives for preservation activities, as well as protection from inappropriate changes or demolition</a:t>
            </a:r>
            <a:endParaRPr lang="en-US" sz="2200" dirty="0"/>
          </a:p>
        </p:txBody>
      </p:sp>
    </p:spTree>
    <p:extLst>
      <p:ext uri="{BB962C8B-B14F-4D97-AF65-F5344CB8AC3E}">
        <p14:creationId xmlns:p14="http://schemas.microsoft.com/office/powerpoint/2010/main" val="1530817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TM03457503[[fn=Quotable]]</Template>
  <TotalTime>3333</TotalTime>
  <Words>1066</Words>
  <Application>Microsoft Office PowerPoint</Application>
  <PresentationFormat>Widescreen</PresentationFormat>
  <Paragraphs>128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2</vt:lpstr>
      <vt:lpstr>Quotable</vt:lpstr>
      <vt:lpstr>Browne’s Addition  Local Historic District Plan Commission Workshop #1</vt:lpstr>
      <vt:lpstr>SPOKANE HISTORIC LANDMARKS COMMISSION</vt:lpstr>
      <vt:lpstr>SPOKANE HISTORIC LANDMARKS COMMISSION</vt:lpstr>
      <vt:lpstr>IMPLEMENTING THE COMPREHENSIVE PLAN</vt:lpstr>
      <vt:lpstr>IMPLEMENTING THE COMPREHENSIVE PLAN</vt:lpstr>
      <vt:lpstr>Basics of Browne’s Addition</vt:lpstr>
      <vt:lpstr>Basics of Browne’s Addition</vt:lpstr>
      <vt:lpstr>History of Historic Preservation in BA</vt:lpstr>
      <vt:lpstr>Individually listed properties on the SRHP</vt:lpstr>
      <vt:lpstr>Proposing a Local Historic District in BA</vt:lpstr>
      <vt:lpstr>Local Historic District Basics</vt:lpstr>
      <vt:lpstr>Design Standards and Guidelines</vt:lpstr>
      <vt:lpstr>Design Standards and Guidelines</vt:lpstr>
      <vt:lpstr>PowerPoint Presentation</vt:lpstr>
      <vt:lpstr>PowerPoint Presentation</vt:lpstr>
      <vt:lpstr>Process for the creation of the district</vt:lpstr>
      <vt:lpstr>Process for the creation of the district</vt:lpstr>
      <vt:lpstr>Next Steps…</vt:lpstr>
      <vt:lpstr>PowerPoint Presentation</vt:lpstr>
    </vt:vector>
  </TitlesOfParts>
  <Company>City of Spokane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Browne’s Addition  Local Historic District Plan Commission Workshop</dc:title>
  <dc:creator>Camporeale, Logan</dc:creator>
  <cp:lastModifiedBy>Duvall, Megan</cp:lastModifiedBy>
  <cp:revision>49</cp:revision>
  <dcterms:created xsi:type="dcterms:W3CDTF">2019-04-10T22:46:45Z</dcterms:created>
  <dcterms:modified xsi:type="dcterms:W3CDTF">2019-04-25T18:44:47Z</dcterms:modified>
</cp:coreProperties>
</file>