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17"/>
  </p:handoutMasterIdLst>
  <p:sldIdLst>
    <p:sldId id="288" r:id="rId2"/>
    <p:sldId id="293" r:id="rId3"/>
    <p:sldId id="306" r:id="rId4"/>
    <p:sldId id="324" r:id="rId5"/>
    <p:sldId id="295" r:id="rId6"/>
    <p:sldId id="296" r:id="rId7"/>
    <p:sldId id="297" r:id="rId8"/>
    <p:sldId id="298" r:id="rId9"/>
    <p:sldId id="305" r:id="rId10"/>
    <p:sldId id="299" r:id="rId11"/>
    <p:sldId id="300" r:id="rId12"/>
    <p:sldId id="325" r:id="rId13"/>
    <p:sldId id="326" r:id="rId14"/>
    <p:sldId id="308" r:id="rId15"/>
    <p:sldId id="327" r:id="rId1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69305049-A966-4CEE-BBAF-361AA0EA0F43}" type="datetimeFigureOut">
              <a:rPr lang="en-US" smtClean="0"/>
              <a:t>10/7/2017</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162255D-7585-48C8-B8AC-653E46232627}" type="slidenum">
              <a:rPr lang="en-US" smtClean="0"/>
              <a:t>‹#›</a:t>
            </a:fld>
            <a:endParaRPr lang="en-US" dirty="0"/>
          </a:p>
        </p:txBody>
      </p:sp>
    </p:spTree>
    <p:extLst>
      <p:ext uri="{BB962C8B-B14F-4D97-AF65-F5344CB8AC3E}">
        <p14:creationId xmlns:p14="http://schemas.microsoft.com/office/powerpoint/2010/main" val="6217592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381870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652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1927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3006532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098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864462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162894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251718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16678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391840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174494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388092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168724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339063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CD38C0-423F-477F-BBE8-127B49E2C31C}"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98B0FF-D838-41F7-872B-C027EFB578A1}" type="slidenum">
              <a:rPr lang="en-US" smtClean="0"/>
              <a:t>‹#›</a:t>
            </a:fld>
            <a:endParaRPr lang="en-US" dirty="0"/>
          </a:p>
        </p:txBody>
      </p:sp>
    </p:spTree>
    <p:extLst>
      <p:ext uri="{BB962C8B-B14F-4D97-AF65-F5344CB8AC3E}">
        <p14:creationId xmlns:p14="http://schemas.microsoft.com/office/powerpoint/2010/main" val="149037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98B0FF-D838-41F7-872B-C027EFB578A1}" type="slidenum">
              <a:rPr lang="en-US" smtClean="0"/>
              <a:t>‹#›</a:t>
            </a:fld>
            <a:endParaRPr lang="en-US" dirty="0"/>
          </a:p>
        </p:txBody>
      </p:sp>
      <p:sp>
        <p:nvSpPr>
          <p:cNvPr id="5" name="Date Placeholder 4"/>
          <p:cNvSpPr>
            <a:spLocks noGrp="1"/>
          </p:cNvSpPr>
          <p:nvPr>
            <p:ph type="dt" sz="half" idx="10"/>
          </p:nvPr>
        </p:nvSpPr>
        <p:spPr/>
        <p:txBody>
          <a:bodyPr/>
          <a:lstStyle/>
          <a:p>
            <a:fld id="{90CD38C0-423F-477F-BBE8-127B49E2C31C}" type="datetimeFigureOut">
              <a:rPr lang="en-US" smtClean="0"/>
              <a:t>10/7/2017</a:t>
            </a:fld>
            <a:endParaRPr lang="en-US" dirty="0"/>
          </a:p>
        </p:txBody>
      </p:sp>
    </p:spTree>
    <p:extLst>
      <p:ext uri="{BB962C8B-B14F-4D97-AF65-F5344CB8AC3E}">
        <p14:creationId xmlns:p14="http://schemas.microsoft.com/office/powerpoint/2010/main" val="258998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CD38C0-423F-477F-BBE8-127B49E2C31C}" type="datetimeFigureOut">
              <a:rPr lang="en-US" smtClean="0"/>
              <a:t>10/7/2017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98B0FF-D838-41F7-872B-C027EFB578A1}" type="slidenum">
              <a:rPr lang="en-US" smtClean="0"/>
              <a:t>‹#›</a:t>
            </a:fld>
            <a:endParaRPr lang="en-US" dirty="0"/>
          </a:p>
        </p:txBody>
      </p:sp>
    </p:spTree>
    <p:extLst>
      <p:ext uri="{BB962C8B-B14F-4D97-AF65-F5344CB8AC3E}">
        <p14:creationId xmlns:p14="http://schemas.microsoft.com/office/powerpoint/2010/main" val="21335408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03503" y="514906"/>
            <a:ext cx="5045807" cy="6193626"/>
          </a:xfrm>
        </p:spPr>
        <p:txBody>
          <a:bodyPr>
            <a:noAutofit/>
          </a:bodyPr>
          <a:lstStyle/>
          <a:p>
            <a:pPr algn="ctr"/>
            <a:r>
              <a:rPr lang="en-US" sz="4000" dirty="0"/>
              <a:t>CLG Training</a:t>
            </a:r>
            <a:br>
              <a:rPr lang="en-US" sz="4000" dirty="0"/>
            </a:br>
            <a:br>
              <a:rPr lang="en-US" sz="4000" dirty="0"/>
            </a:br>
            <a:r>
              <a:rPr lang="en-US" sz="4000" dirty="0"/>
              <a:t>Meeting Procedures and Making a Defensible Decision</a:t>
            </a:r>
            <a:br>
              <a:rPr lang="en-US" sz="4000" dirty="0"/>
            </a:br>
            <a:br>
              <a:rPr lang="en-US" sz="4000" dirty="0"/>
            </a:br>
            <a:r>
              <a:rPr lang="en-US" sz="4000" dirty="0"/>
              <a:t>Spokane, WA </a:t>
            </a:r>
            <a:br>
              <a:rPr lang="en-US" sz="4000" dirty="0"/>
            </a:br>
            <a:r>
              <a:rPr lang="en-US" sz="4000" dirty="0"/>
              <a:t>September 26, 2017</a:t>
            </a:r>
            <a:br>
              <a:rPr lang="en-US" sz="4000" dirty="0"/>
            </a:br>
            <a:br>
              <a:rPr lang="en-US" sz="4000" dirty="0"/>
            </a:br>
            <a:r>
              <a:rPr lang="en-US" sz="4000" dirty="0"/>
              <a:t>Karen Gordon</a:t>
            </a:r>
          </a:p>
        </p:txBody>
      </p:sp>
      <p:sp>
        <p:nvSpPr>
          <p:cNvPr id="5" name="Subtitle 4"/>
          <p:cNvSpPr>
            <a:spLocks noGrp="1"/>
          </p:cNvSpPr>
          <p:nvPr>
            <p:ph type="subTitle" idx="1"/>
          </p:nvPr>
        </p:nvSpPr>
        <p:spPr>
          <a:xfrm>
            <a:off x="5105400" y="4572000"/>
            <a:ext cx="4887820" cy="1371600"/>
          </a:xfrm>
        </p:spPr>
        <p:txBody>
          <a:bodyPr>
            <a:normAutofit/>
          </a:bodyPr>
          <a:lstStyle/>
          <a:p>
            <a:endParaRPr lang="en-US" dirty="0"/>
          </a:p>
          <a:p>
            <a:pPr algn="l"/>
            <a:endParaRPr lang="en-US" sz="2800" dirty="0"/>
          </a:p>
        </p:txBody>
      </p:sp>
    </p:spTree>
    <p:extLst>
      <p:ext uri="{BB962C8B-B14F-4D97-AF65-F5344CB8AC3E}">
        <p14:creationId xmlns:p14="http://schemas.microsoft.com/office/powerpoint/2010/main" val="49532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 the Meeting</a:t>
            </a:r>
          </a:p>
        </p:txBody>
      </p:sp>
      <p:sp>
        <p:nvSpPr>
          <p:cNvPr id="5" name="Text Placeholder 4"/>
          <p:cNvSpPr>
            <a:spLocks noGrp="1"/>
          </p:cNvSpPr>
          <p:nvPr>
            <p:ph type="body" idx="1"/>
          </p:nvPr>
        </p:nvSpPr>
        <p:spPr/>
        <p:txBody>
          <a:bodyPr/>
          <a:lstStyle/>
          <a:p>
            <a:r>
              <a:rPr lang="en-US" dirty="0"/>
              <a:t>Staff</a:t>
            </a:r>
          </a:p>
        </p:txBody>
      </p:sp>
      <p:sp>
        <p:nvSpPr>
          <p:cNvPr id="6" name="Content Placeholder 5"/>
          <p:cNvSpPr>
            <a:spLocks noGrp="1"/>
          </p:cNvSpPr>
          <p:nvPr>
            <p:ph sz="half" idx="2"/>
          </p:nvPr>
        </p:nvSpPr>
        <p:spPr/>
        <p:txBody>
          <a:bodyPr>
            <a:normAutofit/>
          </a:bodyPr>
          <a:lstStyle/>
          <a:p>
            <a:r>
              <a:rPr lang="en-US" b="1" dirty="0"/>
              <a:t>Present information in a neutral manner</a:t>
            </a:r>
          </a:p>
          <a:p>
            <a:r>
              <a:rPr lang="en-US" b="1" dirty="0"/>
              <a:t>Refer to information presented in application, ordinance and guidelines, staff report</a:t>
            </a:r>
          </a:p>
          <a:p>
            <a:r>
              <a:rPr lang="en-US" b="1" dirty="0"/>
              <a:t>Take minutes of meeting</a:t>
            </a:r>
          </a:p>
          <a:p>
            <a:endParaRPr lang="en-US" sz="2000" dirty="0"/>
          </a:p>
        </p:txBody>
      </p:sp>
      <p:sp>
        <p:nvSpPr>
          <p:cNvPr id="7" name="Text Placeholder 6"/>
          <p:cNvSpPr>
            <a:spLocks noGrp="1"/>
          </p:cNvSpPr>
          <p:nvPr>
            <p:ph type="body" sz="quarter" idx="3"/>
          </p:nvPr>
        </p:nvSpPr>
        <p:spPr/>
        <p:txBody>
          <a:bodyPr/>
          <a:lstStyle/>
          <a:p>
            <a:r>
              <a:rPr lang="en-US" dirty="0"/>
              <a:t>Commission Members</a:t>
            </a:r>
          </a:p>
        </p:txBody>
      </p:sp>
      <p:sp>
        <p:nvSpPr>
          <p:cNvPr id="8" name="Content Placeholder 7"/>
          <p:cNvSpPr>
            <a:spLocks noGrp="1"/>
          </p:cNvSpPr>
          <p:nvPr>
            <p:ph sz="quarter" idx="4"/>
          </p:nvPr>
        </p:nvSpPr>
        <p:spPr/>
        <p:txBody>
          <a:bodyPr>
            <a:normAutofit fontScale="85000" lnSpcReduction="20000"/>
          </a:bodyPr>
          <a:lstStyle/>
          <a:p>
            <a:r>
              <a:rPr lang="en-US" sz="2100" b="1" dirty="0"/>
              <a:t>Listen to presentation by staff and applicant</a:t>
            </a:r>
          </a:p>
          <a:p>
            <a:r>
              <a:rPr lang="en-US" sz="2100" b="1" dirty="0"/>
              <a:t>No extraneous conversations with fellow Commission members</a:t>
            </a:r>
          </a:p>
          <a:p>
            <a:r>
              <a:rPr lang="en-US" sz="2100" b="1" dirty="0"/>
              <a:t>Ask questions when it is your turn to ask questions – don’t interrupt the presenter or each other!</a:t>
            </a:r>
          </a:p>
          <a:p>
            <a:r>
              <a:rPr lang="en-US" sz="2100" b="1" dirty="0"/>
              <a:t>Make your decisions based on your ordinance and guidelines, not personal preferences</a:t>
            </a:r>
          </a:p>
          <a:p>
            <a:r>
              <a:rPr lang="en-US" sz="2100" b="1" dirty="0"/>
              <a:t>Agree to disagree but respect your fellow member’s rationale</a:t>
            </a:r>
          </a:p>
          <a:p>
            <a:pPr>
              <a:buNone/>
            </a:pPr>
            <a:endParaRPr lang="en-US" sz="2000" dirty="0"/>
          </a:p>
          <a:p>
            <a:pPr>
              <a:buNone/>
            </a:pPr>
            <a:endParaRPr lang="en-US" sz="2000" dirty="0"/>
          </a:p>
          <a:p>
            <a:endParaRPr lang="en-US" sz="2000" dirty="0"/>
          </a:p>
          <a:p>
            <a:endParaRPr lang="en-US" sz="2000" dirty="0"/>
          </a:p>
        </p:txBody>
      </p:sp>
    </p:spTree>
    <p:extLst>
      <p:ext uri="{BB962C8B-B14F-4D97-AF65-F5344CB8AC3E}">
        <p14:creationId xmlns:p14="http://schemas.microsoft.com/office/powerpoint/2010/main" val="3903819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52052"/>
            <a:ext cx="8596668" cy="1320800"/>
          </a:xfrm>
        </p:spPr>
        <p:txBody>
          <a:bodyPr/>
          <a:lstStyle/>
          <a:p>
            <a:r>
              <a:rPr lang="en-US" dirty="0"/>
              <a:t>After the Meeting</a:t>
            </a:r>
          </a:p>
        </p:txBody>
      </p:sp>
      <p:sp>
        <p:nvSpPr>
          <p:cNvPr id="3" name="Text Placeholder 2"/>
          <p:cNvSpPr>
            <a:spLocks noGrp="1"/>
          </p:cNvSpPr>
          <p:nvPr>
            <p:ph type="body" idx="1"/>
          </p:nvPr>
        </p:nvSpPr>
        <p:spPr/>
        <p:txBody>
          <a:bodyPr/>
          <a:lstStyle/>
          <a:p>
            <a:r>
              <a:rPr lang="en-US" sz="2800" dirty="0"/>
              <a:t>Staff</a:t>
            </a:r>
          </a:p>
        </p:txBody>
      </p:sp>
      <p:sp>
        <p:nvSpPr>
          <p:cNvPr id="4" name="Content Placeholder 3"/>
          <p:cNvSpPr>
            <a:spLocks noGrp="1"/>
          </p:cNvSpPr>
          <p:nvPr>
            <p:ph sz="half" idx="2"/>
          </p:nvPr>
        </p:nvSpPr>
        <p:spPr>
          <a:xfrm>
            <a:off x="675745" y="2737245"/>
            <a:ext cx="4185623" cy="3903252"/>
          </a:xfrm>
        </p:spPr>
        <p:txBody>
          <a:bodyPr>
            <a:normAutofit fontScale="55000" lnSpcReduction="20000"/>
          </a:bodyPr>
          <a:lstStyle/>
          <a:p>
            <a:endParaRPr lang="en-US" sz="2600" b="1" dirty="0"/>
          </a:p>
          <a:p>
            <a:r>
              <a:rPr lang="en-US" sz="3300" b="1" dirty="0"/>
              <a:t>Talk with applicants if they have any questions about Commission action</a:t>
            </a:r>
          </a:p>
          <a:p>
            <a:r>
              <a:rPr lang="en-US" sz="3300" b="1" dirty="0"/>
              <a:t>Collect all of the application materials for the record</a:t>
            </a:r>
          </a:p>
          <a:p>
            <a:r>
              <a:rPr lang="en-US" sz="3300" b="1" dirty="0"/>
              <a:t>Respond to the media</a:t>
            </a:r>
          </a:p>
          <a:p>
            <a:r>
              <a:rPr lang="en-US" sz="3300" b="1" dirty="0"/>
              <a:t>Issue Certificates of Approval or denial</a:t>
            </a:r>
          </a:p>
          <a:p>
            <a:r>
              <a:rPr lang="en-US" sz="3300" b="1" dirty="0"/>
              <a:t>Prepare the minutes and distribute to the Commission for review</a:t>
            </a:r>
          </a:p>
          <a:p>
            <a:r>
              <a:rPr lang="en-US" sz="3300" b="1" dirty="0"/>
              <a:t>Post approved minutes on website </a:t>
            </a:r>
          </a:p>
          <a:p>
            <a:endParaRPr lang="en-US" sz="2000" dirty="0"/>
          </a:p>
          <a:p>
            <a:endParaRPr lang="en-US" dirty="0"/>
          </a:p>
        </p:txBody>
      </p:sp>
      <p:sp>
        <p:nvSpPr>
          <p:cNvPr id="5" name="Text Placeholder 4"/>
          <p:cNvSpPr>
            <a:spLocks noGrp="1"/>
          </p:cNvSpPr>
          <p:nvPr>
            <p:ph type="body" sz="quarter" idx="3"/>
          </p:nvPr>
        </p:nvSpPr>
        <p:spPr/>
        <p:txBody>
          <a:bodyPr/>
          <a:lstStyle/>
          <a:p>
            <a:r>
              <a:rPr lang="en-US" sz="2800" dirty="0"/>
              <a:t>Commission Members</a:t>
            </a:r>
          </a:p>
        </p:txBody>
      </p:sp>
      <p:sp>
        <p:nvSpPr>
          <p:cNvPr id="6" name="Content Placeholder 5"/>
          <p:cNvSpPr>
            <a:spLocks noGrp="1"/>
          </p:cNvSpPr>
          <p:nvPr>
            <p:ph sz="quarter" idx="4"/>
          </p:nvPr>
        </p:nvSpPr>
        <p:spPr/>
        <p:txBody>
          <a:bodyPr>
            <a:normAutofit/>
          </a:bodyPr>
          <a:lstStyle/>
          <a:p>
            <a:endParaRPr lang="en-US" b="1" dirty="0"/>
          </a:p>
          <a:p>
            <a:r>
              <a:rPr lang="en-US" b="1" dirty="0"/>
              <a:t>Don’t discuss the application after the Commission meeting either privately or publicly with anyone – your family, an applicant, a neighbor, even another Commissioner!</a:t>
            </a:r>
          </a:p>
          <a:p>
            <a:r>
              <a:rPr lang="en-US" b="1" dirty="0"/>
              <a:t>Educate the public about the role of the Commission and the value of historic preservation</a:t>
            </a:r>
          </a:p>
          <a:p>
            <a:pPr>
              <a:buNone/>
            </a:pPr>
            <a:endParaRPr lang="en-US" sz="2000" dirty="0"/>
          </a:p>
        </p:txBody>
      </p:sp>
    </p:spTree>
    <p:extLst>
      <p:ext uri="{BB962C8B-B14F-4D97-AF65-F5344CB8AC3E}">
        <p14:creationId xmlns:p14="http://schemas.microsoft.com/office/powerpoint/2010/main" val="327505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55" name="Group 19">
            <a:extLst>
              <a:ext uri="{FF2B5EF4-FFF2-40B4-BE49-F238E27FC236}">
                <a16:creationId xmlns:a16="http://schemas.microsoft.com/office/drawing/2014/main" id="{3DFBBA17-68C1-41F9-89F3-78F3F2DB97B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1" name="Freeform 14">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2" name="Straight Connector 21">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1" name="Content Placeholder 10" descr="A person wearing a suit and tie&#10;&#10;Description generated with very high confidence">
            <a:extLst>
              <a:ext uri="{FF2B5EF4-FFF2-40B4-BE49-F238E27FC236}">
                <a16:creationId xmlns:a16="http://schemas.microsoft.com/office/drawing/2014/main" id="{F7D06E55-8E56-4720-8504-77B51D0A171C}"/>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90" r="1" b="9215"/>
          <a:stretch/>
        </p:blipFill>
        <p:spPr>
          <a:xfrm>
            <a:off x="20" y="10"/>
            <a:ext cx="5897982" cy="6857990"/>
          </a:xfrm>
          <a:custGeom>
            <a:avLst/>
            <a:gdLst>
              <a:gd name="connsiteX0" fmla="*/ 0 w 5898002"/>
              <a:gd name="connsiteY0" fmla="*/ 0 h 6858000"/>
              <a:gd name="connsiteX1" fmla="*/ 5898002 w 5898002"/>
              <a:gd name="connsiteY1" fmla="*/ 0 h 6858000"/>
              <a:gd name="connsiteX2" fmla="*/ 4873624 w 5898002"/>
              <a:gd name="connsiteY2" fmla="*/ 6858000 h 6858000"/>
              <a:gd name="connsiteX3" fmla="*/ 0 w 58980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98002" h="6858000">
                <a:moveTo>
                  <a:pt x="0" y="0"/>
                </a:moveTo>
                <a:lnTo>
                  <a:pt x="5898002" y="0"/>
                </a:lnTo>
                <a:lnTo>
                  <a:pt x="4873624" y="6858000"/>
                </a:lnTo>
                <a:lnTo>
                  <a:pt x="0" y="6858000"/>
                </a:lnTo>
                <a:close/>
              </a:path>
            </a:pathLst>
          </a:custGeom>
        </p:spPr>
      </p:pic>
      <p:pic>
        <p:nvPicPr>
          <p:cNvPr id="13" name="Content Placeholder 12" descr="A person sitting at a table using a computer&#10;&#10;Description generated with very high confidence">
            <a:extLst>
              <a:ext uri="{FF2B5EF4-FFF2-40B4-BE49-F238E27FC236}">
                <a16:creationId xmlns:a16="http://schemas.microsoft.com/office/drawing/2014/main" id="{7545F5B4-F132-4AF6-91D5-10357FE9302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547" r="2" b="14922"/>
          <a:stretch/>
        </p:blipFill>
        <p:spPr>
          <a:xfrm>
            <a:off x="4869095" y="10"/>
            <a:ext cx="7312272" cy="6857990"/>
          </a:xfrm>
          <a:custGeom>
            <a:avLst/>
            <a:gdLst>
              <a:gd name="connsiteX0" fmla="*/ 1024379 w 7312272"/>
              <a:gd name="connsiteY0" fmla="*/ 0 h 6858000"/>
              <a:gd name="connsiteX1" fmla="*/ 7312272 w 7312272"/>
              <a:gd name="connsiteY1" fmla="*/ 0 h 6858000"/>
              <a:gd name="connsiteX2" fmla="*/ 7312272 w 7312272"/>
              <a:gd name="connsiteY2" fmla="*/ 6858000 h 6858000"/>
              <a:gd name="connsiteX3" fmla="*/ 0 w 73122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12272" h="6858000">
                <a:moveTo>
                  <a:pt x="1024379" y="0"/>
                </a:moveTo>
                <a:lnTo>
                  <a:pt x="7312272" y="0"/>
                </a:lnTo>
                <a:lnTo>
                  <a:pt x="7312272" y="6858000"/>
                </a:lnTo>
                <a:lnTo>
                  <a:pt x="0" y="6858000"/>
                </a:lnTo>
                <a:close/>
              </a:path>
            </a:pathLst>
          </a:custGeom>
        </p:spPr>
      </p:pic>
      <p:sp>
        <p:nvSpPr>
          <p:cNvPr id="56" name="Freeform 52">
            <a:extLst>
              <a:ext uri="{FF2B5EF4-FFF2-40B4-BE49-F238E27FC236}">
                <a16:creationId xmlns:a16="http://schemas.microsoft.com/office/drawing/2014/main" id="{C2952E8F-D67B-47A9-8C96-A0D9356F2E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bg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cxnSp>
        <p:nvCxnSpPr>
          <p:cNvPr id="57" name="Straight Connector 33">
            <a:extLst>
              <a:ext uri="{FF2B5EF4-FFF2-40B4-BE49-F238E27FC236}">
                <a16:creationId xmlns:a16="http://schemas.microsoft.com/office/drawing/2014/main" id="{C53D3A00-BD2C-421E-B072-696505412EE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35">
            <a:extLst>
              <a:ext uri="{FF2B5EF4-FFF2-40B4-BE49-F238E27FC236}">
                <a16:creationId xmlns:a16="http://schemas.microsoft.com/office/drawing/2014/main" id="{CB516C40-7144-4FFC-865A-09252FB64AC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5A1E14ED-4106-4248-9C5F-8680C34597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126ACBEF-76C3-4D9A-A9ED-18BB562A15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24">
            <a:extLst>
              <a:ext uri="{FF2B5EF4-FFF2-40B4-BE49-F238E27FC236}">
                <a16:creationId xmlns:a16="http://schemas.microsoft.com/office/drawing/2014/main" id="{9DF3474C-0592-45A1-8E95-6304052949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CDF0D40C-7FA6-49C5-A4CE-8268FE38A2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2F4943A6-9E98-4D6D-B864-F085C8DB6D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9">
            <a:extLst>
              <a:ext uri="{FF2B5EF4-FFF2-40B4-BE49-F238E27FC236}">
                <a16:creationId xmlns:a16="http://schemas.microsoft.com/office/drawing/2014/main" id="{C914A40B-9F55-4888-9029-19D6736551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29">
            <a:extLst>
              <a:ext uri="{FF2B5EF4-FFF2-40B4-BE49-F238E27FC236}">
                <a16:creationId xmlns:a16="http://schemas.microsoft.com/office/drawing/2014/main" id="{6EFBFBAC-65A1-4291-80A4-9CBE6649DD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30">
            <a:extLst>
              <a:ext uri="{FF2B5EF4-FFF2-40B4-BE49-F238E27FC236}">
                <a16:creationId xmlns:a16="http://schemas.microsoft.com/office/drawing/2014/main" id="{5452A969-5728-413F-8A80-867BBCA563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0303103-679D-418D-ACF9-07DA4D0368EC}"/>
              </a:ext>
            </a:extLst>
          </p:cNvPr>
          <p:cNvSpPr>
            <a:spLocks noGrp="1"/>
          </p:cNvSpPr>
          <p:nvPr>
            <p:ph type="title"/>
          </p:nvPr>
        </p:nvSpPr>
        <p:spPr>
          <a:xfrm>
            <a:off x="4092401" y="4267831"/>
            <a:ext cx="5181601" cy="1329677"/>
          </a:xfrm>
        </p:spPr>
        <p:txBody>
          <a:bodyPr vert="horz" lIns="91440" tIns="45720" rIns="91440" bIns="45720" rtlCol="0" anchor="b">
            <a:normAutofit/>
          </a:bodyPr>
          <a:lstStyle/>
          <a:p>
            <a:pPr algn="r">
              <a:lnSpc>
                <a:spcPct val="90000"/>
              </a:lnSpc>
            </a:pPr>
            <a:r>
              <a:rPr lang="en-US" sz="4400" dirty="0"/>
              <a:t>			Navigating the Media</a:t>
            </a:r>
          </a:p>
        </p:txBody>
      </p:sp>
    </p:spTree>
    <p:extLst>
      <p:ext uri="{BB962C8B-B14F-4D97-AF65-F5344CB8AC3E}">
        <p14:creationId xmlns:p14="http://schemas.microsoft.com/office/powerpoint/2010/main" val="345419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2C33FF-E7C7-4645-BE62-AC2F6C1D9CED}"/>
              </a:ext>
            </a:extLst>
          </p:cNvPr>
          <p:cNvSpPr>
            <a:spLocks noGrp="1"/>
          </p:cNvSpPr>
          <p:nvPr>
            <p:ph type="title"/>
          </p:nvPr>
        </p:nvSpPr>
        <p:spPr/>
        <p:txBody>
          <a:bodyPr>
            <a:normAutofit fontScale="90000"/>
          </a:bodyPr>
          <a:lstStyle/>
          <a:p>
            <a:pPr algn="ctr"/>
            <a:r>
              <a:rPr lang="en-US" sz="4000" b="1" dirty="0"/>
              <a:t>Navigating the Media</a:t>
            </a:r>
            <a:br>
              <a:rPr lang="en-US" dirty="0"/>
            </a:br>
            <a:br>
              <a:rPr lang="en-US" dirty="0"/>
            </a:br>
            <a:br>
              <a:rPr lang="en-US" dirty="0"/>
            </a:br>
            <a:br>
              <a:rPr lang="en-US" dirty="0"/>
            </a:br>
            <a:r>
              <a:rPr lang="en-US" sz="3100" dirty="0"/>
              <a:t>Know the media policy of your jurisdiction</a:t>
            </a:r>
            <a:br>
              <a:rPr lang="en-US" sz="3100" dirty="0"/>
            </a:br>
            <a:br>
              <a:rPr lang="en-US" sz="3100" dirty="0"/>
            </a:br>
            <a:r>
              <a:rPr lang="en-US" sz="3100" dirty="0"/>
              <a:t>Be careful that anything you say does not jeopardize the decision you have made (or may be making)</a:t>
            </a:r>
            <a:br>
              <a:rPr lang="en-US" sz="3100" dirty="0"/>
            </a:br>
            <a:br>
              <a:rPr lang="en-US" sz="3100" dirty="0"/>
            </a:br>
            <a:r>
              <a:rPr lang="en-US" sz="3100" dirty="0"/>
              <a:t>Remember, you don’t control what is reported</a:t>
            </a:r>
            <a:br>
              <a:rPr lang="en-US" dirty="0"/>
            </a:br>
            <a:endParaRPr lang="en-US" dirty="0"/>
          </a:p>
        </p:txBody>
      </p:sp>
    </p:spTree>
    <p:extLst>
      <p:ext uri="{BB962C8B-B14F-4D97-AF65-F5344CB8AC3E}">
        <p14:creationId xmlns:p14="http://schemas.microsoft.com/office/powerpoint/2010/main" val="406011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168400"/>
          </a:xfrm>
        </p:spPr>
        <p:txBody>
          <a:bodyPr>
            <a:normAutofit/>
          </a:bodyPr>
          <a:lstStyle/>
          <a:p>
            <a:pPr algn="ctr"/>
            <a:r>
              <a:rPr lang="en-US" sz="3600" dirty="0"/>
              <a:t>Making your decisions easier to defend</a:t>
            </a:r>
          </a:p>
        </p:txBody>
      </p:sp>
      <p:sp>
        <p:nvSpPr>
          <p:cNvPr id="3" name="Text Placeholder 2"/>
          <p:cNvSpPr>
            <a:spLocks noGrp="1"/>
          </p:cNvSpPr>
          <p:nvPr>
            <p:ph type="body" idx="4294967295"/>
          </p:nvPr>
        </p:nvSpPr>
        <p:spPr>
          <a:xfrm>
            <a:off x="589280" y="1869440"/>
            <a:ext cx="8007033" cy="2566035"/>
          </a:xfrm>
        </p:spPr>
        <p:txBody>
          <a:bodyPr>
            <a:noAutofit/>
          </a:bodyPr>
          <a:lstStyle/>
          <a:p>
            <a:pPr marL="285750" indent="-285750">
              <a:buFont typeface="Arial" panose="020B0604020202020204" pitchFamily="34" charset="0"/>
              <a:buChar char="•"/>
            </a:pPr>
            <a:r>
              <a:rPr lang="en-US" sz="2400" dirty="0"/>
              <a:t>Discuss only the relevant factors and avoid irrelevant  issues</a:t>
            </a:r>
          </a:p>
          <a:p>
            <a:pPr marL="285750" indent="-285750">
              <a:buFont typeface="Arial" panose="020B0604020202020204" pitchFamily="34" charset="0"/>
              <a:buChar char="•"/>
            </a:pPr>
            <a:r>
              <a:rPr lang="en-US" sz="2400" dirty="0"/>
              <a:t>If you have to recuse yourself, state your reasons for doing so</a:t>
            </a:r>
          </a:p>
          <a:p>
            <a:pPr marL="285750" indent="-285750">
              <a:buFont typeface="Arial" panose="020B0604020202020204" pitchFamily="34" charset="0"/>
              <a:buChar char="•"/>
            </a:pPr>
            <a:r>
              <a:rPr lang="en-US" sz="2400" dirty="0"/>
              <a:t>Be familiar with the adopted meeting and/or hearing procedures</a:t>
            </a:r>
          </a:p>
          <a:p>
            <a:pPr marL="0" indent="0">
              <a:buNone/>
            </a:pPr>
            <a:r>
              <a:rPr lang="en-US" sz="2400" dirty="0"/>
              <a:t> </a:t>
            </a:r>
          </a:p>
        </p:txBody>
      </p:sp>
    </p:spTree>
    <p:extLst>
      <p:ext uri="{BB962C8B-B14F-4D97-AF65-F5344CB8AC3E}">
        <p14:creationId xmlns:p14="http://schemas.microsoft.com/office/powerpoint/2010/main" val="167490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B61D-90EC-49F9-8A68-0708222CDA85}"/>
              </a:ext>
            </a:extLst>
          </p:cNvPr>
          <p:cNvSpPr>
            <a:spLocks noGrp="1"/>
          </p:cNvSpPr>
          <p:nvPr>
            <p:ph type="title"/>
          </p:nvPr>
        </p:nvSpPr>
        <p:spPr/>
        <p:txBody>
          <a:bodyPr/>
          <a:lstStyle/>
          <a:p>
            <a:r>
              <a:rPr lang="en-US" dirty="0"/>
              <a:t>Checkers or Chess?</a:t>
            </a:r>
          </a:p>
        </p:txBody>
      </p:sp>
      <p:pic>
        <p:nvPicPr>
          <p:cNvPr id="8" name="Content Placeholder 7" descr="A picture containing object, checker&#10;&#10;Description generated with very high confidence">
            <a:extLst>
              <a:ext uri="{FF2B5EF4-FFF2-40B4-BE49-F238E27FC236}">
                <a16:creationId xmlns:a16="http://schemas.microsoft.com/office/drawing/2014/main" id="{7F68A21F-3095-4F03-804C-55FA69DDCA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634791"/>
            <a:ext cx="4183062" cy="2933031"/>
          </a:xfrm>
        </p:spPr>
      </p:pic>
      <p:pic>
        <p:nvPicPr>
          <p:cNvPr id="10" name="Content Placeholder 9" descr="A picture containing object&#10;&#10;Description generated with very high confidence">
            <a:extLst>
              <a:ext uri="{FF2B5EF4-FFF2-40B4-BE49-F238E27FC236}">
                <a16:creationId xmlns:a16="http://schemas.microsoft.com/office/drawing/2014/main" id="{184F1F63-02C2-4DFD-9DEC-2261D782F5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3538" y="2634792"/>
            <a:ext cx="3897297" cy="2842730"/>
          </a:xfrm>
        </p:spPr>
      </p:pic>
    </p:spTree>
    <p:extLst>
      <p:ext uri="{BB962C8B-B14F-4D97-AF65-F5344CB8AC3E}">
        <p14:creationId xmlns:p14="http://schemas.microsoft.com/office/powerpoint/2010/main" val="239025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Preparing for and Conducting the Meeting</a:t>
            </a:r>
          </a:p>
        </p:txBody>
      </p:sp>
      <p:sp>
        <p:nvSpPr>
          <p:cNvPr id="3" name="Content Placeholder 2"/>
          <p:cNvSpPr>
            <a:spLocks noGrp="1"/>
          </p:cNvSpPr>
          <p:nvPr>
            <p:ph type="subTitle" idx="1"/>
          </p:nvPr>
        </p:nvSpPr>
        <p:spPr>
          <a:xfrm>
            <a:off x="1758069" y="3228536"/>
            <a:ext cx="4136923" cy="3248464"/>
          </a:xfrm>
        </p:spPr>
        <p:txBody>
          <a:bodyPr>
            <a:normAutofit/>
          </a:bodyPr>
          <a:lstStyle/>
          <a:p>
            <a:endParaRPr lang="en-US" sz="2800" dirty="0"/>
          </a:p>
          <a:p>
            <a:endParaRPr lang="en-US" sz="2800" dirty="0"/>
          </a:p>
        </p:txBody>
      </p:sp>
      <p:pic>
        <p:nvPicPr>
          <p:cNvPr id="4" name="Picture 2" descr="C:\Users\GordonK\Pictures\Commissioners at mee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069" y="3429000"/>
            <a:ext cx="413692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3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5461" y="877948"/>
            <a:ext cx="5607538" cy="51196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39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88C7BCE-A6BB-483B-BB59-58389CCDF38F}"/>
              </a:ext>
            </a:extLst>
          </p:cNvPr>
          <p:cNvSpPr>
            <a:spLocks noGrp="1"/>
          </p:cNvSpPr>
          <p:nvPr>
            <p:ph type="title"/>
          </p:nvPr>
        </p:nvSpPr>
        <p:spPr>
          <a:xfrm>
            <a:off x="325664" y="168676"/>
            <a:ext cx="4463630" cy="2139518"/>
          </a:xfrm>
        </p:spPr>
        <p:txBody>
          <a:bodyPr>
            <a:noAutofit/>
          </a:bodyPr>
          <a:lstStyle/>
          <a:p>
            <a:r>
              <a:rPr lang="en-US" sz="4400" dirty="0"/>
              <a:t>Distracted Decision-making</a:t>
            </a:r>
          </a:p>
        </p:txBody>
      </p:sp>
      <p:pic>
        <p:nvPicPr>
          <p:cNvPr id="10" name="Content Placeholder 9" descr="A close up of a piece of paper&#10;&#10;Description generated with high confidence">
            <a:extLst>
              <a:ext uri="{FF2B5EF4-FFF2-40B4-BE49-F238E27FC236}">
                <a16:creationId xmlns:a16="http://schemas.microsoft.com/office/drawing/2014/main" id="{2D8F7634-FA35-40AF-8F18-C55625AD38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9357" y="845612"/>
            <a:ext cx="3048000" cy="1747520"/>
          </a:xfrm>
        </p:spPr>
      </p:pic>
      <p:pic>
        <p:nvPicPr>
          <p:cNvPr id="8" name="Content Placeholder 7">
            <a:extLst>
              <a:ext uri="{FF2B5EF4-FFF2-40B4-BE49-F238E27FC236}">
                <a16:creationId xmlns:a16="http://schemas.microsoft.com/office/drawing/2014/main" id="{C97E0125-FEFB-43FF-9739-8E881AA36626}"/>
              </a:ext>
            </a:extLst>
          </p:cNvPr>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46515" y="3501685"/>
            <a:ext cx="3151188" cy="2282825"/>
          </a:xfrm>
        </p:spPr>
      </p:pic>
      <p:pic>
        <p:nvPicPr>
          <p:cNvPr id="15" name="Picture 14">
            <a:extLst>
              <a:ext uri="{FF2B5EF4-FFF2-40B4-BE49-F238E27FC236}">
                <a16:creationId xmlns:a16="http://schemas.microsoft.com/office/drawing/2014/main" id="{2B6F9CD4-009F-424A-AAA6-C5D139B016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9294" y="3251461"/>
            <a:ext cx="4048125" cy="2686050"/>
          </a:xfrm>
          <a:prstGeom prst="rect">
            <a:avLst/>
          </a:prstGeom>
        </p:spPr>
      </p:pic>
      <p:sp>
        <p:nvSpPr>
          <p:cNvPr id="17" name="Text Placeholder 16">
            <a:extLst>
              <a:ext uri="{FF2B5EF4-FFF2-40B4-BE49-F238E27FC236}">
                <a16:creationId xmlns:a16="http://schemas.microsoft.com/office/drawing/2014/main" id="{AF870BC3-20C6-4479-9EF7-E55DCE781860}"/>
              </a:ext>
            </a:extLst>
          </p:cNvPr>
          <p:cNvSpPr>
            <a:spLocks noGrp="1"/>
          </p:cNvSpPr>
          <p:nvPr>
            <p:ph type="body" sz="half" idx="2"/>
          </p:nvPr>
        </p:nvSpPr>
        <p:spPr>
          <a:xfrm>
            <a:off x="446516" y="3501685"/>
            <a:ext cx="3151188" cy="2282825"/>
          </a:xfrm>
          <a:noFill/>
        </p:spPr>
        <p:txBody>
          <a:bodyPr/>
          <a:lstStyle/>
          <a:p>
            <a:endParaRPr lang="en-US" dirty="0"/>
          </a:p>
        </p:txBody>
      </p:sp>
    </p:spTree>
    <p:extLst>
      <p:ext uri="{BB962C8B-B14F-4D97-AF65-F5344CB8AC3E}">
        <p14:creationId xmlns:p14="http://schemas.microsoft.com/office/powerpoint/2010/main" val="268646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Rights and Responsibilities</a:t>
            </a:r>
            <a:br>
              <a:rPr lang="en-US" dirty="0"/>
            </a:br>
            <a:r>
              <a:rPr lang="en-US" dirty="0"/>
              <a:t>Staff</a:t>
            </a:r>
          </a:p>
        </p:txBody>
      </p:sp>
      <p:sp>
        <p:nvSpPr>
          <p:cNvPr id="3" name="Content Placeholder 2"/>
          <p:cNvSpPr>
            <a:spLocks noGrp="1"/>
          </p:cNvSpPr>
          <p:nvPr>
            <p:ph sz="half" idx="1"/>
          </p:nvPr>
        </p:nvSpPr>
        <p:spPr>
          <a:xfrm>
            <a:off x="677334" y="2435469"/>
            <a:ext cx="4562881" cy="3789485"/>
          </a:xfrm>
        </p:spPr>
        <p:txBody>
          <a:bodyPr>
            <a:normAutofit fontScale="55000" lnSpcReduction="20000"/>
          </a:bodyPr>
          <a:lstStyle/>
          <a:p>
            <a:r>
              <a:rPr lang="en-US" sz="2400" dirty="0"/>
              <a:t>Regular training of Commission members</a:t>
            </a:r>
          </a:p>
          <a:p>
            <a:r>
              <a:rPr lang="en-US" sz="2400" dirty="0"/>
              <a:t>Explain the process to applicants</a:t>
            </a:r>
          </a:p>
          <a:p>
            <a:r>
              <a:rPr lang="en-US" sz="2400" dirty="0"/>
              <a:t>Work with the applicant to produce a complete application</a:t>
            </a:r>
          </a:p>
          <a:p>
            <a:r>
              <a:rPr lang="en-US" sz="2400" dirty="0"/>
              <a:t>Staff support for Commission at meetings</a:t>
            </a:r>
          </a:p>
          <a:p>
            <a:r>
              <a:rPr lang="en-US" sz="2400" dirty="0"/>
              <a:t>Brief Commission members on agenda items prior to meeting</a:t>
            </a:r>
          </a:p>
          <a:p>
            <a:r>
              <a:rPr lang="en-US" sz="2400" dirty="0"/>
              <a:t>Issues minutes, Certificates of Approval and public notices</a:t>
            </a:r>
          </a:p>
          <a:p>
            <a:r>
              <a:rPr lang="en-US" sz="2400" dirty="0"/>
              <a:t>Regularly review guidelines with Commission and revise, if necessary</a:t>
            </a:r>
          </a:p>
          <a:p>
            <a:r>
              <a:rPr lang="en-US" sz="2400" dirty="0"/>
              <a:t>Represent the Commission in other City proceedings</a:t>
            </a:r>
          </a:p>
          <a:p>
            <a:r>
              <a:rPr lang="en-US" sz="2400" dirty="0"/>
              <a:t>Confer with Ethics officer/City Attorney when needed</a:t>
            </a:r>
          </a:p>
          <a:p>
            <a:r>
              <a:rPr lang="en-US" sz="2400" dirty="0"/>
              <a:t>Public outreach and education</a:t>
            </a:r>
          </a:p>
          <a:p>
            <a:r>
              <a:rPr lang="en-US" sz="2400" dirty="0"/>
              <a:t>Develop relationships within City government</a:t>
            </a:r>
          </a:p>
        </p:txBody>
      </p:sp>
      <p:pic>
        <p:nvPicPr>
          <p:cNvPr id="5" name="Picture 2" descr="C:\Users\GordonK\Pictures\Harried.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15088" y="2942432"/>
            <a:ext cx="35528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7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Rights and Responsibilities Commissioners</a:t>
            </a:r>
          </a:p>
        </p:txBody>
      </p:sp>
      <p:sp>
        <p:nvSpPr>
          <p:cNvPr id="3" name="Content Placeholder 2"/>
          <p:cNvSpPr>
            <a:spLocks noGrp="1"/>
          </p:cNvSpPr>
          <p:nvPr>
            <p:ph sz="quarter" idx="2"/>
          </p:nvPr>
        </p:nvSpPr>
        <p:spPr>
          <a:xfrm>
            <a:off x="677334" y="2461846"/>
            <a:ext cx="4800274" cy="3702609"/>
          </a:xfrm>
        </p:spPr>
        <p:txBody>
          <a:bodyPr>
            <a:normAutofit fontScale="55000" lnSpcReduction="20000"/>
          </a:bodyPr>
          <a:lstStyle/>
          <a:p>
            <a:r>
              <a:rPr lang="en-US" sz="2400" dirty="0"/>
              <a:t>Be informed</a:t>
            </a:r>
          </a:p>
          <a:p>
            <a:r>
              <a:rPr lang="en-US" sz="2400" dirty="0"/>
              <a:t>Know your ordinance and guidelines and the scope of your authority</a:t>
            </a:r>
          </a:p>
          <a:p>
            <a:r>
              <a:rPr lang="en-US" sz="2400" dirty="0"/>
              <a:t>Conduct yourself in conformance with your Rules and Procedures</a:t>
            </a:r>
          </a:p>
          <a:p>
            <a:r>
              <a:rPr lang="en-US" sz="2400" dirty="0"/>
              <a:t>Evaluate a Certificate of Approval application in relation to the ordinance and guidelines</a:t>
            </a:r>
          </a:p>
          <a:p>
            <a:r>
              <a:rPr lang="en-US" sz="2400" dirty="0"/>
              <a:t>Avoid using “like” and “feel” – refer to ordinance and guidelines</a:t>
            </a:r>
          </a:p>
          <a:p>
            <a:r>
              <a:rPr lang="en-US" sz="2400" dirty="0"/>
              <a:t>Evaluate a landmark nomination application based on designation criteria</a:t>
            </a:r>
          </a:p>
          <a:p>
            <a:r>
              <a:rPr lang="en-US" sz="2400" dirty="0"/>
              <a:t>Clearly articulate your reasons for voting </a:t>
            </a:r>
          </a:p>
          <a:p>
            <a:r>
              <a:rPr lang="en-US" sz="2400" dirty="0"/>
              <a:t>Be respectful of applicants, public and staff</a:t>
            </a:r>
          </a:p>
          <a:p>
            <a:r>
              <a:rPr lang="en-US" sz="2400" dirty="0"/>
              <a:t>Educate the public about the role of the Commission</a:t>
            </a:r>
          </a:p>
        </p:txBody>
      </p:sp>
      <p:pic>
        <p:nvPicPr>
          <p:cNvPr id="5" name="Content Placeholder 4"/>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72200" y="2311400"/>
            <a:ext cx="2667000" cy="3987800"/>
          </a:xfrm>
        </p:spPr>
      </p:pic>
    </p:spTree>
    <p:extLst>
      <p:ext uri="{BB962C8B-B14F-4D97-AF65-F5344CB8AC3E}">
        <p14:creationId xmlns:p14="http://schemas.microsoft.com/office/powerpoint/2010/main" val="66593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Chair</a:t>
            </a:r>
          </a:p>
        </p:txBody>
      </p:sp>
      <p:sp>
        <p:nvSpPr>
          <p:cNvPr id="3" name="Content Placeholder 2"/>
          <p:cNvSpPr>
            <a:spLocks noGrp="1"/>
          </p:cNvSpPr>
          <p:nvPr>
            <p:ph idx="1"/>
          </p:nvPr>
        </p:nvSpPr>
        <p:spPr/>
        <p:txBody>
          <a:bodyPr>
            <a:normAutofit fontScale="92500" lnSpcReduction="20000"/>
          </a:bodyPr>
          <a:lstStyle/>
          <a:p>
            <a:r>
              <a:rPr lang="en-US" sz="2400" dirty="0"/>
              <a:t>Confer with staff prior to the meeting to review agenda</a:t>
            </a:r>
          </a:p>
          <a:p>
            <a:r>
              <a:rPr lang="en-US" sz="2400" dirty="0"/>
              <a:t>Manage the meeting – ensure that there is a quorum and that there are no conflicts of interest before each application</a:t>
            </a:r>
          </a:p>
          <a:p>
            <a:r>
              <a:rPr lang="en-US" sz="2400" dirty="0"/>
              <a:t>Ask each member to explain his/her vote, based on the Commission’s ordinance and guidelines</a:t>
            </a:r>
          </a:p>
          <a:p>
            <a:r>
              <a:rPr lang="en-US" sz="2400" dirty="0"/>
              <a:t>Call for and tally the vote – vary the order so that no one dominates the decision-making discussion</a:t>
            </a:r>
          </a:p>
          <a:p>
            <a:r>
              <a:rPr lang="en-US" sz="2400" dirty="0"/>
              <a:t>Explain the decision to the applicant – approval, approval with conditions, denial - and any appeal process(es)</a:t>
            </a:r>
          </a:p>
          <a:p>
            <a:r>
              <a:rPr lang="en-US" sz="2400" dirty="0"/>
              <a:t>Thank the applicant for making the application</a:t>
            </a:r>
          </a:p>
          <a:p>
            <a:r>
              <a:rPr lang="en-US" sz="2400" dirty="0"/>
              <a:t>Speak on behalf of the Commission with media and others</a:t>
            </a:r>
          </a:p>
          <a:p>
            <a:endParaRPr lang="en-US" sz="2400" dirty="0"/>
          </a:p>
        </p:txBody>
      </p:sp>
    </p:spTree>
    <p:extLst>
      <p:ext uri="{BB962C8B-B14F-4D97-AF65-F5344CB8AC3E}">
        <p14:creationId xmlns:p14="http://schemas.microsoft.com/office/powerpoint/2010/main" val="2425557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Before the Meeting</a:t>
            </a:r>
          </a:p>
        </p:txBody>
      </p:sp>
      <p:sp>
        <p:nvSpPr>
          <p:cNvPr id="5" name="Text Placeholder 4"/>
          <p:cNvSpPr>
            <a:spLocks noGrp="1"/>
          </p:cNvSpPr>
          <p:nvPr>
            <p:ph type="body" idx="1"/>
          </p:nvPr>
        </p:nvSpPr>
        <p:spPr/>
        <p:txBody>
          <a:bodyPr/>
          <a:lstStyle/>
          <a:p>
            <a:r>
              <a:rPr lang="en-US" dirty="0"/>
              <a:t>Staff</a:t>
            </a:r>
          </a:p>
        </p:txBody>
      </p:sp>
      <p:sp>
        <p:nvSpPr>
          <p:cNvPr id="6" name="Content Placeholder 5"/>
          <p:cNvSpPr>
            <a:spLocks noGrp="1"/>
          </p:cNvSpPr>
          <p:nvPr>
            <p:ph sz="half" idx="2"/>
          </p:nvPr>
        </p:nvSpPr>
        <p:spPr/>
        <p:txBody>
          <a:bodyPr>
            <a:noAutofit/>
          </a:bodyPr>
          <a:lstStyle/>
          <a:p>
            <a:r>
              <a:rPr lang="en-US" sz="1600" dirty="0"/>
              <a:t>Work with applicant to prepare </a:t>
            </a:r>
          </a:p>
          <a:p>
            <a:pPr>
              <a:buNone/>
            </a:pPr>
            <a:r>
              <a:rPr lang="en-US" sz="1600" dirty="0"/>
              <a:t>	application – explain ordinance, </a:t>
            </a:r>
          </a:p>
          <a:p>
            <a:pPr>
              <a:buNone/>
            </a:pPr>
            <a:r>
              <a:rPr lang="en-US" sz="1600" dirty="0"/>
              <a:t>	design guidelines.</a:t>
            </a:r>
          </a:p>
          <a:p>
            <a:r>
              <a:rPr lang="en-US" sz="1600" dirty="0"/>
              <a:t>Review application for completeness.</a:t>
            </a:r>
          </a:p>
          <a:p>
            <a:r>
              <a:rPr lang="en-US" sz="1600" dirty="0"/>
              <a:t>Issue agenda and staff report</a:t>
            </a:r>
          </a:p>
          <a:p>
            <a:r>
              <a:rPr lang="en-US" sz="1600" dirty="0"/>
              <a:t>Provide necessary public notice</a:t>
            </a:r>
          </a:p>
          <a:p>
            <a:r>
              <a:rPr lang="en-US" sz="1600" dirty="0"/>
              <a:t>Ensure there is a quorum</a:t>
            </a:r>
          </a:p>
          <a:p>
            <a:r>
              <a:rPr lang="en-US" sz="1600" dirty="0"/>
              <a:t>Set up room – ensure that there are name plates for each member</a:t>
            </a:r>
          </a:p>
          <a:p>
            <a:r>
              <a:rPr lang="en-US" sz="1600" dirty="0"/>
              <a:t>Make sure that there are copies of the agenda for public and a sign-up sheet for speakers</a:t>
            </a:r>
          </a:p>
          <a:p>
            <a:pPr>
              <a:buNone/>
            </a:pPr>
            <a:endParaRPr lang="en-US" sz="1600" dirty="0"/>
          </a:p>
        </p:txBody>
      </p:sp>
      <p:sp>
        <p:nvSpPr>
          <p:cNvPr id="7" name="Text Placeholder 6"/>
          <p:cNvSpPr>
            <a:spLocks noGrp="1"/>
          </p:cNvSpPr>
          <p:nvPr>
            <p:ph type="body" sz="quarter" idx="3"/>
          </p:nvPr>
        </p:nvSpPr>
        <p:spPr/>
        <p:txBody>
          <a:bodyPr/>
          <a:lstStyle/>
          <a:p>
            <a:r>
              <a:rPr lang="en-US" dirty="0"/>
              <a:t>Commission Members</a:t>
            </a:r>
          </a:p>
        </p:txBody>
      </p:sp>
      <p:sp>
        <p:nvSpPr>
          <p:cNvPr id="8" name="Content Placeholder 7"/>
          <p:cNvSpPr>
            <a:spLocks noGrp="1"/>
          </p:cNvSpPr>
          <p:nvPr>
            <p:ph sz="quarter" idx="4"/>
          </p:nvPr>
        </p:nvSpPr>
        <p:spPr/>
        <p:txBody>
          <a:bodyPr>
            <a:normAutofit/>
          </a:bodyPr>
          <a:lstStyle/>
          <a:p>
            <a:r>
              <a:rPr lang="en-US" sz="1600" dirty="0"/>
              <a:t>Make sure that meetings are on your calendar for the year</a:t>
            </a:r>
          </a:p>
          <a:p>
            <a:r>
              <a:rPr lang="en-US" sz="1600" dirty="0"/>
              <a:t>If you know that you will be absent, give staff /Chair ample notice</a:t>
            </a:r>
          </a:p>
          <a:p>
            <a:r>
              <a:rPr lang="en-US" sz="1600" dirty="0"/>
              <a:t>If you think you have a conflict, check with staff </a:t>
            </a:r>
            <a:r>
              <a:rPr lang="en-US" sz="1600" b="1" u="sng" dirty="0"/>
              <a:t>before</a:t>
            </a:r>
            <a:r>
              <a:rPr lang="en-US" sz="1600" dirty="0"/>
              <a:t> the meeting</a:t>
            </a:r>
          </a:p>
          <a:p>
            <a:r>
              <a:rPr lang="en-US" sz="1600" dirty="0"/>
              <a:t>Review the agenda and familiarize yourself with the site</a:t>
            </a:r>
          </a:p>
          <a:p>
            <a:r>
              <a:rPr lang="en-US" sz="1600" dirty="0"/>
              <a:t>Read staff report prior to meeting</a:t>
            </a:r>
          </a:p>
          <a:p>
            <a:r>
              <a:rPr lang="en-US" sz="1600" dirty="0"/>
              <a:t>Be on time!</a:t>
            </a:r>
          </a:p>
        </p:txBody>
      </p:sp>
    </p:spTree>
    <p:extLst>
      <p:ext uri="{BB962C8B-B14F-4D97-AF65-F5344CB8AC3E}">
        <p14:creationId xmlns:p14="http://schemas.microsoft.com/office/powerpoint/2010/main" val="335523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 the meeting, what not to do. . . </a:t>
            </a:r>
          </a:p>
        </p:txBody>
      </p:sp>
      <p:pic>
        <p:nvPicPr>
          <p:cNvPr id="12" name="Content Placeholder 11"/>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926477" y="2260307"/>
            <a:ext cx="4057650" cy="2686050"/>
          </a:xfrm>
        </p:spPr>
      </p:pic>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02323" y="1698332"/>
            <a:ext cx="2857500" cy="19050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390" y="4397766"/>
            <a:ext cx="2524760" cy="1905757"/>
          </a:xfrm>
          <a:prstGeom prst="rect">
            <a:avLst/>
          </a:prstGeom>
        </p:spPr>
      </p:pic>
    </p:spTree>
    <p:extLst>
      <p:ext uri="{BB962C8B-B14F-4D97-AF65-F5344CB8AC3E}">
        <p14:creationId xmlns:p14="http://schemas.microsoft.com/office/powerpoint/2010/main" val="7335281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216</TotalTime>
  <Words>592</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CLG Training  Meeting Procedures and Making a Defensible Decision  Spokane, WA  September 26, 2017  Karen Gordon</vt:lpstr>
      <vt:lpstr>Preparing for and Conducting the Meeting</vt:lpstr>
      <vt:lpstr>PowerPoint Presentation</vt:lpstr>
      <vt:lpstr>Distracted Decision-making</vt:lpstr>
      <vt:lpstr>Rights and Responsibilities Staff</vt:lpstr>
      <vt:lpstr>Rights and Responsibilities Commissioners</vt:lpstr>
      <vt:lpstr>Role of the Chair</vt:lpstr>
      <vt:lpstr>Before the Meeting</vt:lpstr>
      <vt:lpstr>At the meeting, what not to do. . . </vt:lpstr>
      <vt:lpstr>At the Meeting</vt:lpstr>
      <vt:lpstr>After the Meeting</vt:lpstr>
      <vt:lpstr>   Navigating the Media</vt:lpstr>
      <vt:lpstr>Navigating the Media    Know the media policy of your jurisdiction  Be careful that anything you say does not jeopardize the decision you have made (or may be making)  Remember, you don’t control what is reported </vt:lpstr>
      <vt:lpstr>Making your decisions easier to defend</vt:lpstr>
      <vt:lpstr>Checkers or Chess?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Karen</dc:creator>
  <cp:lastModifiedBy>Karen Gordon</cp:lastModifiedBy>
  <cp:revision>47</cp:revision>
  <cp:lastPrinted>2015-04-15T00:01:23Z</cp:lastPrinted>
  <dcterms:created xsi:type="dcterms:W3CDTF">2015-04-14T23:51:49Z</dcterms:created>
  <dcterms:modified xsi:type="dcterms:W3CDTF">2017-10-07T23:23:09Z</dcterms:modified>
</cp:coreProperties>
</file>